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media/image3.jpg" ContentType="image/jpg"/>
  <Override PartName="/ppt/media/image4.jpg" ContentType="image/jpg"/>
  <Override PartName="/ppt/media/image8.jpg" ContentType="image/jpg"/>
  <Override PartName="/ppt/media/image12.jpg" ContentType="image/jpg"/>
  <Override PartName="/ppt/media/image13.jpg" ContentType="image/jpg"/>
  <Override PartName="/ppt/media/image16.jpg" ContentType="image/jpg"/>
  <Override PartName="/ppt/media/image18.jpg" ContentType="image/jpg"/>
  <Override PartName="/ppt/media/image27.jpg" ContentType="image/jpg"/>
  <Override PartName="/ppt/media/image29.jpg" ContentType="image/jpg"/>
  <Override PartName="/ppt/media/image36.jpg" ContentType="image/jpg"/>
  <Override PartName="/ppt/media/image40.jpg" ContentType="image/jpg"/>
  <Override PartName="/ppt/media/image41.jpg" ContentType="image/jpg"/>
  <Override PartName="/ppt/media/image42.jpg" ContentType="image/jpg"/>
  <Override PartName="/ppt/media/image50.jpg" ContentType="image/jpg"/>
  <Override PartName="/ppt/media/image51.jpg" ContentType="image/jpg"/>
  <Override PartName="/ppt/media/image52.jpg" ContentType="image/jpg"/>
  <Override PartName="/ppt/media/image53.jpg" ContentType="image/jpg"/>
  <Override PartName="/ppt/media/image54.jpg" ContentType="image/jpg"/>
  <Override PartName="/ppt/media/image57.jpg" ContentType="image/jpg"/>
  <Override PartName="/ppt/media/image58.jpg" ContentType="image/jpg"/>
  <Override PartName="/ppt/media/image61.jpg" ContentType="image/jpg"/>
  <Override PartName="/ppt/media/image62.jpg" ContentType="image/jpg"/>
  <Override PartName="/ppt/media/image64.jpg" ContentType="image/jpg"/>
  <Override PartName="/ppt/media/image66.jpg" ContentType="image/jpg"/>
  <Override PartName="/ppt/media/image67.jpg" ContentType="image/jpg"/>
  <Override PartName="/ppt/media/image68.jpg" ContentType="image/jpg"/>
  <Override PartName="/ppt/media/image69.jpg" ContentType="image/jpg"/>
  <Override PartName="/ppt/media/image70.jpg" ContentType="image/jpg"/>
  <Override PartName="/ppt/media/image71.jpg" ContentType="image/jpg"/>
  <Override PartName="/ppt/media/image72.jpg" ContentType="image/jpg"/>
  <Override PartName="/ppt/media/image73.jpg" ContentType="image/jpg"/>
  <Override PartName="/ppt/media/image78.jpg" ContentType="image/jpg"/>
  <Override PartName="/ppt/media/image79.jpg" ContentType="image/jpg"/>
  <Override PartName="/ppt/media/image80.jpg" ContentType="image/jpg"/>
  <Override PartName="/ppt/media/image81.jpg" ContentType="image/jpg"/>
  <Override PartName="/ppt/media/image83.jpg" ContentType="image/jpg"/>
  <Override PartName="/ppt/media/image87.jpg" ContentType="image/jpg"/>
  <Override PartName="/ppt/media/image93.jpg" ContentType="image/jpg"/>
  <Override PartName="/ppt/media/image107.jpg" ContentType="image/jpg"/>
  <Override PartName="/ppt/media/image108.jpg" ContentType="image/jpg"/>
  <Override PartName="/ppt/media/image109.jpg" ContentType="image/jpg"/>
  <Override PartName="/ppt/media/image110.jpg" ContentType="image/jpg"/>
  <Override PartName="/ppt/media/image113.jpg" ContentType="image/jpg"/>
  <Override PartName="/ppt/media/image125.jpg" ContentType="image/jpg"/>
  <Override PartName="/ppt/media/image133.jpg" ContentType="image/jpg"/>
  <Override PartName="/ppt/media/image142.jpg" ContentType="image/jpg"/>
  <Override PartName="/ppt/media/image148.jpg" ContentType="image/jpg"/>
  <Override PartName="/ppt/media/image154.jpg" ContentType="image/jpg"/>
  <Override PartName="/ppt/media/image182.jpg" ContentType="image/jpg"/>
  <Override PartName="/ppt/media/image183.jpg" ContentType="image/jpg"/>
  <Override PartName="/ppt/media/image184.jpg" ContentType="image/jpg"/>
  <Override PartName="/ppt/media/image186.jpg" ContentType="image/jpg"/>
  <Override PartName="/ppt/media/image188.jpg" ContentType="image/jpg"/>
  <Override PartName="/ppt/media/image189.jpg" ContentType="image/jpg"/>
  <Override PartName="/ppt/media/image191.jpg" ContentType="image/jpg"/>
  <Override PartName="/ppt/media/image193.jpg" ContentType="image/jpg"/>
  <Override PartName="/ppt/media/image195.jpg" ContentType="image/jpg"/>
  <Override PartName="/ppt/media/image203.jpg" ContentType="image/jpg"/>
  <Override PartName="/ppt/media/image210.jpg" ContentType="image/jpg"/>
  <Override PartName="/ppt/media/image211.jpg" ContentType="image/jpg"/>
  <Override PartName="/ppt/media/image212.jpg" ContentType="image/jpg"/>
  <Override PartName="/ppt/media/image213.jpg" ContentType="image/jpg"/>
  <Override PartName="/ppt/media/image215.jpg" ContentType="image/jpg"/>
  <Override PartName="/ppt/media/image216.jpg" ContentType="image/jpg"/>
  <Override PartName="/ppt/media/image218.jpg" ContentType="image/jpg"/>
  <Override PartName="/ppt/media/image224.jpg" ContentType="image/jpg"/>
  <Override PartName="/ppt/media/image225.jpg" ContentType="image/jpg"/>
  <Override PartName="/ppt/media/image226.jpg" ContentType="image/jpg"/>
  <Override PartName="/ppt/media/image227.jpg" ContentType="image/jpg"/>
  <Override PartName="/ppt/media/image228.jpg" ContentType="image/jpg"/>
  <Override PartName="/ppt/media/image229.jpg" ContentType="image/jpg"/>
  <Override PartName="/ppt/media/image230.jpg" ContentType="image/jpg"/>
  <Override PartName="/ppt/media/image231.jpg" ContentType="image/jpg"/>
  <Override PartName="/ppt/media/image232.jpg" ContentType="image/jpg"/>
  <Override PartName="/ppt/media/image233.jpg" ContentType="image/jpg"/>
  <Override PartName="/ppt/media/image234.jpg" ContentType="image/jpg"/>
  <Override PartName="/ppt/media/image238.jpg" ContentType="image/jpg"/>
  <Override PartName="/ppt/media/image239.jpg" ContentType="image/jpg"/>
  <Override PartName="/ppt/media/image240.jpg" ContentType="image/jpg"/>
  <Override PartName="/ppt/media/image241.jpg" ContentType="image/jpg"/>
  <Override PartName="/ppt/media/image242.jpg" ContentType="image/jpg"/>
  <Override PartName="/ppt/media/image243.jpg" ContentType="image/jpg"/>
  <Override PartName="/ppt/media/image244.jpg" ContentType="image/jpg"/>
  <Override PartName="/ppt/media/image245.jpg" ContentType="image/jpg"/>
  <Override PartName="/ppt/media/image246.jpg" ContentType="image/jpg"/>
  <Override PartName="/ppt/media/image247.jpg" ContentType="image/jpg"/>
  <Override PartName="/ppt/media/image248.jpg" ContentType="image/jpg"/>
  <Override PartName="/ppt/media/image249.jpg" ContentType="image/jpg"/>
  <Override PartName="/ppt/media/image250.jpg" ContentType="image/jpg"/>
  <Override PartName="/ppt/media/image251.jpg" ContentType="image/jpg"/>
  <Override PartName="/ppt/media/image252.jpg" ContentType="image/jpg"/>
  <Override PartName="/ppt/media/image253.jpg" ContentType="image/jpg"/>
  <Override PartName="/ppt/media/image254.jpg" ContentType="image/jpg"/>
  <Override PartName="/ppt/media/image255.jpg" ContentType="image/jpg"/>
  <Override PartName="/ppt/media/image256.jpg" ContentType="image/jpg"/>
  <Override PartName="/ppt/media/image257.jpg" ContentType="image/jpg"/>
  <Override PartName="/ppt/media/image258.jpg" ContentType="image/jpg"/>
  <Override PartName="/ppt/media/image267.jpg" ContentType="image/jpg"/>
  <Override PartName="/ppt/media/image268.jpg" ContentType="image/jpg"/>
  <Override PartName="/ppt/media/image272.jpg" ContentType="image/jp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 /><Relationship Id="rId2" Type="http://schemas.openxmlformats.org/package/2006/relationships/metadata/core-properties" Target="docProps/core.xml" /><Relationship Id="rId1" Type="http://schemas.openxmlformats.org/officeDocument/2006/relationships/officeDocument" Target="ppt/presentation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53" r:id="rId2"/>
    <p:sldId id="256" r:id="rId3"/>
    <p:sldId id="257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83" r:id="rId20"/>
    <p:sldId id="284" r:id="rId21"/>
    <p:sldId id="285" r:id="rId22"/>
    <p:sldId id="286" r:id="rId23"/>
    <p:sldId id="287" r:id="rId24"/>
    <p:sldId id="288" r:id="rId25"/>
    <p:sldId id="289" r:id="rId26"/>
    <p:sldId id="290" r:id="rId27"/>
    <p:sldId id="291" r:id="rId28"/>
    <p:sldId id="292" r:id="rId29"/>
    <p:sldId id="293" r:id="rId30"/>
    <p:sldId id="294" r:id="rId31"/>
    <p:sldId id="295" r:id="rId32"/>
    <p:sldId id="298" r:id="rId33"/>
    <p:sldId id="299" r:id="rId34"/>
    <p:sldId id="300" r:id="rId35"/>
    <p:sldId id="301" r:id="rId36"/>
    <p:sldId id="302" r:id="rId37"/>
    <p:sldId id="303" r:id="rId38"/>
    <p:sldId id="304" r:id="rId39"/>
    <p:sldId id="305" r:id="rId40"/>
    <p:sldId id="306" r:id="rId41"/>
    <p:sldId id="307" r:id="rId42"/>
    <p:sldId id="308" r:id="rId43"/>
    <p:sldId id="309" r:id="rId44"/>
    <p:sldId id="310" r:id="rId45"/>
    <p:sldId id="311" r:id="rId46"/>
    <p:sldId id="354" r:id="rId47"/>
    <p:sldId id="312" r:id="rId48"/>
    <p:sldId id="313" r:id="rId49"/>
    <p:sldId id="314" r:id="rId50"/>
    <p:sldId id="315" r:id="rId51"/>
    <p:sldId id="316" r:id="rId52"/>
    <p:sldId id="317" r:id="rId53"/>
    <p:sldId id="318" r:id="rId54"/>
    <p:sldId id="319" r:id="rId55"/>
    <p:sldId id="320" r:id="rId56"/>
    <p:sldId id="321" r:id="rId57"/>
    <p:sldId id="322" r:id="rId58"/>
    <p:sldId id="323" r:id="rId59"/>
    <p:sldId id="324" r:id="rId60"/>
    <p:sldId id="325" r:id="rId61"/>
    <p:sldId id="326" r:id="rId62"/>
    <p:sldId id="327" r:id="rId63"/>
    <p:sldId id="328" r:id="rId64"/>
    <p:sldId id="329" r:id="rId65"/>
    <p:sldId id="330" r:id="rId66"/>
    <p:sldId id="331" r:id="rId67"/>
    <p:sldId id="332" r:id="rId68"/>
    <p:sldId id="333" r:id="rId69"/>
    <p:sldId id="334" r:id="rId70"/>
    <p:sldId id="335" r:id="rId71"/>
    <p:sldId id="336" r:id="rId72"/>
    <p:sldId id="337" r:id="rId73"/>
    <p:sldId id="338" r:id="rId74"/>
    <p:sldId id="339" r:id="rId75"/>
    <p:sldId id="340" r:id="rId76"/>
    <p:sldId id="341" r:id="rId77"/>
    <p:sldId id="342" r:id="rId78"/>
    <p:sldId id="343" r:id="rId79"/>
    <p:sldId id="344" r:id="rId80"/>
    <p:sldId id="345" r:id="rId81"/>
    <p:sldId id="346" r:id="rId82"/>
    <p:sldId id="347" r:id="rId83"/>
    <p:sldId id="348" r:id="rId84"/>
    <p:sldId id="349" r:id="rId85"/>
    <p:sldId id="350" r:id="rId86"/>
    <p:sldId id="351" r:id="rId87"/>
    <p:sldId id="352" r:id="rId88"/>
  </p:sldIdLst>
  <p:sldSz cx="7772400" cy="10058400"/>
  <p:notesSz cx="7772400" cy="10058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5" autoAdjust="0"/>
    <p:restoredTop sz="94660"/>
  </p:normalViewPr>
  <p:slideViewPr>
    <p:cSldViewPr>
      <p:cViewPr varScale="1">
        <p:scale>
          <a:sx n="53" d="100"/>
          <a:sy n="53" d="100"/>
        </p:scale>
        <p:origin x="2064" y="9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 /><Relationship Id="rId18" Type="http://schemas.openxmlformats.org/officeDocument/2006/relationships/slide" Target="slides/slide17.xml" /><Relationship Id="rId26" Type="http://schemas.openxmlformats.org/officeDocument/2006/relationships/slide" Target="slides/slide25.xml" /><Relationship Id="rId39" Type="http://schemas.openxmlformats.org/officeDocument/2006/relationships/slide" Target="slides/slide38.xml" /><Relationship Id="rId21" Type="http://schemas.openxmlformats.org/officeDocument/2006/relationships/slide" Target="slides/slide20.xml" /><Relationship Id="rId34" Type="http://schemas.openxmlformats.org/officeDocument/2006/relationships/slide" Target="slides/slide33.xml" /><Relationship Id="rId42" Type="http://schemas.openxmlformats.org/officeDocument/2006/relationships/slide" Target="slides/slide41.xml" /><Relationship Id="rId47" Type="http://schemas.openxmlformats.org/officeDocument/2006/relationships/slide" Target="slides/slide46.xml" /><Relationship Id="rId50" Type="http://schemas.openxmlformats.org/officeDocument/2006/relationships/slide" Target="slides/slide49.xml" /><Relationship Id="rId55" Type="http://schemas.openxmlformats.org/officeDocument/2006/relationships/slide" Target="slides/slide54.xml" /><Relationship Id="rId63" Type="http://schemas.openxmlformats.org/officeDocument/2006/relationships/slide" Target="slides/slide62.xml" /><Relationship Id="rId68" Type="http://schemas.openxmlformats.org/officeDocument/2006/relationships/slide" Target="slides/slide67.xml" /><Relationship Id="rId76" Type="http://schemas.openxmlformats.org/officeDocument/2006/relationships/slide" Target="slides/slide75.xml" /><Relationship Id="rId84" Type="http://schemas.openxmlformats.org/officeDocument/2006/relationships/slide" Target="slides/slide83.xml" /><Relationship Id="rId89" Type="http://schemas.openxmlformats.org/officeDocument/2006/relationships/presProps" Target="presProps.xml" /><Relationship Id="rId7" Type="http://schemas.openxmlformats.org/officeDocument/2006/relationships/slide" Target="slides/slide6.xml" /><Relationship Id="rId71" Type="http://schemas.openxmlformats.org/officeDocument/2006/relationships/slide" Target="slides/slide70.xml" /><Relationship Id="rId92" Type="http://schemas.openxmlformats.org/officeDocument/2006/relationships/tableStyles" Target="tableStyles.xml" /><Relationship Id="rId2" Type="http://schemas.openxmlformats.org/officeDocument/2006/relationships/slide" Target="slides/slide1.xml" /><Relationship Id="rId16" Type="http://schemas.openxmlformats.org/officeDocument/2006/relationships/slide" Target="slides/slide15.xml" /><Relationship Id="rId29" Type="http://schemas.openxmlformats.org/officeDocument/2006/relationships/slide" Target="slides/slide28.xml" /><Relationship Id="rId11" Type="http://schemas.openxmlformats.org/officeDocument/2006/relationships/slide" Target="slides/slide10.xml" /><Relationship Id="rId24" Type="http://schemas.openxmlformats.org/officeDocument/2006/relationships/slide" Target="slides/slide23.xml" /><Relationship Id="rId32" Type="http://schemas.openxmlformats.org/officeDocument/2006/relationships/slide" Target="slides/slide31.xml" /><Relationship Id="rId37" Type="http://schemas.openxmlformats.org/officeDocument/2006/relationships/slide" Target="slides/slide36.xml" /><Relationship Id="rId40" Type="http://schemas.openxmlformats.org/officeDocument/2006/relationships/slide" Target="slides/slide39.xml" /><Relationship Id="rId45" Type="http://schemas.openxmlformats.org/officeDocument/2006/relationships/slide" Target="slides/slide44.xml" /><Relationship Id="rId53" Type="http://schemas.openxmlformats.org/officeDocument/2006/relationships/slide" Target="slides/slide52.xml" /><Relationship Id="rId58" Type="http://schemas.openxmlformats.org/officeDocument/2006/relationships/slide" Target="slides/slide57.xml" /><Relationship Id="rId66" Type="http://schemas.openxmlformats.org/officeDocument/2006/relationships/slide" Target="slides/slide65.xml" /><Relationship Id="rId74" Type="http://schemas.openxmlformats.org/officeDocument/2006/relationships/slide" Target="slides/slide73.xml" /><Relationship Id="rId79" Type="http://schemas.openxmlformats.org/officeDocument/2006/relationships/slide" Target="slides/slide78.xml" /><Relationship Id="rId87" Type="http://schemas.openxmlformats.org/officeDocument/2006/relationships/slide" Target="slides/slide86.xml" /><Relationship Id="rId5" Type="http://schemas.openxmlformats.org/officeDocument/2006/relationships/slide" Target="slides/slide4.xml" /><Relationship Id="rId61" Type="http://schemas.openxmlformats.org/officeDocument/2006/relationships/slide" Target="slides/slide60.xml" /><Relationship Id="rId82" Type="http://schemas.openxmlformats.org/officeDocument/2006/relationships/slide" Target="slides/slide81.xml" /><Relationship Id="rId90" Type="http://schemas.openxmlformats.org/officeDocument/2006/relationships/viewProps" Target="viewProps.xml" /><Relationship Id="rId19" Type="http://schemas.openxmlformats.org/officeDocument/2006/relationships/slide" Target="slides/slide18.xml" /><Relationship Id="rId14" Type="http://schemas.openxmlformats.org/officeDocument/2006/relationships/slide" Target="slides/slide13.xml" /><Relationship Id="rId22" Type="http://schemas.openxmlformats.org/officeDocument/2006/relationships/slide" Target="slides/slide21.xml" /><Relationship Id="rId27" Type="http://schemas.openxmlformats.org/officeDocument/2006/relationships/slide" Target="slides/slide26.xml" /><Relationship Id="rId30" Type="http://schemas.openxmlformats.org/officeDocument/2006/relationships/slide" Target="slides/slide29.xml" /><Relationship Id="rId35" Type="http://schemas.openxmlformats.org/officeDocument/2006/relationships/slide" Target="slides/slide34.xml" /><Relationship Id="rId43" Type="http://schemas.openxmlformats.org/officeDocument/2006/relationships/slide" Target="slides/slide42.xml" /><Relationship Id="rId48" Type="http://schemas.openxmlformats.org/officeDocument/2006/relationships/slide" Target="slides/slide47.xml" /><Relationship Id="rId56" Type="http://schemas.openxmlformats.org/officeDocument/2006/relationships/slide" Target="slides/slide55.xml" /><Relationship Id="rId64" Type="http://schemas.openxmlformats.org/officeDocument/2006/relationships/slide" Target="slides/slide63.xml" /><Relationship Id="rId69" Type="http://schemas.openxmlformats.org/officeDocument/2006/relationships/slide" Target="slides/slide68.xml" /><Relationship Id="rId77" Type="http://schemas.openxmlformats.org/officeDocument/2006/relationships/slide" Target="slides/slide76.xml" /><Relationship Id="rId8" Type="http://schemas.openxmlformats.org/officeDocument/2006/relationships/slide" Target="slides/slide7.xml" /><Relationship Id="rId51" Type="http://schemas.openxmlformats.org/officeDocument/2006/relationships/slide" Target="slides/slide50.xml" /><Relationship Id="rId72" Type="http://schemas.openxmlformats.org/officeDocument/2006/relationships/slide" Target="slides/slide71.xml" /><Relationship Id="rId80" Type="http://schemas.openxmlformats.org/officeDocument/2006/relationships/slide" Target="slides/slide79.xml" /><Relationship Id="rId85" Type="http://schemas.openxmlformats.org/officeDocument/2006/relationships/slide" Target="slides/slide84.xml" /><Relationship Id="rId3" Type="http://schemas.openxmlformats.org/officeDocument/2006/relationships/slide" Target="slides/slide2.xml" /><Relationship Id="rId12" Type="http://schemas.openxmlformats.org/officeDocument/2006/relationships/slide" Target="slides/slide11.xml" /><Relationship Id="rId17" Type="http://schemas.openxmlformats.org/officeDocument/2006/relationships/slide" Target="slides/slide16.xml" /><Relationship Id="rId25" Type="http://schemas.openxmlformats.org/officeDocument/2006/relationships/slide" Target="slides/slide24.xml" /><Relationship Id="rId33" Type="http://schemas.openxmlformats.org/officeDocument/2006/relationships/slide" Target="slides/slide32.xml" /><Relationship Id="rId38" Type="http://schemas.openxmlformats.org/officeDocument/2006/relationships/slide" Target="slides/slide37.xml" /><Relationship Id="rId46" Type="http://schemas.openxmlformats.org/officeDocument/2006/relationships/slide" Target="slides/slide45.xml" /><Relationship Id="rId59" Type="http://schemas.openxmlformats.org/officeDocument/2006/relationships/slide" Target="slides/slide58.xml" /><Relationship Id="rId67" Type="http://schemas.openxmlformats.org/officeDocument/2006/relationships/slide" Target="slides/slide66.xml" /><Relationship Id="rId20" Type="http://schemas.openxmlformats.org/officeDocument/2006/relationships/slide" Target="slides/slide19.xml" /><Relationship Id="rId41" Type="http://schemas.openxmlformats.org/officeDocument/2006/relationships/slide" Target="slides/slide40.xml" /><Relationship Id="rId54" Type="http://schemas.openxmlformats.org/officeDocument/2006/relationships/slide" Target="slides/slide53.xml" /><Relationship Id="rId62" Type="http://schemas.openxmlformats.org/officeDocument/2006/relationships/slide" Target="slides/slide61.xml" /><Relationship Id="rId70" Type="http://schemas.openxmlformats.org/officeDocument/2006/relationships/slide" Target="slides/slide69.xml" /><Relationship Id="rId75" Type="http://schemas.openxmlformats.org/officeDocument/2006/relationships/slide" Target="slides/slide74.xml" /><Relationship Id="rId83" Type="http://schemas.openxmlformats.org/officeDocument/2006/relationships/slide" Target="slides/slide82.xml" /><Relationship Id="rId88" Type="http://schemas.openxmlformats.org/officeDocument/2006/relationships/slide" Target="slides/slide87.xml" /><Relationship Id="rId91" Type="http://schemas.openxmlformats.org/officeDocument/2006/relationships/theme" Target="theme/theme1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5" Type="http://schemas.openxmlformats.org/officeDocument/2006/relationships/slide" Target="slides/slide14.xml" /><Relationship Id="rId23" Type="http://schemas.openxmlformats.org/officeDocument/2006/relationships/slide" Target="slides/slide22.xml" /><Relationship Id="rId28" Type="http://schemas.openxmlformats.org/officeDocument/2006/relationships/slide" Target="slides/slide27.xml" /><Relationship Id="rId36" Type="http://schemas.openxmlformats.org/officeDocument/2006/relationships/slide" Target="slides/slide35.xml" /><Relationship Id="rId49" Type="http://schemas.openxmlformats.org/officeDocument/2006/relationships/slide" Target="slides/slide48.xml" /><Relationship Id="rId57" Type="http://schemas.openxmlformats.org/officeDocument/2006/relationships/slide" Target="slides/slide56.xml" /><Relationship Id="rId10" Type="http://schemas.openxmlformats.org/officeDocument/2006/relationships/slide" Target="slides/slide9.xml" /><Relationship Id="rId31" Type="http://schemas.openxmlformats.org/officeDocument/2006/relationships/slide" Target="slides/slide30.xml" /><Relationship Id="rId44" Type="http://schemas.openxmlformats.org/officeDocument/2006/relationships/slide" Target="slides/slide43.xml" /><Relationship Id="rId52" Type="http://schemas.openxmlformats.org/officeDocument/2006/relationships/slide" Target="slides/slide51.xml" /><Relationship Id="rId60" Type="http://schemas.openxmlformats.org/officeDocument/2006/relationships/slide" Target="slides/slide59.xml" /><Relationship Id="rId65" Type="http://schemas.openxmlformats.org/officeDocument/2006/relationships/slide" Target="slides/slide64.xml" /><Relationship Id="rId73" Type="http://schemas.openxmlformats.org/officeDocument/2006/relationships/slide" Target="slides/slide72.xml" /><Relationship Id="rId78" Type="http://schemas.openxmlformats.org/officeDocument/2006/relationships/slide" Target="slides/slide77.xml" /><Relationship Id="rId81" Type="http://schemas.openxmlformats.org/officeDocument/2006/relationships/slide" Target="slides/slide80.xml" /><Relationship Id="rId86" Type="http://schemas.openxmlformats.org/officeDocument/2006/relationships/slide" Target="slides/slide85.xml" /><Relationship Id="rId4" Type="http://schemas.openxmlformats.org/officeDocument/2006/relationships/slide" Target="slides/slide3.xml" /><Relationship Id="rId9" Type="http://schemas.openxmlformats.org/officeDocument/2006/relationships/slide" Target="slides/slide8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582930" y="3118104"/>
            <a:ext cx="6606540" cy="21122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165860" y="5632704"/>
            <a:ext cx="5440680" cy="2514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1/3/2022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3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25400">
              <a:lnSpc>
                <a:spcPts val="1535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1/3/2022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3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25400">
              <a:lnSpc>
                <a:spcPts val="1535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388620" y="2313432"/>
            <a:ext cx="3380994" cy="66385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002786" y="2313432"/>
            <a:ext cx="3380994" cy="66385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1/3/2022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3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25400">
              <a:lnSpc>
                <a:spcPts val="1535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1/3/2022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3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25400">
              <a:lnSpc>
                <a:spcPts val="1535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1/3/2022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3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25400">
              <a:lnSpc>
                <a:spcPts val="1535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 /><Relationship Id="rId7" Type="http://schemas.openxmlformats.org/officeDocument/2006/relationships/image" Target="../media/image1.png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theme" Target="../theme/theme1.xml" /><Relationship Id="rId5" Type="http://schemas.openxmlformats.org/officeDocument/2006/relationships/slideLayout" Target="../slideLayouts/slideLayout5.xml" /><Relationship Id="rId4" Type="http://schemas.openxmlformats.org/officeDocument/2006/relationships/slideLayout" Target="../slideLayouts/slideLayout4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5978652" y="263143"/>
            <a:ext cx="1353311" cy="72237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88620" y="402336"/>
            <a:ext cx="6995160" cy="16093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88620" y="2313432"/>
            <a:ext cx="6995160" cy="66385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642616" y="9354312"/>
            <a:ext cx="2487168" cy="5029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88620" y="9354312"/>
            <a:ext cx="1787652" cy="5029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1/3/2022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7273505" y="9711327"/>
            <a:ext cx="233679" cy="2101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3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25400">
              <a:lnSpc>
                <a:spcPts val="1535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 /><Relationship Id="rId1" Type="http://schemas.openxmlformats.org/officeDocument/2006/relationships/slideLayout" Target="../slideLayouts/slideLayout5.xml" 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jpg" /><Relationship Id="rId3" Type="http://schemas.openxmlformats.org/officeDocument/2006/relationships/image" Target="../media/image37.png" /><Relationship Id="rId7" Type="http://schemas.openxmlformats.org/officeDocument/2006/relationships/image" Target="../media/image40.jpg" /><Relationship Id="rId2" Type="http://schemas.openxmlformats.org/officeDocument/2006/relationships/image" Target="../media/image3.jpg" /><Relationship Id="rId1" Type="http://schemas.openxmlformats.org/officeDocument/2006/relationships/slideLayout" Target="../slideLayouts/slideLayout5.xml" /><Relationship Id="rId6" Type="http://schemas.openxmlformats.org/officeDocument/2006/relationships/image" Target="../media/image39.png" /><Relationship Id="rId5" Type="http://schemas.openxmlformats.org/officeDocument/2006/relationships/image" Target="../media/image38.png" /><Relationship Id="rId4" Type="http://schemas.openxmlformats.org/officeDocument/2006/relationships/image" Target="../media/image16.jpg" 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 /><Relationship Id="rId2" Type="http://schemas.openxmlformats.org/officeDocument/2006/relationships/image" Target="../media/image3.jpg" /><Relationship Id="rId1" Type="http://schemas.openxmlformats.org/officeDocument/2006/relationships/slideLayout" Target="../slideLayouts/slideLayout5.xml" /><Relationship Id="rId4" Type="http://schemas.openxmlformats.org/officeDocument/2006/relationships/image" Target="../media/image43.png" 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 /><Relationship Id="rId2" Type="http://schemas.openxmlformats.org/officeDocument/2006/relationships/image" Target="../media/image3.jpg" /><Relationship Id="rId1" Type="http://schemas.openxmlformats.org/officeDocument/2006/relationships/slideLayout" Target="../slideLayouts/slideLayout5.xml" 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 /><Relationship Id="rId7" Type="http://schemas.openxmlformats.org/officeDocument/2006/relationships/image" Target="../media/image49.png" /><Relationship Id="rId2" Type="http://schemas.openxmlformats.org/officeDocument/2006/relationships/image" Target="../media/image3.jpg" /><Relationship Id="rId1" Type="http://schemas.openxmlformats.org/officeDocument/2006/relationships/slideLayout" Target="../slideLayouts/slideLayout5.xml" /><Relationship Id="rId6" Type="http://schemas.openxmlformats.org/officeDocument/2006/relationships/image" Target="../media/image48.png" /><Relationship Id="rId5" Type="http://schemas.openxmlformats.org/officeDocument/2006/relationships/image" Target="../media/image47.png" /><Relationship Id="rId4" Type="http://schemas.openxmlformats.org/officeDocument/2006/relationships/image" Target="../media/image46.png" 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jpg" /><Relationship Id="rId3" Type="http://schemas.openxmlformats.org/officeDocument/2006/relationships/image" Target="../media/image50.jpg" /><Relationship Id="rId7" Type="http://schemas.openxmlformats.org/officeDocument/2006/relationships/image" Target="../media/image53.jpg" /><Relationship Id="rId2" Type="http://schemas.openxmlformats.org/officeDocument/2006/relationships/image" Target="../media/image3.jpg" /><Relationship Id="rId1" Type="http://schemas.openxmlformats.org/officeDocument/2006/relationships/slideLayout" Target="../slideLayouts/slideLayout5.xml" /><Relationship Id="rId6" Type="http://schemas.openxmlformats.org/officeDocument/2006/relationships/image" Target="../media/image52.jpg" /><Relationship Id="rId5" Type="http://schemas.openxmlformats.org/officeDocument/2006/relationships/image" Target="../media/image51.jpg" /><Relationship Id="rId4" Type="http://schemas.openxmlformats.org/officeDocument/2006/relationships/image" Target="../media/image9.png" /><Relationship Id="rId9" Type="http://schemas.openxmlformats.org/officeDocument/2006/relationships/image" Target="../media/image55.png" 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jpg" /><Relationship Id="rId3" Type="http://schemas.openxmlformats.org/officeDocument/2006/relationships/image" Target="../media/image56.png" /><Relationship Id="rId7" Type="http://schemas.openxmlformats.org/officeDocument/2006/relationships/image" Target="../media/image60.png" /><Relationship Id="rId2" Type="http://schemas.openxmlformats.org/officeDocument/2006/relationships/image" Target="../media/image3.jpg" /><Relationship Id="rId1" Type="http://schemas.openxmlformats.org/officeDocument/2006/relationships/slideLayout" Target="../slideLayouts/slideLayout5.xml" /><Relationship Id="rId6" Type="http://schemas.openxmlformats.org/officeDocument/2006/relationships/image" Target="../media/image59.png" /><Relationship Id="rId5" Type="http://schemas.openxmlformats.org/officeDocument/2006/relationships/image" Target="../media/image58.jpg" /><Relationship Id="rId4" Type="http://schemas.openxmlformats.org/officeDocument/2006/relationships/image" Target="../media/image57.jpg" 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 /><Relationship Id="rId7" Type="http://schemas.openxmlformats.org/officeDocument/2006/relationships/image" Target="../media/image65.png" /><Relationship Id="rId2" Type="http://schemas.openxmlformats.org/officeDocument/2006/relationships/image" Target="../media/image3.jpg" /><Relationship Id="rId1" Type="http://schemas.openxmlformats.org/officeDocument/2006/relationships/slideLayout" Target="../slideLayouts/slideLayout5.xml" /><Relationship Id="rId6" Type="http://schemas.openxmlformats.org/officeDocument/2006/relationships/image" Target="../media/image64.jpg" /><Relationship Id="rId5" Type="http://schemas.openxmlformats.org/officeDocument/2006/relationships/image" Target="../media/image63.png" /><Relationship Id="rId4" Type="http://schemas.openxmlformats.org/officeDocument/2006/relationships/image" Target="../media/image62.jpg" 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 /><Relationship Id="rId7" Type="http://schemas.openxmlformats.org/officeDocument/2006/relationships/image" Target="../media/image70.jpg" /><Relationship Id="rId2" Type="http://schemas.openxmlformats.org/officeDocument/2006/relationships/image" Target="../media/image3.jpg" /><Relationship Id="rId1" Type="http://schemas.openxmlformats.org/officeDocument/2006/relationships/slideLayout" Target="../slideLayouts/slideLayout5.xml" /><Relationship Id="rId6" Type="http://schemas.openxmlformats.org/officeDocument/2006/relationships/image" Target="../media/image69.jpg" /><Relationship Id="rId5" Type="http://schemas.openxmlformats.org/officeDocument/2006/relationships/image" Target="../media/image68.jpg" /><Relationship Id="rId4" Type="http://schemas.openxmlformats.org/officeDocument/2006/relationships/image" Target="../media/image67.jpg" 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g" /><Relationship Id="rId2" Type="http://schemas.openxmlformats.org/officeDocument/2006/relationships/image" Target="../media/image3.jpg" /><Relationship Id="rId1" Type="http://schemas.openxmlformats.org/officeDocument/2006/relationships/slideLayout" Target="../slideLayouts/slideLayout5.xml" /><Relationship Id="rId6" Type="http://schemas.openxmlformats.org/officeDocument/2006/relationships/image" Target="../media/image63.png" /><Relationship Id="rId5" Type="http://schemas.openxmlformats.org/officeDocument/2006/relationships/image" Target="../media/image72.jpg" /><Relationship Id="rId4" Type="http://schemas.openxmlformats.org/officeDocument/2006/relationships/image" Target="../media/image51.jpg" 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g" /><Relationship Id="rId2" Type="http://schemas.openxmlformats.org/officeDocument/2006/relationships/image" Target="../media/image3.jpg" /><Relationship Id="rId1" Type="http://schemas.openxmlformats.org/officeDocument/2006/relationships/slideLayout" Target="../slideLayouts/slideLayout5.xml" /><Relationship Id="rId5" Type="http://schemas.openxmlformats.org/officeDocument/2006/relationships/image" Target="../media/image75.png" /><Relationship Id="rId4" Type="http://schemas.openxmlformats.org/officeDocument/2006/relationships/image" Target="../media/image74.png" 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 /><Relationship Id="rId7" Type="http://schemas.openxmlformats.org/officeDocument/2006/relationships/image" Target="../media/image8.jpg" /><Relationship Id="rId2" Type="http://schemas.openxmlformats.org/officeDocument/2006/relationships/image" Target="../media/image3.jpg" /><Relationship Id="rId1" Type="http://schemas.openxmlformats.org/officeDocument/2006/relationships/slideLayout" Target="../slideLayouts/slideLayout5.xml" /><Relationship Id="rId6" Type="http://schemas.openxmlformats.org/officeDocument/2006/relationships/image" Target="../media/image7.png" /><Relationship Id="rId5" Type="http://schemas.openxmlformats.org/officeDocument/2006/relationships/image" Target="../media/image6.png" /><Relationship Id="rId4" Type="http://schemas.openxmlformats.org/officeDocument/2006/relationships/image" Target="../media/image5.png" 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 /><Relationship Id="rId7" Type="http://schemas.openxmlformats.org/officeDocument/2006/relationships/image" Target="../media/image63.png" /><Relationship Id="rId2" Type="http://schemas.openxmlformats.org/officeDocument/2006/relationships/image" Target="../media/image3.jpg" /><Relationship Id="rId1" Type="http://schemas.openxmlformats.org/officeDocument/2006/relationships/slideLayout" Target="../slideLayouts/slideLayout5.xml" /><Relationship Id="rId6" Type="http://schemas.openxmlformats.org/officeDocument/2006/relationships/image" Target="../media/image77.png" /><Relationship Id="rId5" Type="http://schemas.openxmlformats.org/officeDocument/2006/relationships/image" Target="../media/image76.png" /><Relationship Id="rId4" Type="http://schemas.openxmlformats.org/officeDocument/2006/relationships/image" Target="../media/image9.png" 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g" /><Relationship Id="rId7" Type="http://schemas.openxmlformats.org/officeDocument/2006/relationships/image" Target="../media/image80.jpg" /><Relationship Id="rId2" Type="http://schemas.openxmlformats.org/officeDocument/2006/relationships/image" Target="../media/image3.jpg" /><Relationship Id="rId1" Type="http://schemas.openxmlformats.org/officeDocument/2006/relationships/slideLayout" Target="../slideLayouts/slideLayout5.xml" /><Relationship Id="rId6" Type="http://schemas.openxmlformats.org/officeDocument/2006/relationships/image" Target="../media/image79.jpg" /><Relationship Id="rId5" Type="http://schemas.openxmlformats.org/officeDocument/2006/relationships/image" Target="../media/image9.png" /><Relationship Id="rId4" Type="http://schemas.openxmlformats.org/officeDocument/2006/relationships/image" Target="../media/image63.png" 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g" /><Relationship Id="rId2" Type="http://schemas.openxmlformats.org/officeDocument/2006/relationships/image" Target="../media/image3.jpg" /><Relationship Id="rId1" Type="http://schemas.openxmlformats.org/officeDocument/2006/relationships/slideLayout" Target="../slideLayouts/slideLayout5.xml" /><Relationship Id="rId5" Type="http://schemas.openxmlformats.org/officeDocument/2006/relationships/image" Target="../media/image82.png" /><Relationship Id="rId4" Type="http://schemas.openxmlformats.org/officeDocument/2006/relationships/image" Target="../media/image63.png" 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g" /><Relationship Id="rId2" Type="http://schemas.openxmlformats.org/officeDocument/2006/relationships/image" Target="../media/image3.jpg" /><Relationship Id="rId1" Type="http://schemas.openxmlformats.org/officeDocument/2006/relationships/slideLayout" Target="../slideLayouts/slideLayout5.xml" 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 /><Relationship Id="rId7" Type="http://schemas.openxmlformats.org/officeDocument/2006/relationships/image" Target="../media/image88.png" /><Relationship Id="rId2" Type="http://schemas.openxmlformats.org/officeDocument/2006/relationships/image" Target="../media/image3.jpg" /><Relationship Id="rId1" Type="http://schemas.openxmlformats.org/officeDocument/2006/relationships/slideLayout" Target="../slideLayouts/slideLayout5.xml" /><Relationship Id="rId6" Type="http://schemas.openxmlformats.org/officeDocument/2006/relationships/image" Target="../media/image87.jpg" /><Relationship Id="rId5" Type="http://schemas.openxmlformats.org/officeDocument/2006/relationships/image" Target="../media/image86.png" /><Relationship Id="rId4" Type="http://schemas.openxmlformats.org/officeDocument/2006/relationships/image" Target="../media/image85.png" 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 /><Relationship Id="rId2" Type="http://schemas.openxmlformats.org/officeDocument/2006/relationships/image" Target="../media/image3.jpg" /><Relationship Id="rId1" Type="http://schemas.openxmlformats.org/officeDocument/2006/relationships/slideLayout" Target="../slideLayouts/slideLayout5.xml" 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 /><Relationship Id="rId2" Type="http://schemas.openxmlformats.org/officeDocument/2006/relationships/image" Target="../media/image3.jpg" /><Relationship Id="rId1" Type="http://schemas.openxmlformats.org/officeDocument/2006/relationships/slideLayout" Target="../slideLayouts/slideLayout5.xml" /><Relationship Id="rId6" Type="http://schemas.openxmlformats.org/officeDocument/2006/relationships/image" Target="../media/image63.png" /><Relationship Id="rId5" Type="http://schemas.openxmlformats.org/officeDocument/2006/relationships/image" Target="../media/image91.png" /><Relationship Id="rId4" Type="http://schemas.openxmlformats.org/officeDocument/2006/relationships/image" Target="../media/image90.png" 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 /><Relationship Id="rId2" Type="http://schemas.openxmlformats.org/officeDocument/2006/relationships/image" Target="../media/image3.jpg" /><Relationship Id="rId1" Type="http://schemas.openxmlformats.org/officeDocument/2006/relationships/slideLayout" Target="../slideLayouts/slideLayout5.xml" /><Relationship Id="rId4" Type="http://schemas.openxmlformats.org/officeDocument/2006/relationships/image" Target="../media/image77.png" 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g" /><Relationship Id="rId2" Type="http://schemas.openxmlformats.org/officeDocument/2006/relationships/image" Target="../media/image3.jpg" /><Relationship Id="rId1" Type="http://schemas.openxmlformats.org/officeDocument/2006/relationships/slideLayout" Target="../slideLayouts/slideLayout5.xml" /><Relationship Id="rId4" Type="http://schemas.openxmlformats.org/officeDocument/2006/relationships/image" Target="../media/image63.png" 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 /><Relationship Id="rId2" Type="http://schemas.openxmlformats.org/officeDocument/2006/relationships/image" Target="../media/image3.jpg" /><Relationship Id="rId1" Type="http://schemas.openxmlformats.org/officeDocument/2006/relationships/slideLayout" Target="../slideLayouts/slideLayout5.xml" /><Relationship Id="rId4" Type="http://schemas.openxmlformats.org/officeDocument/2006/relationships/image" Target="../media/image95.png" 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 /><Relationship Id="rId2" Type="http://schemas.openxmlformats.org/officeDocument/2006/relationships/image" Target="../media/image3.jpg" /><Relationship Id="rId1" Type="http://schemas.openxmlformats.org/officeDocument/2006/relationships/slideLayout" Target="../slideLayouts/slideLayout5.xml" /><Relationship Id="rId6" Type="http://schemas.openxmlformats.org/officeDocument/2006/relationships/image" Target="../media/image12.jpg" /><Relationship Id="rId5" Type="http://schemas.openxmlformats.org/officeDocument/2006/relationships/image" Target="../media/image11.png" /><Relationship Id="rId4" Type="http://schemas.openxmlformats.org/officeDocument/2006/relationships/image" Target="../media/image10.png" 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 /><Relationship Id="rId7" Type="http://schemas.openxmlformats.org/officeDocument/2006/relationships/image" Target="../media/image100.png" /><Relationship Id="rId2" Type="http://schemas.openxmlformats.org/officeDocument/2006/relationships/image" Target="../media/image3.jpg" /><Relationship Id="rId1" Type="http://schemas.openxmlformats.org/officeDocument/2006/relationships/slideLayout" Target="../slideLayouts/slideLayout5.xml" /><Relationship Id="rId6" Type="http://schemas.openxmlformats.org/officeDocument/2006/relationships/image" Target="../media/image99.png" /><Relationship Id="rId5" Type="http://schemas.openxmlformats.org/officeDocument/2006/relationships/image" Target="../media/image98.png" /><Relationship Id="rId4" Type="http://schemas.openxmlformats.org/officeDocument/2006/relationships/image" Target="../media/image97.png" 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 /><Relationship Id="rId3" Type="http://schemas.openxmlformats.org/officeDocument/2006/relationships/image" Target="../media/image101.png" /><Relationship Id="rId7" Type="http://schemas.openxmlformats.org/officeDocument/2006/relationships/image" Target="../media/image105.png" /><Relationship Id="rId2" Type="http://schemas.openxmlformats.org/officeDocument/2006/relationships/image" Target="../media/image3.jpg" /><Relationship Id="rId1" Type="http://schemas.openxmlformats.org/officeDocument/2006/relationships/slideLayout" Target="../slideLayouts/slideLayout5.xml" /><Relationship Id="rId6" Type="http://schemas.openxmlformats.org/officeDocument/2006/relationships/image" Target="../media/image104.png" /><Relationship Id="rId5" Type="http://schemas.openxmlformats.org/officeDocument/2006/relationships/image" Target="../media/image103.png" /><Relationship Id="rId10" Type="http://schemas.openxmlformats.org/officeDocument/2006/relationships/image" Target="../media/image63.png" /><Relationship Id="rId4" Type="http://schemas.openxmlformats.org/officeDocument/2006/relationships/image" Target="../media/image102.png" /><Relationship Id="rId9" Type="http://schemas.openxmlformats.org/officeDocument/2006/relationships/image" Target="../media/image107.jpg" 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jpg" /><Relationship Id="rId2" Type="http://schemas.openxmlformats.org/officeDocument/2006/relationships/image" Target="../media/image3.jpg" /><Relationship Id="rId1" Type="http://schemas.openxmlformats.org/officeDocument/2006/relationships/slideLayout" Target="../slideLayouts/slideLayout5.xml" /><Relationship Id="rId4" Type="http://schemas.openxmlformats.org/officeDocument/2006/relationships/image" Target="../media/image109.jpg" 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jpg" /><Relationship Id="rId2" Type="http://schemas.openxmlformats.org/officeDocument/2006/relationships/image" Target="../media/image3.jpg" /><Relationship Id="rId1" Type="http://schemas.openxmlformats.org/officeDocument/2006/relationships/slideLayout" Target="../slideLayouts/slideLayout5.xml" /><Relationship Id="rId5" Type="http://schemas.openxmlformats.org/officeDocument/2006/relationships/image" Target="../media/image112.png" /><Relationship Id="rId4" Type="http://schemas.openxmlformats.org/officeDocument/2006/relationships/image" Target="../media/image111.png" 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jpg" /><Relationship Id="rId2" Type="http://schemas.openxmlformats.org/officeDocument/2006/relationships/image" Target="../media/image3.jpg" /><Relationship Id="rId1" Type="http://schemas.openxmlformats.org/officeDocument/2006/relationships/slideLayout" Target="../slideLayouts/slideLayout5.xml" /><Relationship Id="rId4" Type="http://schemas.openxmlformats.org/officeDocument/2006/relationships/image" Target="../media/image114.png" 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 /><Relationship Id="rId3" Type="http://schemas.openxmlformats.org/officeDocument/2006/relationships/image" Target="../media/image115.png" /><Relationship Id="rId7" Type="http://schemas.openxmlformats.org/officeDocument/2006/relationships/image" Target="../media/image119.png" /><Relationship Id="rId12" Type="http://schemas.openxmlformats.org/officeDocument/2006/relationships/image" Target="../media/image63.png" /><Relationship Id="rId2" Type="http://schemas.openxmlformats.org/officeDocument/2006/relationships/image" Target="../media/image3.jpg" /><Relationship Id="rId1" Type="http://schemas.openxmlformats.org/officeDocument/2006/relationships/slideLayout" Target="../slideLayouts/slideLayout5.xml" /><Relationship Id="rId6" Type="http://schemas.openxmlformats.org/officeDocument/2006/relationships/image" Target="../media/image118.png" /><Relationship Id="rId11" Type="http://schemas.openxmlformats.org/officeDocument/2006/relationships/image" Target="../media/image123.png" /><Relationship Id="rId5" Type="http://schemas.openxmlformats.org/officeDocument/2006/relationships/image" Target="../media/image117.png" /><Relationship Id="rId10" Type="http://schemas.openxmlformats.org/officeDocument/2006/relationships/image" Target="../media/image122.png" /><Relationship Id="rId4" Type="http://schemas.openxmlformats.org/officeDocument/2006/relationships/image" Target="../media/image116.png" /><Relationship Id="rId9" Type="http://schemas.openxmlformats.org/officeDocument/2006/relationships/image" Target="../media/image121.png" 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 /><Relationship Id="rId3" Type="http://schemas.openxmlformats.org/officeDocument/2006/relationships/image" Target="../media/image124.png" /><Relationship Id="rId7" Type="http://schemas.openxmlformats.org/officeDocument/2006/relationships/image" Target="../media/image128.png" /><Relationship Id="rId2" Type="http://schemas.openxmlformats.org/officeDocument/2006/relationships/image" Target="../media/image3.jpg" /><Relationship Id="rId1" Type="http://schemas.openxmlformats.org/officeDocument/2006/relationships/slideLayout" Target="../slideLayouts/slideLayout5.xml" /><Relationship Id="rId6" Type="http://schemas.openxmlformats.org/officeDocument/2006/relationships/image" Target="../media/image127.png" /><Relationship Id="rId11" Type="http://schemas.openxmlformats.org/officeDocument/2006/relationships/image" Target="../media/image132.png" /><Relationship Id="rId5" Type="http://schemas.openxmlformats.org/officeDocument/2006/relationships/image" Target="../media/image126.png" /><Relationship Id="rId10" Type="http://schemas.openxmlformats.org/officeDocument/2006/relationships/image" Target="../media/image131.png" /><Relationship Id="rId4" Type="http://schemas.openxmlformats.org/officeDocument/2006/relationships/image" Target="../media/image125.jpg" /><Relationship Id="rId9" Type="http://schemas.openxmlformats.org/officeDocument/2006/relationships/image" Target="../media/image130.png" 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png" /><Relationship Id="rId13" Type="http://schemas.openxmlformats.org/officeDocument/2006/relationships/image" Target="../media/image142.jpg" /><Relationship Id="rId3" Type="http://schemas.openxmlformats.org/officeDocument/2006/relationships/image" Target="../media/image133.jpg" /><Relationship Id="rId7" Type="http://schemas.openxmlformats.org/officeDocument/2006/relationships/image" Target="../media/image136.png" /><Relationship Id="rId12" Type="http://schemas.openxmlformats.org/officeDocument/2006/relationships/image" Target="../media/image141.png" /><Relationship Id="rId2" Type="http://schemas.openxmlformats.org/officeDocument/2006/relationships/image" Target="../media/image3.jpg" /><Relationship Id="rId1" Type="http://schemas.openxmlformats.org/officeDocument/2006/relationships/slideLayout" Target="../slideLayouts/slideLayout5.xml" /><Relationship Id="rId6" Type="http://schemas.openxmlformats.org/officeDocument/2006/relationships/image" Target="../media/image135.png" /><Relationship Id="rId11" Type="http://schemas.openxmlformats.org/officeDocument/2006/relationships/image" Target="../media/image140.png" /><Relationship Id="rId5" Type="http://schemas.openxmlformats.org/officeDocument/2006/relationships/image" Target="../media/image134.png" /><Relationship Id="rId10" Type="http://schemas.openxmlformats.org/officeDocument/2006/relationships/image" Target="../media/image139.png" /><Relationship Id="rId4" Type="http://schemas.openxmlformats.org/officeDocument/2006/relationships/image" Target="../media/image63.png" /><Relationship Id="rId9" Type="http://schemas.openxmlformats.org/officeDocument/2006/relationships/image" Target="../media/image138.png" 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jpg" /><Relationship Id="rId13" Type="http://schemas.openxmlformats.org/officeDocument/2006/relationships/image" Target="../media/image153.png" /><Relationship Id="rId3" Type="http://schemas.openxmlformats.org/officeDocument/2006/relationships/image" Target="../media/image143.png" /><Relationship Id="rId7" Type="http://schemas.openxmlformats.org/officeDocument/2006/relationships/image" Target="../media/image147.png" /><Relationship Id="rId12" Type="http://schemas.openxmlformats.org/officeDocument/2006/relationships/image" Target="../media/image152.png" /><Relationship Id="rId2" Type="http://schemas.openxmlformats.org/officeDocument/2006/relationships/image" Target="../media/image3.jpg" /><Relationship Id="rId1" Type="http://schemas.openxmlformats.org/officeDocument/2006/relationships/slideLayout" Target="../slideLayouts/slideLayout5.xml" /><Relationship Id="rId6" Type="http://schemas.openxmlformats.org/officeDocument/2006/relationships/image" Target="../media/image146.png" /><Relationship Id="rId11" Type="http://schemas.openxmlformats.org/officeDocument/2006/relationships/image" Target="../media/image151.png" /><Relationship Id="rId5" Type="http://schemas.openxmlformats.org/officeDocument/2006/relationships/image" Target="../media/image145.png" /><Relationship Id="rId10" Type="http://schemas.openxmlformats.org/officeDocument/2006/relationships/image" Target="../media/image150.png" /><Relationship Id="rId4" Type="http://schemas.openxmlformats.org/officeDocument/2006/relationships/image" Target="../media/image144.png" /><Relationship Id="rId9" Type="http://schemas.openxmlformats.org/officeDocument/2006/relationships/image" Target="../media/image149.png" /><Relationship Id="rId14" Type="http://schemas.openxmlformats.org/officeDocument/2006/relationships/image" Target="../media/image154.jpg" 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 /><Relationship Id="rId13" Type="http://schemas.openxmlformats.org/officeDocument/2006/relationships/image" Target="../media/image63.png" /><Relationship Id="rId3" Type="http://schemas.openxmlformats.org/officeDocument/2006/relationships/image" Target="../media/image155.png" /><Relationship Id="rId7" Type="http://schemas.openxmlformats.org/officeDocument/2006/relationships/image" Target="../media/image159.png" /><Relationship Id="rId12" Type="http://schemas.openxmlformats.org/officeDocument/2006/relationships/image" Target="../media/image164.png" /><Relationship Id="rId2" Type="http://schemas.openxmlformats.org/officeDocument/2006/relationships/image" Target="../media/image3.jpg" /><Relationship Id="rId1" Type="http://schemas.openxmlformats.org/officeDocument/2006/relationships/slideLayout" Target="../slideLayouts/slideLayout5.xml" /><Relationship Id="rId6" Type="http://schemas.openxmlformats.org/officeDocument/2006/relationships/image" Target="../media/image158.png" /><Relationship Id="rId11" Type="http://schemas.openxmlformats.org/officeDocument/2006/relationships/image" Target="../media/image163.png" /><Relationship Id="rId5" Type="http://schemas.openxmlformats.org/officeDocument/2006/relationships/image" Target="../media/image157.png" /><Relationship Id="rId10" Type="http://schemas.openxmlformats.org/officeDocument/2006/relationships/image" Target="../media/image162.png" /><Relationship Id="rId4" Type="http://schemas.openxmlformats.org/officeDocument/2006/relationships/image" Target="../media/image156.png" /><Relationship Id="rId9" Type="http://schemas.openxmlformats.org/officeDocument/2006/relationships/image" Target="../media/image161.png" 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 /><Relationship Id="rId2" Type="http://schemas.openxmlformats.org/officeDocument/2006/relationships/image" Target="../media/image3.jpg" /><Relationship Id="rId1" Type="http://schemas.openxmlformats.org/officeDocument/2006/relationships/slideLayout" Target="../slideLayouts/slideLayout5.xml" 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 /><Relationship Id="rId1" Type="http://schemas.openxmlformats.org/officeDocument/2006/relationships/slideLayout" Target="../slideLayouts/slideLayout5.xml" 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 /><Relationship Id="rId2" Type="http://schemas.openxmlformats.org/officeDocument/2006/relationships/image" Target="../media/image3.jpg" /><Relationship Id="rId1" Type="http://schemas.openxmlformats.org/officeDocument/2006/relationships/slideLayout" Target="../slideLayouts/slideLayout5.xml" /><Relationship Id="rId5" Type="http://schemas.openxmlformats.org/officeDocument/2006/relationships/image" Target="../media/image63.png" /><Relationship Id="rId4" Type="http://schemas.openxmlformats.org/officeDocument/2006/relationships/image" Target="../media/image165.png" 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.png" /><Relationship Id="rId13" Type="http://schemas.openxmlformats.org/officeDocument/2006/relationships/image" Target="../media/image176.png" /><Relationship Id="rId18" Type="http://schemas.openxmlformats.org/officeDocument/2006/relationships/image" Target="../media/image181.png" /><Relationship Id="rId3" Type="http://schemas.openxmlformats.org/officeDocument/2006/relationships/image" Target="../media/image166.png" /><Relationship Id="rId7" Type="http://schemas.openxmlformats.org/officeDocument/2006/relationships/image" Target="../media/image170.png" /><Relationship Id="rId12" Type="http://schemas.openxmlformats.org/officeDocument/2006/relationships/image" Target="../media/image175.png" /><Relationship Id="rId17" Type="http://schemas.openxmlformats.org/officeDocument/2006/relationships/image" Target="../media/image180.png" /><Relationship Id="rId2" Type="http://schemas.openxmlformats.org/officeDocument/2006/relationships/image" Target="../media/image3.jpg" /><Relationship Id="rId16" Type="http://schemas.openxmlformats.org/officeDocument/2006/relationships/image" Target="../media/image179.png" /><Relationship Id="rId1" Type="http://schemas.openxmlformats.org/officeDocument/2006/relationships/slideLayout" Target="../slideLayouts/slideLayout5.xml" /><Relationship Id="rId6" Type="http://schemas.openxmlformats.org/officeDocument/2006/relationships/image" Target="../media/image169.png" /><Relationship Id="rId11" Type="http://schemas.openxmlformats.org/officeDocument/2006/relationships/image" Target="../media/image174.png" /><Relationship Id="rId5" Type="http://schemas.openxmlformats.org/officeDocument/2006/relationships/image" Target="../media/image168.png" /><Relationship Id="rId15" Type="http://schemas.openxmlformats.org/officeDocument/2006/relationships/image" Target="../media/image178.png" /><Relationship Id="rId10" Type="http://schemas.openxmlformats.org/officeDocument/2006/relationships/image" Target="../media/image173.png" /><Relationship Id="rId4" Type="http://schemas.openxmlformats.org/officeDocument/2006/relationships/image" Target="../media/image167.png" /><Relationship Id="rId9" Type="http://schemas.openxmlformats.org/officeDocument/2006/relationships/image" Target="../media/image172.png" /><Relationship Id="rId14" Type="http://schemas.openxmlformats.org/officeDocument/2006/relationships/image" Target="../media/image177.png" 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 /><Relationship Id="rId2" Type="http://schemas.openxmlformats.org/officeDocument/2006/relationships/image" Target="../media/image3.jpg" /><Relationship Id="rId1" Type="http://schemas.openxmlformats.org/officeDocument/2006/relationships/slideLayout" Target="../slideLayouts/slideLayout5.xml" /><Relationship Id="rId4" Type="http://schemas.openxmlformats.org/officeDocument/2006/relationships/image" Target="../media/image63.png" 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jpg" /><Relationship Id="rId2" Type="http://schemas.openxmlformats.org/officeDocument/2006/relationships/image" Target="../media/image3.jpg" /><Relationship Id="rId1" Type="http://schemas.openxmlformats.org/officeDocument/2006/relationships/slideLayout" Target="../slideLayouts/slideLayout5.xml" 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jpg" /><Relationship Id="rId2" Type="http://schemas.openxmlformats.org/officeDocument/2006/relationships/image" Target="../media/image3.jpg" /><Relationship Id="rId1" Type="http://schemas.openxmlformats.org/officeDocument/2006/relationships/slideLayout" Target="../slideLayouts/slideLayout5.xml" /><Relationship Id="rId5" Type="http://schemas.openxmlformats.org/officeDocument/2006/relationships/image" Target="../media/image182.jpg" /><Relationship Id="rId4" Type="http://schemas.openxmlformats.org/officeDocument/2006/relationships/image" Target="../media/image184.jpg" 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png" /><Relationship Id="rId1" Type="http://schemas.openxmlformats.org/officeDocument/2006/relationships/slideLayout" Target="../slideLayouts/slideLayout5.xml" 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 /><Relationship Id="rId1" Type="http://schemas.openxmlformats.org/officeDocument/2006/relationships/slideLayout" Target="../slideLayouts/slideLayout5.xml" 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jpg" /><Relationship Id="rId2" Type="http://schemas.openxmlformats.org/officeDocument/2006/relationships/image" Target="../media/image3.jpg" /><Relationship Id="rId1" Type="http://schemas.openxmlformats.org/officeDocument/2006/relationships/slideLayout" Target="../slideLayouts/slideLayout5.xml" /><Relationship Id="rId5" Type="http://schemas.openxmlformats.org/officeDocument/2006/relationships/image" Target="../media/image188.jpg" /><Relationship Id="rId4" Type="http://schemas.openxmlformats.org/officeDocument/2006/relationships/image" Target="../media/image187.png" 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jpg" /><Relationship Id="rId2" Type="http://schemas.openxmlformats.org/officeDocument/2006/relationships/image" Target="../media/image3.jpg" /><Relationship Id="rId1" Type="http://schemas.openxmlformats.org/officeDocument/2006/relationships/slideLayout" Target="../slideLayouts/slideLayout5.xml" /><Relationship Id="rId4" Type="http://schemas.openxmlformats.org/officeDocument/2006/relationships/image" Target="../media/image190.png" 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 /><Relationship Id="rId2" Type="http://schemas.openxmlformats.org/officeDocument/2006/relationships/image" Target="../media/image3.jpg" /><Relationship Id="rId1" Type="http://schemas.openxmlformats.org/officeDocument/2006/relationships/slideLayout" Target="../slideLayouts/slideLayout5.xml" /><Relationship Id="rId5" Type="http://schemas.openxmlformats.org/officeDocument/2006/relationships/image" Target="../media/image16.jpg" /><Relationship Id="rId4" Type="http://schemas.openxmlformats.org/officeDocument/2006/relationships/image" Target="../media/image15.png" 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jpg" /><Relationship Id="rId7" Type="http://schemas.openxmlformats.org/officeDocument/2006/relationships/image" Target="../media/image63.png" /><Relationship Id="rId2" Type="http://schemas.openxmlformats.org/officeDocument/2006/relationships/image" Target="../media/image3.jpg" /><Relationship Id="rId1" Type="http://schemas.openxmlformats.org/officeDocument/2006/relationships/slideLayout" Target="../slideLayouts/slideLayout5.xml" /><Relationship Id="rId6" Type="http://schemas.openxmlformats.org/officeDocument/2006/relationships/image" Target="../media/image194.png" /><Relationship Id="rId5" Type="http://schemas.openxmlformats.org/officeDocument/2006/relationships/image" Target="../media/image193.jpg" /><Relationship Id="rId4" Type="http://schemas.openxmlformats.org/officeDocument/2006/relationships/image" Target="../media/image192.png" 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jpg" /><Relationship Id="rId2" Type="http://schemas.openxmlformats.org/officeDocument/2006/relationships/image" Target="../media/image3.jpg" /><Relationship Id="rId1" Type="http://schemas.openxmlformats.org/officeDocument/2006/relationships/slideLayout" Target="../slideLayouts/slideLayout5.xml" /><Relationship Id="rId4" Type="http://schemas.openxmlformats.org/officeDocument/2006/relationships/image" Target="../media/image63.png" 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1.png" /><Relationship Id="rId3" Type="http://schemas.openxmlformats.org/officeDocument/2006/relationships/image" Target="../media/image196.png" /><Relationship Id="rId7" Type="http://schemas.openxmlformats.org/officeDocument/2006/relationships/image" Target="../media/image200.png" /><Relationship Id="rId2" Type="http://schemas.openxmlformats.org/officeDocument/2006/relationships/image" Target="../media/image3.jpg" /><Relationship Id="rId1" Type="http://schemas.openxmlformats.org/officeDocument/2006/relationships/slideLayout" Target="../slideLayouts/slideLayout5.xml" /><Relationship Id="rId6" Type="http://schemas.openxmlformats.org/officeDocument/2006/relationships/image" Target="../media/image199.png" /><Relationship Id="rId11" Type="http://schemas.openxmlformats.org/officeDocument/2006/relationships/image" Target="../media/image63.png" /><Relationship Id="rId5" Type="http://schemas.openxmlformats.org/officeDocument/2006/relationships/image" Target="../media/image198.png" /><Relationship Id="rId10" Type="http://schemas.openxmlformats.org/officeDocument/2006/relationships/image" Target="../media/image203.jpg" /><Relationship Id="rId4" Type="http://schemas.openxmlformats.org/officeDocument/2006/relationships/image" Target="../media/image197.png" /><Relationship Id="rId9" Type="http://schemas.openxmlformats.org/officeDocument/2006/relationships/image" Target="../media/image202.png" 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 /><Relationship Id="rId7" Type="http://schemas.openxmlformats.org/officeDocument/2006/relationships/image" Target="../media/image208.png" /><Relationship Id="rId2" Type="http://schemas.openxmlformats.org/officeDocument/2006/relationships/image" Target="../media/image3.jpg" /><Relationship Id="rId1" Type="http://schemas.openxmlformats.org/officeDocument/2006/relationships/slideLayout" Target="../slideLayouts/slideLayout5.xml" /><Relationship Id="rId6" Type="http://schemas.openxmlformats.org/officeDocument/2006/relationships/image" Target="../media/image207.png" /><Relationship Id="rId5" Type="http://schemas.openxmlformats.org/officeDocument/2006/relationships/image" Target="../media/image206.png" /><Relationship Id="rId4" Type="http://schemas.openxmlformats.org/officeDocument/2006/relationships/image" Target="../media/image205.png" 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 /><Relationship Id="rId1" Type="http://schemas.openxmlformats.org/officeDocument/2006/relationships/slideLayout" Target="../slideLayouts/slideLayout5.xml" 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 /><Relationship Id="rId2" Type="http://schemas.openxmlformats.org/officeDocument/2006/relationships/image" Target="../media/image3.jpg" /><Relationship Id="rId1" Type="http://schemas.openxmlformats.org/officeDocument/2006/relationships/slideLayout" Target="../slideLayouts/slideLayout5.xml" /><Relationship Id="rId4" Type="http://schemas.openxmlformats.org/officeDocument/2006/relationships/image" Target="../media/image209.png" 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5.jpg" /><Relationship Id="rId13" Type="http://schemas.openxmlformats.org/officeDocument/2006/relationships/image" Target="../media/image220.png" /><Relationship Id="rId3" Type="http://schemas.openxmlformats.org/officeDocument/2006/relationships/image" Target="../media/image210.jpg" /><Relationship Id="rId7" Type="http://schemas.openxmlformats.org/officeDocument/2006/relationships/image" Target="../media/image214.png" /><Relationship Id="rId12" Type="http://schemas.openxmlformats.org/officeDocument/2006/relationships/image" Target="../media/image219.png" /><Relationship Id="rId17" Type="http://schemas.openxmlformats.org/officeDocument/2006/relationships/image" Target="../media/image224.jpg" /><Relationship Id="rId2" Type="http://schemas.openxmlformats.org/officeDocument/2006/relationships/image" Target="../media/image3.jpg" /><Relationship Id="rId16" Type="http://schemas.openxmlformats.org/officeDocument/2006/relationships/image" Target="../media/image223.png" /><Relationship Id="rId1" Type="http://schemas.openxmlformats.org/officeDocument/2006/relationships/slideLayout" Target="../slideLayouts/slideLayout5.xml" /><Relationship Id="rId6" Type="http://schemas.openxmlformats.org/officeDocument/2006/relationships/image" Target="../media/image213.jpg" /><Relationship Id="rId11" Type="http://schemas.openxmlformats.org/officeDocument/2006/relationships/image" Target="../media/image218.jpg" /><Relationship Id="rId5" Type="http://schemas.openxmlformats.org/officeDocument/2006/relationships/image" Target="../media/image212.jpg" /><Relationship Id="rId15" Type="http://schemas.openxmlformats.org/officeDocument/2006/relationships/image" Target="../media/image222.png" /><Relationship Id="rId10" Type="http://schemas.openxmlformats.org/officeDocument/2006/relationships/image" Target="../media/image217.png" /><Relationship Id="rId4" Type="http://schemas.openxmlformats.org/officeDocument/2006/relationships/image" Target="../media/image211.jpg" /><Relationship Id="rId9" Type="http://schemas.openxmlformats.org/officeDocument/2006/relationships/image" Target="../media/image216.jpg" /><Relationship Id="rId14" Type="http://schemas.openxmlformats.org/officeDocument/2006/relationships/image" Target="../media/image221.png" 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0.jpg" /><Relationship Id="rId3" Type="http://schemas.openxmlformats.org/officeDocument/2006/relationships/image" Target="../media/image225.jpg" /><Relationship Id="rId7" Type="http://schemas.openxmlformats.org/officeDocument/2006/relationships/image" Target="../media/image229.jpg" /><Relationship Id="rId12" Type="http://schemas.openxmlformats.org/officeDocument/2006/relationships/image" Target="../media/image234.jpg" /><Relationship Id="rId2" Type="http://schemas.openxmlformats.org/officeDocument/2006/relationships/image" Target="../media/image3.jpg" /><Relationship Id="rId1" Type="http://schemas.openxmlformats.org/officeDocument/2006/relationships/slideLayout" Target="../slideLayouts/slideLayout5.xml" /><Relationship Id="rId6" Type="http://schemas.openxmlformats.org/officeDocument/2006/relationships/image" Target="../media/image228.jpg" /><Relationship Id="rId11" Type="http://schemas.openxmlformats.org/officeDocument/2006/relationships/image" Target="../media/image233.jpg" /><Relationship Id="rId5" Type="http://schemas.openxmlformats.org/officeDocument/2006/relationships/image" Target="../media/image227.jpg" /><Relationship Id="rId10" Type="http://schemas.openxmlformats.org/officeDocument/2006/relationships/image" Target="../media/image232.jpg" /><Relationship Id="rId4" Type="http://schemas.openxmlformats.org/officeDocument/2006/relationships/image" Target="../media/image226.jpg" /><Relationship Id="rId9" Type="http://schemas.openxmlformats.org/officeDocument/2006/relationships/image" Target="../media/image231.jpg" 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 /><Relationship Id="rId7" Type="http://schemas.openxmlformats.org/officeDocument/2006/relationships/image" Target="../media/image238.jpg" /><Relationship Id="rId2" Type="http://schemas.openxmlformats.org/officeDocument/2006/relationships/image" Target="../media/image3.jpg" /><Relationship Id="rId1" Type="http://schemas.openxmlformats.org/officeDocument/2006/relationships/slideLayout" Target="../slideLayouts/slideLayout5.xml" /><Relationship Id="rId6" Type="http://schemas.openxmlformats.org/officeDocument/2006/relationships/image" Target="../media/image237.png" /><Relationship Id="rId5" Type="http://schemas.openxmlformats.org/officeDocument/2006/relationships/image" Target="../media/image236.png" /><Relationship Id="rId4" Type="http://schemas.openxmlformats.org/officeDocument/2006/relationships/image" Target="../media/image235.png" 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9.jpg" /><Relationship Id="rId2" Type="http://schemas.openxmlformats.org/officeDocument/2006/relationships/image" Target="../media/image3.jpg" /><Relationship Id="rId1" Type="http://schemas.openxmlformats.org/officeDocument/2006/relationships/slideLayout" Target="../slideLayouts/slideLayout5.xml" /><Relationship Id="rId5" Type="http://schemas.openxmlformats.org/officeDocument/2006/relationships/image" Target="../media/image63.png" /><Relationship Id="rId4" Type="http://schemas.openxmlformats.org/officeDocument/2006/relationships/image" Target="../media/image240.jpg" 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 /><Relationship Id="rId3" Type="http://schemas.openxmlformats.org/officeDocument/2006/relationships/image" Target="../media/image17.png" /><Relationship Id="rId7" Type="http://schemas.openxmlformats.org/officeDocument/2006/relationships/image" Target="../media/image16.jpg" /><Relationship Id="rId12" Type="http://schemas.openxmlformats.org/officeDocument/2006/relationships/image" Target="../media/image25.png" /><Relationship Id="rId2" Type="http://schemas.openxmlformats.org/officeDocument/2006/relationships/image" Target="../media/image3.jpg" /><Relationship Id="rId1" Type="http://schemas.openxmlformats.org/officeDocument/2006/relationships/slideLayout" Target="../slideLayouts/slideLayout5.xml" /><Relationship Id="rId6" Type="http://schemas.openxmlformats.org/officeDocument/2006/relationships/image" Target="../media/image20.png" /><Relationship Id="rId11" Type="http://schemas.openxmlformats.org/officeDocument/2006/relationships/image" Target="../media/image24.png" /><Relationship Id="rId5" Type="http://schemas.openxmlformats.org/officeDocument/2006/relationships/image" Target="../media/image19.png" /><Relationship Id="rId10" Type="http://schemas.openxmlformats.org/officeDocument/2006/relationships/image" Target="../media/image23.png" /><Relationship Id="rId4" Type="http://schemas.openxmlformats.org/officeDocument/2006/relationships/image" Target="../media/image18.jpg" /><Relationship Id="rId9" Type="http://schemas.openxmlformats.org/officeDocument/2006/relationships/image" Target="../media/image22.png" 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jpg" /><Relationship Id="rId2" Type="http://schemas.openxmlformats.org/officeDocument/2006/relationships/image" Target="../media/image3.jpg" /><Relationship Id="rId1" Type="http://schemas.openxmlformats.org/officeDocument/2006/relationships/slideLayout" Target="../slideLayouts/slideLayout5.xml" /><Relationship Id="rId4" Type="http://schemas.openxmlformats.org/officeDocument/2006/relationships/image" Target="../media/image242.jpg" 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3.jpg" /><Relationship Id="rId2" Type="http://schemas.openxmlformats.org/officeDocument/2006/relationships/image" Target="../media/image3.jpg" /><Relationship Id="rId1" Type="http://schemas.openxmlformats.org/officeDocument/2006/relationships/slideLayout" Target="../slideLayouts/slideLayout5.xml" /><Relationship Id="rId5" Type="http://schemas.openxmlformats.org/officeDocument/2006/relationships/image" Target="../media/image245.jpg" /><Relationship Id="rId4" Type="http://schemas.openxmlformats.org/officeDocument/2006/relationships/image" Target="../media/image244.jpg" 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6.jpg" /><Relationship Id="rId2" Type="http://schemas.openxmlformats.org/officeDocument/2006/relationships/image" Target="../media/image3.jpg" /><Relationship Id="rId1" Type="http://schemas.openxmlformats.org/officeDocument/2006/relationships/slideLayout" Target="../slideLayouts/slideLayout5.xml" /><Relationship Id="rId4" Type="http://schemas.openxmlformats.org/officeDocument/2006/relationships/image" Target="../media/image247.jpg" 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8.jpg" /><Relationship Id="rId2" Type="http://schemas.openxmlformats.org/officeDocument/2006/relationships/image" Target="../media/image3.jpg" /><Relationship Id="rId1" Type="http://schemas.openxmlformats.org/officeDocument/2006/relationships/slideLayout" Target="../slideLayouts/slideLayout5.xml" /><Relationship Id="rId4" Type="http://schemas.openxmlformats.org/officeDocument/2006/relationships/image" Target="../media/image249.jpg" 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jpg" /><Relationship Id="rId2" Type="http://schemas.openxmlformats.org/officeDocument/2006/relationships/image" Target="../media/image3.jpg" /><Relationship Id="rId1" Type="http://schemas.openxmlformats.org/officeDocument/2006/relationships/slideLayout" Target="../slideLayouts/slideLayout5.xml" /><Relationship Id="rId6" Type="http://schemas.openxmlformats.org/officeDocument/2006/relationships/image" Target="../media/image253.jpg" /><Relationship Id="rId5" Type="http://schemas.openxmlformats.org/officeDocument/2006/relationships/image" Target="../media/image252.jpg" /><Relationship Id="rId4" Type="http://schemas.openxmlformats.org/officeDocument/2006/relationships/image" Target="../media/image251.jpg" 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.jpg" /><Relationship Id="rId2" Type="http://schemas.openxmlformats.org/officeDocument/2006/relationships/image" Target="../media/image3.jpg" /><Relationship Id="rId1" Type="http://schemas.openxmlformats.org/officeDocument/2006/relationships/slideLayout" Target="../slideLayouts/slideLayout5.xml" /><Relationship Id="rId6" Type="http://schemas.openxmlformats.org/officeDocument/2006/relationships/image" Target="../media/image257.jpg" /><Relationship Id="rId5" Type="http://schemas.openxmlformats.org/officeDocument/2006/relationships/image" Target="../media/image256.jpg" /><Relationship Id="rId4" Type="http://schemas.openxmlformats.org/officeDocument/2006/relationships/image" Target="../media/image255.jpg" 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8.jpg" /><Relationship Id="rId2" Type="http://schemas.openxmlformats.org/officeDocument/2006/relationships/image" Target="../media/image3.jpg" /><Relationship Id="rId1" Type="http://schemas.openxmlformats.org/officeDocument/2006/relationships/slideLayout" Target="../slideLayouts/slideLayout5.xml" /><Relationship Id="rId5" Type="http://schemas.openxmlformats.org/officeDocument/2006/relationships/image" Target="../media/image189.jpg" /><Relationship Id="rId4" Type="http://schemas.openxmlformats.org/officeDocument/2006/relationships/image" Target="../media/image259.png" 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 /><Relationship Id="rId7" Type="http://schemas.openxmlformats.org/officeDocument/2006/relationships/image" Target="../media/image63.png" /><Relationship Id="rId2" Type="http://schemas.openxmlformats.org/officeDocument/2006/relationships/image" Target="../media/image3.jpg" /><Relationship Id="rId1" Type="http://schemas.openxmlformats.org/officeDocument/2006/relationships/slideLayout" Target="../slideLayouts/slideLayout5.xml" /><Relationship Id="rId6" Type="http://schemas.openxmlformats.org/officeDocument/2006/relationships/image" Target="../media/image263.png" /><Relationship Id="rId5" Type="http://schemas.openxmlformats.org/officeDocument/2006/relationships/image" Target="../media/image262.png" /><Relationship Id="rId4" Type="http://schemas.openxmlformats.org/officeDocument/2006/relationships/image" Target="../media/image261.png" 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4.png" /><Relationship Id="rId2" Type="http://schemas.openxmlformats.org/officeDocument/2006/relationships/image" Target="../media/image3.jpg" /><Relationship Id="rId1" Type="http://schemas.openxmlformats.org/officeDocument/2006/relationships/slideLayout" Target="../slideLayouts/slideLayout5.xml" /><Relationship Id="rId4" Type="http://schemas.openxmlformats.org/officeDocument/2006/relationships/image" Target="../media/image265.png" 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 /><Relationship Id="rId1" Type="http://schemas.openxmlformats.org/officeDocument/2006/relationships/slideLayout" Target="../slideLayouts/slideLayout5.xml" 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 /><Relationship Id="rId7" Type="http://schemas.openxmlformats.org/officeDocument/2006/relationships/image" Target="../media/image16.jpg" /><Relationship Id="rId2" Type="http://schemas.openxmlformats.org/officeDocument/2006/relationships/image" Target="../media/image3.jpg" /><Relationship Id="rId1" Type="http://schemas.openxmlformats.org/officeDocument/2006/relationships/slideLayout" Target="../slideLayouts/slideLayout5.xml" /><Relationship Id="rId6" Type="http://schemas.openxmlformats.org/officeDocument/2006/relationships/image" Target="../media/image20.png" /><Relationship Id="rId5" Type="http://schemas.openxmlformats.org/officeDocument/2006/relationships/image" Target="../media/image19.png" /><Relationship Id="rId4" Type="http://schemas.openxmlformats.org/officeDocument/2006/relationships/image" Target="../media/image27.jpg" 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6.png" /><Relationship Id="rId2" Type="http://schemas.openxmlformats.org/officeDocument/2006/relationships/image" Target="../media/image3.jpg" /><Relationship Id="rId1" Type="http://schemas.openxmlformats.org/officeDocument/2006/relationships/slideLayout" Target="../slideLayouts/slideLayout5.xml" /><Relationship Id="rId6" Type="http://schemas.openxmlformats.org/officeDocument/2006/relationships/image" Target="../media/image63.png" /><Relationship Id="rId5" Type="http://schemas.openxmlformats.org/officeDocument/2006/relationships/image" Target="../media/image268.jpg" /><Relationship Id="rId4" Type="http://schemas.openxmlformats.org/officeDocument/2006/relationships/image" Target="../media/image267.jpg" 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 /><Relationship Id="rId2" Type="http://schemas.openxmlformats.org/officeDocument/2006/relationships/image" Target="../media/image3.jpg" /><Relationship Id="rId1" Type="http://schemas.openxmlformats.org/officeDocument/2006/relationships/slideLayout" Target="../slideLayouts/slideLayout5.xml" 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 /><Relationship Id="rId2" Type="http://schemas.openxmlformats.org/officeDocument/2006/relationships/image" Target="../media/image3.jpg" /><Relationship Id="rId1" Type="http://schemas.openxmlformats.org/officeDocument/2006/relationships/slideLayout" Target="../slideLayouts/slideLayout5.xml" 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 /><Relationship Id="rId2" Type="http://schemas.openxmlformats.org/officeDocument/2006/relationships/image" Target="../media/image3.jpg" /><Relationship Id="rId1" Type="http://schemas.openxmlformats.org/officeDocument/2006/relationships/slideLayout" Target="../slideLayouts/slideLayout5.xml" /><Relationship Id="rId4" Type="http://schemas.openxmlformats.org/officeDocument/2006/relationships/image" Target="../media/image269.png" 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 /><Relationship Id="rId2" Type="http://schemas.openxmlformats.org/officeDocument/2006/relationships/image" Target="../media/image3.jpg" /><Relationship Id="rId1" Type="http://schemas.openxmlformats.org/officeDocument/2006/relationships/slideLayout" Target="../slideLayouts/slideLayout5.xml" /><Relationship Id="rId5" Type="http://schemas.openxmlformats.org/officeDocument/2006/relationships/image" Target="../media/image63.png" /><Relationship Id="rId4" Type="http://schemas.openxmlformats.org/officeDocument/2006/relationships/image" Target="../media/image37.png" 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7.jpg" /><Relationship Id="rId2" Type="http://schemas.openxmlformats.org/officeDocument/2006/relationships/image" Target="../media/image3.jpg" /><Relationship Id="rId1" Type="http://schemas.openxmlformats.org/officeDocument/2006/relationships/slideLayout" Target="../slideLayouts/slideLayout5.xml" /><Relationship Id="rId5" Type="http://schemas.openxmlformats.org/officeDocument/2006/relationships/image" Target="../media/image272.jpg" /><Relationship Id="rId4" Type="http://schemas.openxmlformats.org/officeDocument/2006/relationships/image" Target="../media/image271.png" 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jpg" /><Relationship Id="rId2" Type="http://schemas.openxmlformats.org/officeDocument/2006/relationships/image" Target="../media/image3.jpg" /><Relationship Id="rId1" Type="http://schemas.openxmlformats.org/officeDocument/2006/relationships/slideLayout" Target="../slideLayouts/slideLayout5.xml" /><Relationship Id="rId4" Type="http://schemas.openxmlformats.org/officeDocument/2006/relationships/image" Target="../media/image273.png" 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 /><Relationship Id="rId2" Type="http://schemas.openxmlformats.org/officeDocument/2006/relationships/image" Target="../media/image3.jpg" /><Relationship Id="rId1" Type="http://schemas.openxmlformats.org/officeDocument/2006/relationships/slideLayout" Target="../slideLayouts/slideLayout5.xml" /><Relationship Id="rId5" Type="http://schemas.openxmlformats.org/officeDocument/2006/relationships/image" Target="../media/image63.png" /><Relationship Id="rId4" Type="http://schemas.openxmlformats.org/officeDocument/2006/relationships/image" Target="../media/image274.png" 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5.png" /><Relationship Id="rId2" Type="http://schemas.openxmlformats.org/officeDocument/2006/relationships/image" Target="../media/image3.jpg" /><Relationship Id="rId1" Type="http://schemas.openxmlformats.org/officeDocument/2006/relationships/slideLayout" Target="../slideLayouts/slideLayout5.xml" /><Relationship Id="rId5" Type="http://schemas.openxmlformats.org/officeDocument/2006/relationships/image" Target="../media/image272.jpg" /><Relationship Id="rId4" Type="http://schemas.openxmlformats.org/officeDocument/2006/relationships/image" Target="../media/image264.png" 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5.png" /><Relationship Id="rId2" Type="http://schemas.openxmlformats.org/officeDocument/2006/relationships/image" Target="../media/image3.jpg" /><Relationship Id="rId1" Type="http://schemas.openxmlformats.org/officeDocument/2006/relationships/slideLayout" Target="../slideLayouts/slideLayout5.xml" /><Relationship Id="rId5" Type="http://schemas.openxmlformats.org/officeDocument/2006/relationships/image" Target="../media/image63.png" /><Relationship Id="rId4" Type="http://schemas.openxmlformats.org/officeDocument/2006/relationships/image" Target="../media/image264.png" 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 /><Relationship Id="rId7" Type="http://schemas.openxmlformats.org/officeDocument/2006/relationships/image" Target="../media/image29.jpg" /><Relationship Id="rId2" Type="http://schemas.openxmlformats.org/officeDocument/2006/relationships/image" Target="../media/image3.jpg" /><Relationship Id="rId1" Type="http://schemas.openxmlformats.org/officeDocument/2006/relationships/slideLayout" Target="../slideLayouts/slideLayout5.xml" /><Relationship Id="rId6" Type="http://schemas.openxmlformats.org/officeDocument/2006/relationships/image" Target="../media/image28.png" /><Relationship Id="rId5" Type="http://schemas.openxmlformats.org/officeDocument/2006/relationships/image" Target="../media/image15.png" /><Relationship Id="rId4" Type="http://schemas.openxmlformats.org/officeDocument/2006/relationships/image" Target="../media/image14.png" 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5.png" /><Relationship Id="rId2" Type="http://schemas.openxmlformats.org/officeDocument/2006/relationships/image" Target="../media/image3.jpg" /><Relationship Id="rId1" Type="http://schemas.openxmlformats.org/officeDocument/2006/relationships/slideLayout" Target="../slideLayouts/slideLayout5.xml" /><Relationship Id="rId6" Type="http://schemas.openxmlformats.org/officeDocument/2006/relationships/image" Target="../media/image264.png" /><Relationship Id="rId5" Type="http://schemas.openxmlformats.org/officeDocument/2006/relationships/image" Target="../media/image276.png" /><Relationship Id="rId4" Type="http://schemas.openxmlformats.org/officeDocument/2006/relationships/image" Target="../media/image265.png" 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 /><Relationship Id="rId2" Type="http://schemas.openxmlformats.org/officeDocument/2006/relationships/image" Target="../media/image3.jpg" /><Relationship Id="rId1" Type="http://schemas.openxmlformats.org/officeDocument/2006/relationships/slideLayout" Target="../slideLayouts/slideLayout5.xml" 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 /><Relationship Id="rId1" Type="http://schemas.openxmlformats.org/officeDocument/2006/relationships/slideLayout" Target="../slideLayouts/slideLayout5.xml" 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 /><Relationship Id="rId1" Type="http://schemas.openxmlformats.org/officeDocument/2006/relationships/slideLayout" Target="../slideLayouts/slideLayout5.xml" 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7.png" /><Relationship Id="rId2" Type="http://schemas.openxmlformats.org/officeDocument/2006/relationships/image" Target="../media/image3.jpg" /><Relationship Id="rId1" Type="http://schemas.openxmlformats.org/officeDocument/2006/relationships/slideLayout" Target="../slideLayouts/slideLayout5.xml" /><Relationship Id="rId5" Type="http://schemas.openxmlformats.org/officeDocument/2006/relationships/image" Target="../media/image278.png" /><Relationship Id="rId4" Type="http://schemas.openxmlformats.org/officeDocument/2006/relationships/image" Target="../media/image63.png" 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9.png" /><Relationship Id="rId2" Type="http://schemas.openxmlformats.org/officeDocument/2006/relationships/image" Target="../media/image3.jpg" /><Relationship Id="rId1" Type="http://schemas.openxmlformats.org/officeDocument/2006/relationships/slideLayout" Target="../slideLayouts/slideLayout5.xml" /><Relationship Id="rId4" Type="http://schemas.openxmlformats.org/officeDocument/2006/relationships/image" Target="../media/image280.png" 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 /><Relationship Id="rId2" Type="http://schemas.openxmlformats.org/officeDocument/2006/relationships/image" Target="../media/image3.jpg" /><Relationship Id="rId1" Type="http://schemas.openxmlformats.org/officeDocument/2006/relationships/slideLayout" Target="../slideLayouts/slideLayout5.xml" /><Relationship Id="rId4" Type="http://schemas.openxmlformats.org/officeDocument/2006/relationships/image" Target="../media/image51.jpg" 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 /><Relationship Id="rId2" Type="http://schemas.openxmlformats.org/officeDocument/2006/relationships/image" Target="../media/image3.jpg" /><Relationship Id="rId1" Type="http://schemas.openxmlformats.org/officeDocument/2006/relationships/slideLayout" Target="../slideLayouts/slideLayout5.xml" /><Relationship Id="rId5" Type="http://schemas.openxmlformats.org/officeDocument/2006/relationships/image" Target="../media/image257.jpg" /><Relationship Id="rId4" Type="http://schemas.openxmlformats.org/officeDocument/2006/relationships/image" Target="../media/image63.png" 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 /><Relationship Id="rId3" Type="http://schemas.openxmlformats.org/officeDocument/2006/relationships/image" Target="../media/image16.jpg" /><Relationship Id="rId7" Type="http://schemas.openxmlformats.org/officeDocument/2006/relationships/image" Target="../media/image31.png" /><Relationship Id="rId12" Type="http://schemas.openxmlformats.org/officeDocument/2006/relationships/image" Target="../media/image36.jpg" /><Relationship Id="rId2" Type="http://schemas.openxmlformats.org/officeDocument/2006/relationships/image" Target="../media/image3.jpg" /><Relationship Id="rId1" Type="http://schemas.openxmlformats.org/officeDocument/2006/relationships/slideLayout" Target="../slideLayouts/slideLayout5.xml" /><Relationship Id="rId6" Type="http://schemas.openxmlformats.org/officeDocument/2006/relationships/image" Target="../media/image30.png" /><Relationship Id="rId11" Type="http://schemas.openxmlformats.org/officeDocument/2006/relationships/image" Target="../media/image35.png" /><Relationship Id="rId5" Type="http://schemas.openxmlformats.org/officeDocument/2006/relationships/image" Target="../media/image15.png" /><Relationship Id="rId10" Type="http://schemas.openxmlformats.org/officeDocument/2006/relationships/image" Target="../media/image34.png" /><Relationship Id="rId4" Type="http://schemas.openxmlformats.org/officeDocument/2006/relationships/image" Target="../media/image14.png" /><Relationship Id="rId9" Type="http://schemas.openxmlformats.org/officeDocument/2006/relationships/image" Target="../media/image33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BDC418E-D693-4AC7-BE31-BB79A0B7162B}"/>
              </a:ext>
            </a:extLst>
          </p:cNvPr>
          <p:cNvSpPr/>
          <p:nvPr/>
        </p:nvSpPr>
        <p:spPr>
          <a:xfrm>
            <a:off x="-5080" y="7685785"/>
            <a:ext cx="7772400" cy="2418335"/>
          </a:xfrm>
          <a:prstGeom prst="rect">
            <a:avLst/>
          </a:prstGeom>
          <a:solidFill>
            <a:srgbClr val="F72727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/>
              <a:t>MICROTEACHING</a:t>
            </a:r>
            <a:br>
              <a:rPr lang="en-US" sz="3400" b="1" dirty="0"/>
            </a:br>
            <a:r>
              <a:rPr lang="en-US" sz="3400" b="1" dirty="0"/>
              <a:t>PENGGUNAAN PERALATAN FO</a:t>
            </a:r>
            <a:br>
              <a:rPr lang="en-US" sz="3400" b="1" dirty="0"/>
            </a:br>
            <a:r>
              <a:rPr lang="en-US" sz="3400" b="1" dirty="0"/>
              <a:t>SMK PLUS PELITA NUSANTARA BOGOR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0E76C38-352E-4CCA-9512-156D6231F2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400" y="1132790"/>
            <a:ext cx="7203440" cy="6552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6483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645870" y="4338673"/>
            <a:ext cx="480659" cy="2476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836781" y="1662570"/>
            <a:ext cx="4097733" cy="22394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17549" y="1098550"/>
            <a:ext cx="6337300" cy="3794629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12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"/>
              </a:spcBef>
            </a:pPr>
            <a:endParaRPr sz="1450" dirty="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1100" spc="-5" dirty="0">
                <a:latin typeface="Calibri"/>
                <a:cs typeface="Calibri"/>
              </a:rPr>
              <a:t>Peserta melakukan kalibarsi</a:t>
            </a:r>
            <a:r>
              <a:rPr sz="1100" spc="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OPM</a:t>
            </a:r>
          </a:p>
          <a:p>
            <a:pPr>
              <a:lnSpc>
                <a:spcPct val="100000"/>
              </a:lnSpc>
            </a:pPr>
            <a:endParaRPr sz="13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lang="en-US" sz="13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lang="en-US" sz="13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 dirty="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645870" y="8619760"/>
            <a:ext cx="480659" cy="2467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491625" y="6241728"/>
            <a:ext cx="2367280" cy="1705610"/>
          </a:xfrm>
          <a:custGeom>
            <a:avLst/>
            <a:gdLst/>
            <a:ahLst/>
            <a:cxnLst/>
            <a:rect l="l" t="t" r="r" b="b"/>
            <a:pathLst>
              <a:path w="2367279" h="1705609">
                <a:moveTo>
                  <a:pt x="0" y="0"/>
                </a:moveTo>
                <a:lnTo>
                  <a:pt x="2366917" y="0"/>
                </a:lnTo>
                <a:lnTo>
                  <a:pt x="2366917" y="1705045"/>
                </a:lnTo>
                <a:lnTo>
                  <a:pt x="0" y="1705045"/>
                </a:lnTo>
                <a:lnTo>
                  <a:pt x="0" y="0"/>
                </a:lnTo>
                <a:close/>
              </a:path>
            </a:pathLst>
          </a:custGeom>
          <a:ln w="1762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789281" y="6808975"/>
            <a:ext cx="1862005" cy="58376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261122" y="6977498"/>
            <a:ext cx="952500" cy="317500"/>
          </a:xfrm>
          <a:custGeom>
            <a:avLst/>
            <a:gdLst/>
            <a:ahLst/>
            <a:cxnLst/>
            <a:rect l="l" t="t" r="r" b="b"/>
            <a:pathLst>
              <a:path w="952500" h="317500">
                <a:moveTo>
                  <a:pt x="793750" y="0"/>
                </a:moveTo>
                <a:lnTo>
                  <a:pt x="158750" y="0"/>
                </a:lnTo>
                <a:lnTo>
                  <a:pt x="108572" y="8085"/>
                </a:lnTo>
                <a:lnTo>
                  <a:pt x="64994" y="30602"/>
                </a:lnTo>
                <a:lnTo>
                  <a:pt x="30629" y="64935"/>
                </a:lnTo>
                <a:lnTo>
                  <a:pt x="8093" y="108475"/>
                </a:lnTo>
                <a:lnTo>
                  <a:pt x="0" y="158607"/>
                </a:lnTo>
                <a:lnTo>
                  <a:pt x="8093" y="208740"/>
                </a:lnTo>
                <a:lnTo>
                  <a:pt x="30629" y="252280"/>
                </a:lnTo>
                <a:lnTo>
                  <a:pt x="64994" y="286614"/>
                </a:lnTo>
                <a:lnTo>
                  <a:pt x="108572" y="309130"/>
                </a:lnTo>
                <a:lnTo>
                  <a:pt x="158750" y="317216"/>
                </a:lnTo>
                <a:lnTo>
                  <a:pt x="793750" y="317216"/>
                </a:lnTo>
                <a:lnTo>
                  <a:pt x="843926" y="309130"/>
                </a:lnTo>
                <a:lnTo>
                  <a:pt x="887505" y="286614"/>
                </a:lnTo>
                <a:lnTo>
                  <a:pt x="921870" y="252280"/>
                </a:lnTo>
                <a:lnTo>
                  <a:pt x="944406" y="208740"/>
                </a:lnTo>
                <a:lnTo>
                  <a:pt x="952500" y="158607"/>
                </a:lnTo>
                <a:lnTo>
                  <a:pt x="944406" y="108475"/>
                </a:lnTo>
                <a:lnTo>
                  <a:pt x="921870" y="64935"/>
                </a:lnTo>
                <a:lnTo>
                  <a:pt x="887505" y="30602"/>
                </a:lnTo>
                <a:lnTo>
                  <a:pt x="843926" y="8085"/>
                </a:lnTo>
                <a:lnTo>
                  <a:pt x="79375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261122" y="6977498"/>
            <a:ext cx="952500" cy="317500"/>
          </a:xfrm>
          <a:custGeom>
            <a:avLst/>
            <a:gdLst/>
            <a:ahLst/>
            <a:cxnLst/>
            <a:rect l="l" t="t" r="r" b="b"/>
            <a:pathLst>
              <a:path w="952500" h="317500">
                <a:moveTo>
                  <a:pt x="0" y="158608"/>
                </a:moveTo>
                <a:lnTo>
                  <a:pt x="8093" y="108476"/>
                </a:lnTo>
                <a:lnTo>
                  <a:pt x="30629" y="64936"/>
                </a:lnTo>
                <a:lnTo>
                  <a:pt x="64994" y="30602"/>
                </a:lnTo>
                <a:lnTo>
                  <a:pt x="108572" y="8085"/>
                </a:lnTo>
                <a:lnTo>
                  <a:pt x="158749" y="0"/>
                </a:lnTo>
                <a:lnTo>
                  <a:pt x="793749" y="0"/>
                </a:lnTo>
                <a:lnTo>
                  <a:pt x="843927" y="8085"/>
                </a:lnTo>
                <a:lnTo>
                  <a:pt x="887505" y="30602"/>
                </a:lnTo>
                <a:lnTo>
                  <a:pt x="921870" y="64936"/>
                </a:lnTo>
                <a:lnTo>
                  <a:pt x="944406" y="108476"/>
                </a:lnTo>
                <a:lnTo>
                  <a:pt x="952499" y="158608"/>
                </a:lnTo>
                <a:lnTo>
                  <a:pt x="944406" y="208741"/>
                </a:lnTo>
                <a:lnTo>
                  <a:pt x="921870" y="252281"/>
                </a:lnTo>
                <a:lnTo>
                  <a:pt x="887505" y="286615"/>
                </a:lnTo>
                <a:lnTo>
                  <a:pt x="843927" y="309131"/>
                </a:lnTo>
                <a:lnTo>
                  <a:pt x="793749" y="317217"/>
                </a:lnTo>
                <a:lnTo>
                  <a:pt x="158749" y="317217"/>
                </a:lnTo>
                <a:lnTo>
                  <a:pt x="108572" y="309131"/>
                </a:lnTo>
                <a:lnTo>
                  <a:pt x="64994" y="286615"/>
                </a:lnTo>
                <a:lnTo>
                  <a:pt x="30629" y="252281"/>
                </a:lnTo>
                <a:lnTo>
                  <a:pt x="8093" y="208741"/>
                </a:lnTo>
                <a:lnTo>
                  <a:pt x="0" y="158608"/>
                </a:lnTo>
                <a:close/>
              </a:path>
            </a:pathLst>
          </a:custGeom>
          <a:ln w="17624">
            <a:solidFill>
              <a:srgbClr val="385D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957953" y="7040741"/>
            <a:ext cx="1618615" cy="93980"/>
          </a:xfrm>
          <a:custGeom>
            <a:avLst/>
            <a:gdLst/>
            <a:ahLst/>
            <a:cxnLst/>
            <a:rect l="l" t="t" r="r" b="b"/>
            <a:pathLst>
              <a:path w="1618614" h="93979">
                <a:moveTo>
                  <a:pt x="0" y="56280"/>
                </a:moveTo>
                <a:lnTo>
                  <a:pt x="57896" y="64593"/>
                </a:lnTo>
                <a:lnTo>
                  <a:pt x="114851" y="72538"/>
                </a:lnTo>
                <a:lnTo>
                  <a:pt x="169922" y="79744"/>
                </a:lnTo>
                <a:lnTo>
                  <a:pt x="222166" y="85842"/>
                </a:lnTo>
                <a:lnTo>
                  <a:pt x="270642" y="90464"/>
                </a:lnTo>
                <a:lnTo>
                  <a:pt x="314407" y="93239"/>
                </a:lnTo>
                <a:lnTo>
                  <a:pt x="352520" y="93800"/>
                </a:lnTo>
                <a:lnTo>
                  <a:pt x="400334" y="87571"/>
                </a:lnTo>
                <a:lnTo>
                  <a:pt x="430246" y="74453"/>
                </a:lnTo>
                <a:lnTo>
                  <a:pt x="455568" y="59284"/>
                </a:lnTo>
                <a:lnTo>
                  <a:pt x="489612" y="46899"/>
                </a:lnTo>
                <a:lnTo>
                  <a:pt x="536431" y="38325"/>
                </a:lnTo>
                <a:lnTo>
                  <a:pt x="588758" y="31071"/>
                </a:lnTo>
                <a:lnTo>
                  <a:pt x="642921" y="24695"/>
                </a:lnTo>
                <a:lnTo>
                  <a:pt x="695249" y="18759"/>
                </a:lnTo>
                <a:lnTo>
                  <a:pt x="746046" y="12311"/>
                </a:lnTo>
                <a:lnTo>
                  <a:pt x="796843" y="5862"/>
                </a:lnTo>
                <a:lnTo>
                  <a:pt x="845804" y="1172"/>
                </a:lnTo>
                <a:lnTo>
                  <a:pt x="891093" y="0"/>
                </a:lnTo>
                <a:lnTo>
                  <a:pt x="930109" y="3957"/>
                </a:lnTo>
                <a:lnTo>
                  <a:pt x="964535" y="11725"/>
                </a:lnTo>
                <a:lnTo>
                  <a:pt x="998961" y="20665"/>
                </a:lnTo>
                <a:lnTo>
                  <a:pt x="1037976" y="28140"/>
                </a:lnTo>
                <a:lnTo>
                  <a:pt x="1083036" y="35028"/>
                </a:lnTo>
                <a:lnTo>
                  <a:pt x="1131615" y="42210"/>
                </a:lnTo>
                <a:lnTo>
                  <a:pt x="1182336" y="47046"/>
                </a:lnTo>
                <a:lnTo>
                  <a:pt x="1233822" y="46899"/>
                </a:lnTo>
                <a:lnTo>
                  <a:pt x="1287909" y="37593"/>
                </a:lnTo>
                <a:lnTo>
                  <a:pt x="1344596" y="21691"/>
                </a:lnTo>
                <a:lnTo>
                  <a:pt x="1399754" y="6668"/>
                </a:lnTo>
                <a:lnTo>
                  <a:pt x="1449251" y="0"/>
                </a:lnTo>
                <a:lnTo>
                  <a:pt x="1493775" y="6009"/>
                </a:lnTo>
                <a:lnTo>
                  <a:pt x="1534933" y="19932"/>
                </a:lnTo>
                <a:lnTo>
                  <a:pt x="1569971" y="35614"/>
                </a:lnTo>
                <a:lnTo>
                  <a:pt x="1596135" y="46899"/>
                </a:lnTo>
                <a:lnTo>
                  <a:pt x="1611474" y="52322"/>
                </a:lnTo>
                <a:lnTo>
                  <a:pt x="1617861" y="55107"/>
                </a:lnTo>
                <a:lnTo>
                  <a:pt x="1618282" y="56133"/>
                </a:lnTo>
                <a:lnTo>
                  <a:pt x="1615719" y="56280"/>
                </a:lnTo>
              </a:path>
            </a:pathLst>
          </a:custGeom>
          <a:ln w="19826">
            <a:solidFill>
              <a:srgbClr val="FF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637050" y="7044686"/>
            <a:ext cx="264795" cy="0"/>
          </a:xfrm>
          <a:custGeom>
            <a:avLst/>
            <a:gdLst/>
            <a:ahLst/>
            <a:cxnLst/>
            <a:rect l="l" t="t" r="r" b="b"/>
            <a:pathLst>
              <a:path w="264795">
                <a:moveTo>
                  <a:pt x="0" y="0"/>
                </a:moveTo>
                <a:lnTo>
                  <a:pt x="264583" y="0"/>
                </a:lnTo>
              </a:path>
            </a:pathLst>
          </a:custGeom>
          <a:ln w="3965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637050" y="7024860"/>
            <a:ext cx="264795" cy="40005"/>
          </a:xfrm>
          <a:custGeom>
            <a:avLst/>
            <a:gdLst/>
            <a:ahLst/>
            <a:cxnLst/>
            <a:rect l="l" t="t" r="r" b="b"/>
            <a:pathLst>
              <a:path w="264795" h="40004">
                <a:moveTo>
                  <a:pt x="0" y="0"/>
                </a:moveTo>
                <a:lnTo>
                  <a:pt x="264583" y="0"/>
                </a:lnTo>
                <a:lnTo>
                  <a:pt x="264583" y="39652"/>
                </a:lnTo>
                <a:lnTo>
                  <a:pt x="0" y="39652"/>
                </a:lnTo>
                <a:lnTo>
                  <a:pt x="0" y="0"/>
                </a:lnTo>
                <a:close/>
              </a:path>
            </a:pathLst>
          </a:custGeom>
          <a:ln w="176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503466" y="7223121"/>
            <a:ext cx="793750" cy="931544"/>
          </a:xfrm>
          <a:custGeom>
            <a:avLst/>
            <a:gdLst/>
            <a:ahLst/>
            <a:cxnLst/>
            <a:rect l="l" t="t" r="r" b="b"/>
            <a:pathLst>
              <a:path w="793750" h="931545">
                <a:moveTo>
                  <a:pt x="0" y="0"/>
                </a:moveTo>
                <a:lnTo>
                  <a:pt x="8370" y="46916"/>
                </a:lnTo>
                <a:lnTo>
                  <a:pt x="17173" y="94500"/>
                </a:lnTo>
                <a:lnTo>
                  <a:pt x="26843" y="143419"/>
                </a:lnTo>
                <a:lnTo>
                  <a:pt x="37811" y="194343"/>
                </a:lnTo>
                <a:lnTo>
                  <a:pt x="50511" y="247938"/>
                </a:lnTo>
                <a:lnTo>
                  <a:pt x="62855" y="295668"/>
                </a:lnTo>
                <a:lnTo>
                  <a:pt x="76702" y="346139"/>
                </a:lnTo>
                <a:lnTo>
                  <a:pt x="91551" y="398156"/>
                </a:lnTo>
                <a:lnTo>
                  <a:pt x="106902" y="450525"/>
                </a:lnTo>
                <a:lnTo>
                  <a:pt x="122252" y="502050"/>
                </a:lnTo>
                <a:lnTo>
                  <a:pt x="137102" y="551537"/>
                </a:lnTo>
                <a:lnTo>
                  <a:pt x="149780" y="600766"/>
                </a:lnTo>
                <a:lnTo>
                  <a:pt x="160353" y="651049"/>
                </a:lnTo>
                <a:lnTo>
                  <a:pt x="170926" y="700489"/>
                </a:lnTo>
                <a:lnTo>
                  <a:pt x="183604" y="747189"/>
                </a:lnTo>
                <a:lnTo>
                  <a:pt x="200491" y="789250"/>
                </a:lnTo>
                <a:lnTo>
                  <a:pt x="223692" y="824775"/>
                </a:lnTo>
                <a:lnTo>
                  <a:pt x="260118" y="858980"/>
                </a:lnTo>
                <a:lnTo>
                  <a:pt x="303529" y="886102"/>
                </a:lnTo>
                <a:lnTo>
                  <a:pt x="352540" y="906746"/>
                </a:lnTo>
                <a:lnTo>
                  <a:pt x="405764" y="921522"/>
                </a:lnTo>
                <a:lnTo>
                  <a:pt x="461817" y="931034"/>
                </a:lnTo>
                <a:lnTo>
                  <a:pt x="553764" y="930481"/>
                </a:lnTo>
                <a:lnTo>
                  <a:pt x="663412" y="917752"/>
                </a:lnTo>
                <a:lnTo>
                  <a:pt x="755246" y="902809"/>
                </a:lnTo>
                <a:lnTo>
                  <a:pt x="793749" y="895614"/>
                </a:lnTo>
              </a:path>
            </a:pathLst>
          </a:custGeom>
          <a:ln w="264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042649" y="7103063"/>
            <a:ext cx="438784" cy="340360"/>
          </a:xfrm>
          <a:custGeom>
            <a:avLst/>
            <a:gdLst/>
            <a:ahLst/>
            <a:cxnLst/>
            <a:rect l="l" t="t" r="r" b="b"/>
            <a:pathLst>
              <a:path w="438785" h="340359">
                <a:moveTo>
                  <a:pt x="0" y="170174"/>
                </a:moveTo>
                <a:lnTo>
                  <a:pt x="5794" y="131154"/>
                </a:lnTo>
                <a:lnTo>
                  <a:pt x="22298" y="95335"/>
                </a:lnTo>
                <a:lnTo>
                  <a:pt x="48196" y="63738"/>
                </a:lnTo>
                <a:lnTo>
                  <a:pt x="82170" y="37385"/>
                </a:lnTo>
                <a:lnTo>
                  <a:pt x="122904" y="17296"/>
                </a:lnTo>
                <a:lnTo>
                  <a:pt x="169080" y="4494"/>
                </a:lnTo>
                <a:lnTo>
                  <a:pt x="219383" y="0"/>
                </a:lnTo>
                <a:lnTo>
                  <a:pt x="269686" y="4494"/>
                </a:lnTo>
                <a:lnTo>
                  <a:pt x="315863" y="17296"/>
                </a:lnTo>
                <a:lnTo>
                  <a:pt x="356596" y="37385"/>
                </a:lnTo>
                <a:lnTo>
                  <a:pt x="390571" y="63738"/>
                </a:lnTo>
                <a:lnTo>
                  <a:pt x="416468" y="95335"/>
                </a:lnTo>
                <a:lnTo>
                  <a:pt x="432973" y="131154"/>
                </a:lnTo>
                <a:lnTo>
                  <a:pt x="438767" y="170174"/>
                </a:lnTo>
                <a:lnTo>
                  <a:pt x="432973" y="209193"/>
                </a:lnTo>
                <a:lnTo>
                  <a:pt x="416468" y="245012"/>
                </a:lnTo>
                <a:lnTo>
                  <a:pt x="390571" y="276609"/>
                </a:lnTo>
                <a:lnTo>
                  <a:pt x="356596" y="302963"/>
                </a:lnTo>
                <a:lnTo>
                  <a:pt x="315863" y="323051"/>
                </a:lnTo>
                <a:lnTo>
                  <a:pt x="269686" y="335854"/>
                </a:lnTo>
                <a:lnTo>
                  <a:pt x="219383" y="340348"/>
                </a:lnTo>
                <a:lnTo>
                  <a:pt x="169080" y="335854"/>
                </a:lnTo>
                <a:lnTo>
                  <a:pt x="122904" y="323051"/>
                </a:lnTo>
                <a:lnTo>
                  <a:pt x="82170" y="302963"/>
                </a:lnTo>
                <a:lnTo>
                  <a:pt x="48196" y="276609"/>
                </a:lnTo>
                <a:lnTo>
                  <a:pt x="22298" y="245012"/>
                </a:lnTo>
                <a:lnTo>
                  <a:pt x="5794" y="209193"/>
                </a:lnTo>
                <a:lnTo>
                  <a:pt x="0" y="170174"/>
                </a:lnTo>
                <a:close/>
              </a:path>
            </a:pathLst>
          </a:custGeom>
          <a:ln w="2644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051469" y="7115178"/>
            <a:ext cx="438784" cy="340360"/>
          </a:xfrm>
          <a:custGeom>
            <a:avLst/>
            <a:gdLst/>
            <a:ahLst/>
            <a:cxnLst/>
            <a:rect l="l" t="t" r="r" b="b"/>
            <a:pathLst>
              <a:path w="438785" h="340359">
                <a:moveTo>
                  <a:pt x="0" y="170173"/>
                </a:moveTo>
                <a:lnTo>
                  <a:pt x="5794" y="131154"/>
                </a:lnTo>
                <a:lnTo>
                  <a:pt x="22298" y="95335"/>
                </a:lnTo>
                <a:lnTo>
                  <a:pt x="48196" y="63738"/>
                </a:lnTo>
                <a:lnTo>
                  <a:pt x="82170" y="37385"/>
                </a:lnTo>
                <a:lnTo>
                  <a:pt x="122904" y="17296"/>
                </a:lnTo>
                <a:lnTo>
                  <a:pt x="169080" y="4494"/>
                </a:lnTo>
                <a:lnTo>
                  <a:pt x="219383" y="0"/>
                </a:lnTo>
                <a:lnTo>
                  <a:pt x="269686" y="4494"/>
                </a:lnTo>
                <a:lnTo>
                  <a:pt x="315863" y="17296"/>
                </a:lnTo>
                <a:lnTo>
                  <a:pt x="356596" y="37385"/>
                </a:lnTo>
                <a:lnTo>
                  <a:pt x="390571" y="63738"/>
                </a:lnTo>
                <a:lnTo>
                  <a:pt x="416468" y="95335"/>
                </a:lnTo>
                <a:lnTo>
                  <a:pt x="432973" y="131154"/>
                </a:lnTo>
                <a:lnTo>
                  <a:pt x="438767" y="170173"/>
                </a:lnTo>
                <a:lnTo>
                  <a:pt x="432973" y="209193"/>
                </a:lnTo>
                <a:lnTo>
                  <a:pt x="416468" y="245012"/>
                </a:lnTo>
                <a:lnTo>
                  <a:pt x="390571" y="276609"/>
                </a:lnTo>
                <a:lnTo>
                  <a:pt x="356596" y="302962"/>
                </a:lnTo>
                <a:lnTo>
                  <a:pt x="315863" y="323051"/>
                </a:lnTo>
                <a:lnTo>
                  <a:pt x="269686" y="335853"/>
                </a:lnTo>
                <a:lnTo>
                  <a:pt x="219383" y="340347"/>
                </a:lnTo>
                <a:lnTo>
                  <a:pt x="169080" y="335853"/>
                </a:lnTo>
                <a:lnTo>
                  <a:pt x="122904" y="323051"/>
                </a:lnTo>
                <a:lnTo>
                  <a:pt x="82170" y="302962"/>
                </a:lnTo>
                <a:lnTo>
                  <a:pt x="48196" y="276609"/>
                </a:lnTo>
                <a:lnTo>
                  <a:pt x="22298" y="245012"/>
                </a:lnTo>
                <a:lnTo>
                  <a:pt x="5794" y="209193"/>
                </a:lnTo>
                <a:lnTo>
                  <a:pt x="0" y="170173"/>
                </a:lnTo>
                <a:close/>
              </a:path>
            </a:pathLst>
          </a:custGeom>
          <a:ln w="2644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069108" y="7122889"/>
            <a:ext cx="438150" cy="339725"/>
          </a:xfrm>
          <a:custGeom>
            <a:avLst/>
            <a:gdLst/>
            <a:ahLst/>
            <a:cxnLst/>
            <a:rect l="l" t="t" r="r" b="b"/>
            <a:pathLst>
              <a:path w="438150" h="339725">
                <a:moveTo>
                  <a:pt x="0" y="169623"/>
                </a:moveTo>
                <a:lnTo>
                  <a:pt x="5779" y="130730"/>
                </a:lnTo>
                <a:lnTo>
                  <a:pt x="22242" y="95027"/>
                </a:lnTo>
                <a:lnTo>
                  <a:pt x="48074" y="63532"/>
                </a:lnTo>
                <a:lnTo>
                  <a:pt x="81963" y="37264"/>
                </a:lnTo>
                <a:lnTo>
                  <a:pt x="122595" y="17240"/>
                </a:lnTo>
                <a:lnTo>
                  <a:pt x="168656" y="4479"/>
                </a:lnTo>
                <a:lnTo>
                  <a:pt x="218832" y="0"/>
                </a:lnTo>
                <a:lnTo>
                  <a:pt x="269008" y="4479"/>
                </a:lnTo>
                <a:lnTo>
                  <a:pt x="315069" y="17240"/>
                </a:lnTo>
                <a:lnTo>
                  <a:pt x="355700" y="37264"/>
                </a:lnTo>
                <a:lnTo>
                  <a:pt x="389589" y="63532"/>
                </a:lnTo>
                <a:lnTo>
                  <a:pt x="415422" y="95027"/>
                </a:lnTo>
                <a:lnTo>
                  <a:pt x="431885" y="130730"/>
                </a:lnTo>
                <a:lnTo>
                  <a:pt x="437664" y="169623"/>
                </a:lnTo>
                <a:lnTo>
                  <a:pt x="431885" y="208516"/>
                </a:lnTo>
                <a:lnTo>
                  <a:pt x="415422" y="244219"/>
                </a:lnTo>
                <a:lnTo>
                  <a:pt x="389589" y="275714"/>
                </a:lnTo>
                <a:lnTo>
                  <a:pt x="355700" y="301982"/>
                </a:lnTo>
                <a:lnTo>
                  <a:pt x="315069" y="322006"/>
                </a:lnTo>
                <a:lnTo>
                  <a:pt x="269008" y="334766"/>
                </a:lnTo>
                <a:lnTo>
                  <a:pt x="218832" y="339246"/>
                </a:lnTo>
                <a:lnTo>
                  <a:pt x="168656" y="334766"/>
                </a:lnTo>
                <a:lnTo>
                  <a:pt x="122595" y="322006"/>
                </a:lnTo>
                <a:lnTo>
                  <a:pt x="81963" y="301982"/>
                </a:lnTo>
                <a:lnTo>
                  <a:pt x="48074" y="275714"/>
                </a:lnTo>
                <a:lnTo>
                  <a:pt x="22242" y="244219"/>
                </a:lnTo>
                <a:lnTo>
                  <a:pt x="5779" y="208516"/>
                </a:lnTo>
                <a:lnTo>
                  <a:pt x="0" y="169623"/>
                </a:lnTo>
                <a:close/>
              </a:path>
            </a:pathLst>
          </a:custGeom>
          <a:ln w="2644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086747" y="7126193"/>
            <a:ext cx="438784" cy="340360"/>
          </a:xfrm>
          <a:custGeom>
            <a:avLst/>
            <a:gdLst/>
            <a:ahLst/>
            <a:cxnLst/>
            <a:rect l="l" t="t" r="r" b="b"/>
            <a:pathLst>
              <a:path w="438785" h="340359">
                <a:moveTo>
                  <a:pt x="0" y="170173"/>
                </a:moveTo>
                <a:lnTo>
                  <a:pt x="5794" y="131154"/>
                </a:lnTo>
                <a:lnTo>
                  <a:pt x="22298" y="95335"/>
                </a:lnTo>
                <a:lnTo>
                  <a:pt x="48196" y="63738"/>
                </a:lnTo>
                <a:lnTo>
                  <a:pt x="82170" y="37385"/>
                </a:lnTo>
                <a:lnTo>
                  <a:pt x="122904" y="17296"/>
                </a:lnTo>
                <a:lnTo>
                  <a:pt x="169080" y="4494"/>
                </a:lnTo>
                <a:lnTo>
                  <a:pt x="219383" y="0"/>
                </a:lnTo>
                <a:lnTo>
                  <a:pt x="269686" y="4494"/>
                </a:lnTo>
                <a:lnTo>
                  <a:pt x="315863" y="17296"/>
                </a:lnTo>
                <a:lnTo>
                  <a:pt x="356596" y="37385"/>
                </a:lnTo>
                <a:lnTo>
                  <a:pt x="390571" y="63738"/>
                </a:lnTo>
                <a:lnTo>
                  <a:pt x="416468" y="95335"/>
                </a:lnTo>
                <a:lnTo>
                  <a:pt x="432973" y="131154"/>
                </a:lnTo>
                <a:lnTo>
                  <a:pt x="438767" y="170173"/>
                </a:lnTo>
                <a:lnTo>
                  <a:pt x="432973" y="209193"/>
                </a:lnTo>
                <a:lnTo>
                  <a:pt x="416468" y="245012"/>
                </a:lnTo>
                <a:lnTo>
                  <a:pt x="390571" y="276609"/>
                </a:lnTo>
                <a:lnTo>
                  <a:pt x="356596" y="302962"/>
                </a:lnTo>
                <a:lnTo>
                  <a:pt x="315863" y="323051"/>
                </a:lnTo>
                <a:lnTo>
                  <a:pt x="269686" y="335853"/>
                </a:lnTo>
                <a:lnTo>
                  <a:pt x="219383" y="340347"/>
                </a:lnTo>
                <a:lnTo>
                  <a:pt x="169080" y="335853"/>
                </a:lnTo>
                <a:lnTo>
                  <a:pt x="122904" y="323051"/>
                </a:lnTo>
                <a:lnTo>
                  <a:pt x="82170" y="302962"/>
                </a:lnTo>
                <a:lnTo>
                  <a:pt x="48196" y="276609"/>
                </a:lnTo>
                <a:lnTo>
                  <a:pt x="22298" y="245012"/>
                </a:lnTo>
                <a:lnTo>
                  <a:pt x="5794" y="209193"/>
                </a:lnTo>
                <a:lnTo>
                  <a:pt x="0" y="170173"/>
                </a:lnTo>
                <a:close/>
              </a:path>
            </a:pathLst>
          </a:custGeom>
          <a:ln w="2644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515688" y="7084201"/>
            <a:ext cx="915035" cy="78740"/>
          </a:xfrm>
          <a:custGeom>
            <a:avLst/>
            <a:gdLst/>
            <a:ahLst/>
            <a:cxnLst/>
            <a:rect l="l" t="t" r="r" b="b"/>
            <a:pathLst>
              <a:path w="915035" h="78740">
                <a:moveTo>
                  <a:pt x="915017" y="78339"/>
                </a:moveTo>
                <a:lnTo>
                  <a:pt x="876283" y="58718"/>
                </a:lnTo>
                <a:lnTo>
                  <a:pt x="836426" y="40204"/>
                </a:lnTo>
                <a:lnTo>
                  <a:pt x="794321" y="23904"/>
                </a:lnTo>
                <a:lnTo>
                  <a:pt x="748844" y="10925"/>
                </a:lnTo>
                <a:lnTo>
                  <a:pt x="698871" y="2373"/>
                </a:lnTo>
                <a:lnTo>
                  <a:pt x="652156" y="0"/>
                </a:lnTo>
                <a:lnTo>
                  <a:pt x="600938" y="1771"/>
                </a:lnTo>
                <a:lnTo>
                  <a:pt x="547118" y="6104"/>
                </a:lnTo>
                <a:lnTo>
                  <a:pt x="492598" y="11417"/>
                </a:lnTo>
                <a:lnTo>
                  <a:pt x="439279" y="16127"/>
                </a:lnTo>
                <a:lnTo>
                  <a:pt x="389062" y="18652"/>
                </a:lnTo>
                <a:lnTo>
                  <a:pt x="122482" y="13225"/>
                </a:lnTo>
                <a:lnTo>
                  <a:pt x="80041" y="10957"/>
                </a:lnTo>
                <a:lnTo>
                  <a:pt x="22177" y="5404"/>
                </a:lnTo>
                <a:lnTo>
                  <a:pt x="0" y="2373"/>
                </a:lnTo>
              </a:path>
            </a:pathLst>
          </a:custGeom>
          <a:ln w="2643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101459" y="7220918"/>
            <a:ext cx="814069" cy="996315"/>
          </a:xfrm>
          <a:custGeom>
            <a:avLst/>
            <a:gdLst/>
            <a:ahLst/>
            <a:cxnLst/>
            <a:rect l="l" t="t" r="r" b="b"/>
            <a:pathLst>
              <a:path w="814069" h="996315">
                <a:moveTo>
                  <a:pt x="813593" y="0"/>
                </a:moveTo>
                <a:lnTo>
                  <a:pt x="805014" y="50204"/>
                </a:lnTo>
                <a:lnTo>
                  <a:pt x="795990" y="101123"/>
                </a:lnTo>
                <a:lnTo>
                  <a:pt x="786079" y="153472"/>
                </a:lnTo>
                <a:lnTo>
                  <a:pt x="774837" y="207965"/>
                </a:lnTo>
                <a:lnTo>
                  <a:pt x="761819" y="265317"/>
                </a:lnTo>
                <a:lnTo>
                  <a:pt x="751080" y="308887"/>
                </a:lnTo>
                <a:lnTo>
                  <a:pt x="739156" y="354745"/>
                </a:lnTo>
                <a:lnTo>
                  <a:pt x="726369" y="402088"/>
                </a:lnTo>
                <a:lnTo>
                  <a:pt x="713042" y="450110"/>
                </a:lnTo>
                <a:lnTo>
                  <a:pt x="699500" y="498005"/>
                </a:lnTo>
                <a:lnTo>
                  <a:pt x="686066" y="544968"/>
                </a:lnTo>
                <a:lnTo>
                  <a:pt x="673064" y="590196"/>
                </a:lnTo>
                <a:lnTo>
                  <a:pt x="660069" y="642876"/>
                </a:lnTo>
                <a:lnTo>
                  <a:pt x="649231" y="696684"/>
                </a:lnTo>
                <a:lnTo>
                  <a:pt x="638393" y="749589"/>
                </a:lnTo>
                <a:lnTo>
                  <a:pt x="625398" y="799562"/>
                </a:lnTo>
                <a:lnTo>
                  <a:pt x="608089" y="844571"/>
                </a:lnTo>
                <a:lnTo>
                  <a:pt x="584308" y="882586"/>
                </a:lnTo>
                <a:lnTo>
                  <a:pt x="553730" y="913633"/>
                </a:lnTo>
                <a:lnTo>
                  <a:pt x="518015" y="939340"/>
                </a:lnTo>
                <a:lnTo>
                  <a:pt x="477986" y="960084"/>
                </a:lnTo>
                <a:lnTo>
                  <a:pt x="434464" y="976240"/>
                </a:lnTo>
                <a:lnTo>
                  <a:pt x="388272" y="988185"/>
                </a:lnTo>
                <a:lnTo>
                  <a:pt x="340230" y="996294"/>
                </a:lnTo>
                <a:lnTo>
                  <a:pt x="245984" y="995702"/>
                </a:lnTo>
                <a:lnTo>
                  <a:pt x="133595" y="982081"/>
                </a:lnTo>
                <a:lnTo>
                  <a:pt x="39466" y="966090"/>
                </a:lnTo>
                <a:lnTo>
                  <a:pt x="0" y="958391"/>
                </a:lnTo>
              </a:path>
            </a:pathLst>
          </a:custGeom>
          <a:ln w="264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937102" y="7093150"/>
            <a:ext cx="450215" cy="362585"/>
          </a:xfrm>
          <a:custGeom>
            <a:avLst/>
            <a:gdLst/>
            <a:ahLst/>
            <a:cxnLst/>
            <a:rect l="l" t="t" r="r" b="b"/>
            <a:pathLst>
              <a:path w="450214" h="362584">
                <a:moveTo>
                  <a:pt x="449791" y="181188"/>
                </a:moveTo>
                <a:lnTo>
                  <a:pt x="443851" y="139643"/>
                </a:lnTo>
                <a:lnTo>
                  <a:pt x="426932" y="101506"/>
                </a:lnTo>
                <a:lnTo>
                  <a:pt x="400384" y="67864"/>
                </a:lnTo>
                <a:lnTo>
                  <a:pt x="365556" y="39805"/>
                </a:lnTo>
                <a:lnTo>
                  <a:pt x="323799" y="18416"/>
                </a:lnTo>
                <a:lnTo>
                  <a:pt x="276462" y="4785"/>
                </a:lnTo>
                <a:lnTo>
                  <a:pt x="224895" y="0"/>
                </a:lnTo>
                <a:lnTo>
                  <a:pt x="173329" y="4785"/>
                </a:lnTo>
                <a:lnTo>
                  <a:pt x="125992" y="18416"/>
                </a:lnTo>
                <a:lnTo>
                  <a:pt x="84234" y="39805"/>
                </a:lnTo>
                <a:lnTo>
                  <a:pt x="49407" y="67864"/>
                </a:lnTo>
                <a:lnTo>
                  <a:pt x="22858" y="101506"/>
                </a:lnTo>
                <a:lnTo>
                  <a:pt x="5939" y="139643"/>
                </a:lnTo>
                <a:lnTo>
                  <a:pt x="0" y="181188"/>
                </a:lnTo>
                <a:lnTo>
                  <a:pt x="5939" y="222733"/>
                </a:lnTo>
                <a:lnTo>
                  <a:pt x="22858" y="260870"/>
                </a:lnTo>
                <a:lnTo>
                  <a:pt x="49407" y="294512"/>
                </a:lnTo>
                <a:lnTo>
                  <a:pt x="84234" y="322571"/>
                </a:lnTo>
                <a:lnTo>
                  <a:pt x="125992" y="343960"/>
                </a:lnTo>
                <a:lnTo>
                  <a:pt x="173329" y="357591"/>
                </a:lnTo>
                <a:lnTo>
                  <a:pt x="224895" y="362376"/>
                </a:lnTo>
                <a:lnTo>
                  <a:pt x="276462" y="357591"/>
                </a:lnTo>
                <a:lnTo>
                  <a:pt x="323799" y="343960"/>
                </a:lnTo>
                <a:lnTo>
                  <a:pt x="365556" y="322571"/>
                </a:lnTo>
                <a:lnTo>
                  <a:pt x="400384" y="294512"/>
                </a:lnTo>
                <a:lnTo>
                  <a:pt x="426932" y="260870"/>
                </a:lnTo>
                <a:lnTo>
                  <a:pt x="443851" y="222733"/>
                </a:lnTo>
                <a:lnTo>
                  <a:pt x="449791" y="181188"/>
                </a:lnTo>
                <a:close/>
              </a:path>
            </a:pathLst>
          </a:custGeom>
          <a:ln w="264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928283" y="7106367"/>
            <a:ext cx="448945" cy="362585"/>
          </a:xfrm>
          <a:custGeom>
            <a:avLst/>
            <a:gdLst/>
            <a:ahLst/>
            <a:cxnLst/>
            <a:rect l="l" t="t" r="r" b="b"/>
            <a:pathLst>
              <a:path w="448944" h="362584">
                <a:moveTo>
                  <a:pt x="448689" y="181188"/>
                </a:moveTo>
                <a:lnTo>
                  <a:pt x="442764" y="139643"/>
                </a:lnTo>
                <a:lnTo>
                  <a:pt x="425886" y="101506"/>
                </a:lnTo>
                <a:lnTo>
                  <a:pt x="399403" y="67864"/>
                </a:lnTo>
                <a:lnTo>
                  <a:pt x="364660" y="39805"/>
                </a:lnTo>
                <a:lnTo>
                  <a:pt x="323005" y="18416"/>
                </a:lnTo>
                <a:lnTo>
                  <a:pt x="275784" y="4785"/>
                </a:lnTo>
                <a:lnTo>
                  <a:pt x="224344" y="0"/>
                </a:lnTo>
                <a:lnTo>
                  <a:pt x="172904" y="4785"/>
                </a:lnTo>
                <a:lnTo>
                  <a:pt x="125683" y="18416"/>
                </a:lnTo>
                <a:lnTo>
                  <a:pt x="84028" y="39805"/>
                </a:lnTo>
                <a:lnTo>
                  <a:pt x="49286" y="67864"/>
                </a:lnTo>
                <a:lnTo>
                  <a:pt x="22802" y="101506"/>
                </a:lnTo>
                <a:lnTo>
                  <a:pt x="5925" y="139643"/>
                </a:lnTo>
                <a:lnTo>
                  <a:pt x="0" y="181188"/>
                </a:lnTo>
                <a:lnTo>
                  <a:pt x="5925" y="222733"/>
                </a:lnTo>
                <a:lnTo>
                  <a:pt x="22802" y="260870"/>
                </a:lnTo>
                <a:lnTo>
                  <a:pt x="49286" y="294512"/>
                </a:lnTo>
                <a:lnTo>
                  <a:pt x="84028" y="322571"/>
                </a:lnTo>
                <a:lnTo>
                  <a:pt x="125683" y="343960"/>
                </a:lnTo>
                <a:lnTo>
                  <a:pt x="172904" y="357591"/>
                </a:lnTo>
                <a:lnTo>
                  <a:pt x="224344" y="362376"/>
                </a:lnTo>
                <a:lnTo>
                  <a:pt x="275784" y="357591"/>
                </a:lnTo>
                <a:lnTo>
                  <a:pt x="323005" y="343960"/>
                </a:lnTo>
                <a:lnTo>
                  <a:pt x="364660" y="322571"/>
                </a:lnTo>
                <a:lnTo>
                  <a:pt x="399403" y="294512"/>
                </a:lnTo>
                <a:lnTo>
                  <a:pt x="425886" y="260870"/>
                </a:lnTo>
                <a:lnTo>
                  <a:pt x="442764" y="222733"/>
                </a:lnTo>
                <a:lnTo>
                  <a:pt x="448689" y="181188"/>
                </a:lnTo>
                <a:close/>
              </a:path>
            </a:pathLst>
          </a:custGeom>
          <a:ln w="264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910644" y="7115178"/>
            <a:ext cx="450215" cy="361315"/>
          </a:xfrm>
          <a:custGeom>
            <a:avLst/>
            <a:gdLst/>
            <a:ahLst/>
            <a:cxnLst/>
            <a:rect l="l" t="t" r="r" b="b"/>
            <a:pathLst>
              <a:path w="450214" h="361315">
                <a:moveTo>
                  <a:pt x="449791" y="180637"/>
                </a:moveTo>
                <a:lnTo>
                  <a:pt x="443851" y="139219"/>
                </a:lnTo>
                <a:lnTo>
                  <a:pt x="426932" y="101197"/>
                </a:lnTo>
                <a:lnTo>
                  <a:pt x="400384" y="67658"/>
                </a:lnTo>
                <a:lnTo>
                  <a:pt x="365556" y="39684"/>
                </a:lnTo>
                <a:lnTo>
                  <a:pt x="323799" y="18360"/>
                </a:lnTo>
                <a:lnTo>
                  <a:pt x="276462" y="4770"/>
                </a:lnTo>
                <a:lnTo>
                  <a:pt x="224895" y="0"/>
                </a:lnTo>
                <a:lnTo>
                  <a:pt x="173329" y="4770"/>
                </a:lnTo>
                <a:lnTo>
                  <a:pt x="125992" y="18360"/>
                </a:lnTo>
                <a:lnTo>
                  <a:pt x="84234" y="39684"/>
                </a:lnTo>
                <a:lnTo>
                  <a:pt x="49407" y="67658"/>
                </a:lnTo>
                <a:lnTo>
                  <a:pt x="22858" y="101197"/>
                </a:lnTo>
                <a:lnTo>
                  <a:pt x="5939" y="139219"/>
                </a:lnTo>
                <a:lnTo>
                  <a:pt x="0" y="180637"/>
                </a:lnTo>
                <a:lnTo>
                  <a:pt x="5939" y="222056"/>
                </a:lnTo>
                <a:lnTo>
                  <a:pt x="22858" y="260077"/>
                </a:lnTo>
                <a:lnTo>
                  <a:pt x="49407" y="293617"/>
                </a:lnTo>
                <a:lnTo>
                  <a:pt x="84234" y="321591"/>
                </a:lnTo>
                <a:lnTo>
                  <a:pt x="125992" y="342915"/>
                </a:lnTo>
                <a:lnTo>
                  <a:pt x="173329" y="356505"/>
                </a:lnTo>
                <a:lnTo>
                  <a:pt x="224895" y="361275"/>
                </a:lnTo>
                <a:lnTo>
                  <a:pt x="276462" y="356505"/>
                </a:lnTo>
                <a:lnTo>
                  <a:pt x="323799" y="342915"/>
                </a:lnTo>
                <a:lnTo>
                  <a:pt x="365556" y="321591"/>
                </a:lnTo>
                <a:lnTo>
                  <a:pt x="400384" y="293617"/>
                </a:lnTo>
                <a:lnTo>
                  <a:pt x="426932" y="260077"/>
                </a:lnTo>
                <a:lnTo>
                  <a:pt x="443851" y="222056"/>
                </a:lnTo>
                <a:lnTo>
                  <a:pt x="449791" y="180637"/>
                </a:lnTo>
                <a:close/>
              </a:path>
            </a:pathLst>
          </a:custGeom>
          <a:ln w="264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891902" y="7118483"/>
            <a:ext cx="450215" cy="362585"/>
          </a:xfrm>
          <a:custGeom>
            <a:avLst/>
            <a:gdLst/>
            <a:ahLst/>
            <a:cxnLst/>
            <a:rect l="l" t="t" r="r" b="b"/>
            <a:pathLst>
              <a:path w="450214" h="362584">
                <a:moveTo>
                  <a:pt x="449791" y="181188"/>
                </a:moveTo>
                <a:lnTo>
                  <a:pt x="443851" y="139643"/>
                </a:lnTo>
                <a:lnTo>
                  <a:pt x="426932" y="101506"/>
                </a:lnTo>
                <a:lnTo>
                  <a:pt x="400384" y="67864"/>
                </a:lnTo>
                <a:lnTo>
                  <a:pt x="365556" y="39805"/>
                </a:lnTo>
                <a:lnTo>
                  <a:pt x="323799" y="18416"/>
                </a:lnTo>
                <a:lnTo>
                  <a:pt x="276462" y="4785"/>
                </a:lnTo>
                <a:lnTo>
                  <a:pt x="224895" y="0"/>
                </a:lnTo>
                <a:lnTo>
                  <a:pt x="173329" y="4785"/>
                </a:lnTo>
                <a:lnTo>
                  <a:pt x="125992" y="18416"/>
                </a:lnTo>
                <a:lnTo>
                  <a:pt x="84234" y="39805"/>
                </a:lnTo>
                <a:lnTo>
                  <a:pt x="49407" y="67864"/>
                </a:lnTo>
                <a:lnTo>
                  <a:pt x="22858" y="101506"/>
                </a:lnTo>
                <a:lnTo>
                  <a:pt x="5939" y="139643"/>
                </a:lnTo>
                <a:lnTo>
                  <a:pt x="0" y="181188"/>
                </a:lnTo>
                <a:lnTo>
                  <a:pt x="5939" y="222733"/>
                </a:lnTo>
                <a:lnTo>
                  <a:pt x="22858" y="260871"/>
                </a:lnTo>
                <a:lnTo>
                  <a:pt x="49407" y="294513"/>
                </a:lnTo>
                <a:lnTo>
                  <a:pt x="84234" y="322572"/>
                </a:lnTo>
                <a:lnTo>
                  <a:pt x="125992" y="343961"/>
                </a:lnTo>
                <a:lnTo>
                  <a:pt x="173329" y="357592"/>
                </a:lnTo>
                <a:lnTo>
                  <a:pt x="224895" y="362377"/>
                </a:lnTo>
                <a:lnTo>
                  <a:pt x="276462" y="357592"/>
                </a:lnTo>
                <a:lnTo>
                  <a:pt x="323799" y="343961"/>
                </a:lnTo>
                <a:lnTo>
                  <a:pt x="365556" y="322572"/>
                </a:lnTo>
                <a:lnTo>
                  <a:pt x="400384" y="294513"/>
                </a:lnTo>
                <a:lnTo>
                  <a:pt x="426932" y="260871"/>
                </a:lnTo>
                <a:lnTo>
                  <a:pt x="443851" y="222733"/>
                </a:lnTo>
                <a:lnTo>
                  <a:pt x="449791" y="181188"/>
                </a:lnTo>
                <a:close/>
              </a:path>
            </a:pathLst>
          </a:custGeom>
          <a:ln w="264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988917" y="7072571"/>
            <a:ext cx="938530" cy="83820"/>
          </a:xfrm>
          <a:custGeom>
            <a:avLst/>
            <a:gdLst/>
            <a:ahLst/>
            <a:cxnLst/>
            <a:rect l="l" t="t" r="r" b="b"/>
            <a:pathLst>
              <a:path w="938530" h="83820">
                <a:moveTo>
                  <a:pt x="0" y="83360"/>
                </a:moveTo>
                <a:lnTo>
                  <a:pt x="39713" y="62482"/>
                </a:lnTo>
                <a:lnTo>
                  <a:pt x="80579" y="42781"/>
                </a:lnTo>
                <a:lnTo>
                  <a:pt x="123749" y="25436"/>
                </a:lnTo>
                <a:lnTo>
                  <a:pt x="170377" y="11625"/>
                </a:lnTo>
                <a:lnTo>
                  <a:pt x="221614" y="2526"/>
                </a:lnTo>
                <a:lnTo>
                  <a:pt x="269511" y="0"/>
                </a:lnTo>
                <a:lnTo>
                  <a:pt x="322025" y="1884"/>
                </a:lnTo>
                <a:lnTo>
                  <a:pt x="377206" y="6495"/>
                </a:lnTo>
                <a:lnTo>
                  <a:pt x="433105" y="12149"/>
                </a:lnTo>
                <a:lnTo>
                  <a:pt x="487774" y="17161"/>
                </a:lnTo>
                <a:lnTo>
                  <a:pt x="539262" y="19847"/>
                </a:lnTo>
                <a:lnTo>
                  <a:pt x="812586" y="14073"/>
                </a:lnTo>
                <a:lnTo>
                  <a:pt x="856101" y="11660"/>
                </a:lnTo>
                <a:lnTo>
                  <a:pt x="915429" y="5751"/>
                </a:lnTo>
                <a:lnTo>
                  <a:pt x="938167" y="2526"/>
                </a:lnTo>
              </a:path>
            </a:pathLst>
          </a:custGeom>
          <a:ln w="2643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656608" y="7466541"/>
            <a:ext cx="120650" cy="918844"/>
          </a:xfrm>
          <a:custGeom>
            <a:avLst/>
            <a:gdLst/>
            <a:ahLst/>
            <a:cxnLst/>
            <a:rect l="l" t="t" r="r" b="b"/>
            <a:pathLst>
              <a:path w="120650" h="918845">
                <a:moveTo>
                  <a:pt x="60082" y="0"/>
                </a:moveTo>
                <a:lnTo>
                  <a:pt x="32471" y="51266"/>
                </a:lnTo>
                <a:lnTo>
                  <a:pt x="24598" y="88618"/>
                </a:lnTo>
                <a:lnTo>
                  <a:pt x="17597" y="134526"/>
                </a:lnTo>
                <a:lnTo>
                  <a:pt x="11592" y="188044"/>
                </a:lnTo>
                <a:lnTo>
                  <a:pt x="6706" y="248227"/>
                </a:lnTo>
                <a:lnTo>
                  <a:pt x="3063" y="314128"/>
                </a:lnTo>
                <a:lnTo>
                  <a:pt x="786" y="384802"/>
                </a:lnTo>
                <a:lnTo>
                  <a:pt x="0" y="459304"/>
                </a:lnTo>
                <a:lnTo>
                  <a:pt x="786" y="533806"/>
                </a:lnTo>
                <a:lnTo>
                  <a:pt x="3063" y="604480"/>
                </a:lnTo>
                <a:lnTo>
                  <a:pt x="6706" y="670381"/>
                </a:lnTo>
                <a:lnTo>
                  <a:pt x="11592" y="730563"/>
                </a:lnTo>
                <a:lnTo>
                  <a:pt x="17597" y="784081"/>
                </a:lnTo>
                <a:lnTo>
                  <a:pt x="24598" y="829989"/>
                </a:lnTo>
                <a:lnTo>
                  <a:pt x="32471" y="867342"/>
                </a:lnTo>
                <a:lnTo>
                  <a:pt x="50336" y="912597"/>
                </a:lnTo>
                <a:lnTo>
                  <a:pt x="60082" y="918608"/>
                </a:lnTo>
                <a:lnTo>
                  <a:pt x="69828" y="912597"/>
                </a:lnTo>
                <a:lnTo>
                  <a:pt x="87693" y="867342"/>
                </a:lnTo>
                <a:lnTo>
                  <a:pt x="95566" y="829989"/>
                </a:lnTo>
                <a:lnTo>
                  <a:pt x="102567" y="784081"/>
                </a:lnTo>
                <a:lnTo>
                  <a:pt x="108572" y="730563"/>
                </a:lnTo>
                <a:lnTo>
                  <a:pt x="113458" y="670381"/>
                </a:lnTo>
                <a:lnTo>
                  <a:pt x="117101" y="604480"/>
                </a:lnTo>
                <a:lnTo>
                  <a:pt x="119378" y="533806"/>
                </a:lnTo>
                <a:lnTo>
                  <a:pt x="120164" y="459304"/>
                </a:lnTo>
                <a:lnTo>
                  <a:pt x="119378" y="384802"/>
                </a:lnTo>
                <a:lnTo>
                  <a:pt x="117101" y="314128"/>
                </a:lnTo>
                <a:lnTo>
                  <a:pt x="113458" y="248227"/>
                </a:lnTo>
                <a:lnTo>
                  <a:pt x="108572" y="188044"/>
                </a:lnTo>
                <a:lnTo>
                  <a:pt x="102567" y="134526"/>
                </a:lnTo>
                <a:lnTo>
                  <a:pt x="95566" y="88618"/>
                </a:lnTo>
                <a:lnTo>
                  <a:pt x="87693" y="51266"/>
                </a:lnTo>
                <a:lnTo>
                  <a:pt x="69828" y="6011"/>
                </a:lnTo>
                <a:lnTo>
                  <a:pt x="60082" y="0"/>
                </a:lnTo>
                <a:close/>
              </a:path>
            </a:pathLst>
          </a:custGeom>
          <a:solidFill>
            <a:srgbClr val="E46C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656608" y="7466541"/>
            <a:ext cx="120650" cy="918844"/>
          </a:xfrm>
          <a:custGeom>
            <a:avLst/>
            <a:gdLst/>
            <a:ahLst/>
            <a:cxnLst/>
            <a:rect l="l" t="t" r="r" b="b"/>
            <a:pathLst>
              <a:path w="120650" h="918845">
                <a:moveTo>
                  <a:pt x="0" y="459304"/>
                </a:moveTo>
                <a:lnTo>
                  <a:pt x="786" y="384803"/>
                </a:lnTo>
                <a:lnTo>
                  <a:pt x="3063" y="314129"/>
                </a:lnTo>
                <a:lnTo>
                  <a:pt x="6706" y="248227"/>
                </a:lnTo>
                <a:lnTo>
                  <a:pt x="11592" y="188045"/>
                </a:lnTo>
                <a:lnTo>
                  <a:pt x="17597" y="134527"/>
                </a:lnTo>
                <a:lnTo>
                  <a:pt x="24598" y="88619"/>
                </a:lnTo>
                <a:lnTo>
                  <a:pt x="32471" y="51266"/>
                </a:lnTo>
                <a:lnTo>
                  <a:pt x="50336" y="6011"/>
                </a:lnTo>
                <a:lnTo>
                  <a:pt x="60082" y="0"/>
                </a:lnTo>
                <a:lnTo>
                  <a:pt x="69827" y="6011"/>
                </a:lnTo>
                <a:lnTo>
                  <a:pt x="87693" y="51266"/>
                </a:lnTo>
                <a:lnTo>
                  <a:pt x="95566" y="88619"/>
                </a:lnTo>
                <a:lnTo>
                  <a:pt x="102566" y="134527"/>
                </a:lnTo>
                <a:lnTo>
                  <a:pt x="108572" y="188045"/>
                </a:lnTo>
                <a:lnTo>
                  <a:pt x="113458" y="248227"/>
                </a:lnTo>
                <a:lnTo>
                  <a:pt x="117101" y="314129"/>
                </a:lnTo>
                <a:lnTo>
                  <a:pt x="119378" y="384803"/>
                </a:lnTo>
                <a:lnTo>
                  <a:pt x="120164" y="459304"/>
                </a:lnTo>
                <a:lnTo>
                  <a:pt x="119378" y="533806"/>
                </a:lnTo>
                <a:lnTo>
                  <a:pt x="117101" y="604480"/>
                </a:lnTo>
                <a:lnTo>
                  <a:pt x="113458" y="670381"/>
                </a:lnTo>
                <a:lnTo>
                  <a:pt x="108572" y="730564"/>
                </a:lnTo>
                <a:lnTo>
                  <a:pt x="102566" y="784082"/>
                </a:lnTo>
                <a:lnTo>
                  <a:pt x="95566" y="829990"/>
                </a:lnTo>
                <a:lnTo>
                  <a:pt x="87693" y="867343"/>
                </a:lnTo>
                <a:lnTo>
                  <a:pt x="69827" y="912598"/>
                </a:lnTo>
                <a:lnTo>
                  <a:pt x="60082" y="918609"/>
                </a:lnTo>
                <a:lnTo>
                  <a:pt x="50336" y="912598"/>
                </a:lnTo>
                <a:lnTo>
                  <a:pt x="32471" y="867343"/>
                </a:lnTo>
                <a:lnTo>
                  <a:pt x="24598" y="829990"/>
                </a:lnTo>
                <a:lnTo>
                  <a:pt x="17597" y="784082"/>
                </a:lnTo>
                <a:lnTo>
                  <a:pt x="11592" y="730564"/>
                </a:lnTo>
                <a:lnTo>
                  <a:pt x="6706" y="670381"/>
                </a:lnTo>
                <a:lnTo>
                  <a:pt x="3063" y="604480"/>
                </a:lnTo>
                <a:lnTo>
                  <a:pt x="786" y="533806"/>
                </a:lnTo>
                <a:lnTo>
                  <a:pt x="0" y="459304"/>
                </a:lnTo>
                <a:close/>
              </a:path>
            </a:pathLst>
          </a:custGeom>
          <a:ln w="17638">
            <a:solidFill>
              <a:srgbClr val="E46C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136261" y="7614136"/>
            <a:ext cx="568960" cy="626745"/>
          </a:xfrm>
          <a:custGeom>
            <a:avLst/>
            <a:gdLst/>
            <a:ahLst/>
            <a:cxnLst/>
            <a:rect l="l" t="t" r="r" b="b"/>
            <a:pathLst>
              <a:path w="568959" h="626745">
                <a:moveTo>
                  <a:pt x="0" y="626725"/>
                </a:moveTo>
                <a:lnTo>
                  <a:pt x="568854" y="626725"/>
                </a:lnTo>
                <a:lnTo>
                  <a:pt x="568854" y="0"/>
                </a:lnTo>
                <a:lnTo>
                  <a:pt x="0" y="0"/>
                </a:lnTo>
                <a:lnTo>
                  <a:pt x="0" y="62672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136261" y="7614136"/>
            <a:ext cx="568960" cy="626745"/>
          </a:xfrm>
          <a:custGeom>
            <a:avLst/>
            <a:gdLst/>
            <a:ahLst/>
            <a:cxnLst/>
            <a:rect l="l" t="t" r="r" b="b"/>
            <a:pathLst>
              <a:path w="568959" h="626745">
                <a:moveTo>
                  <a:pt x="0" y="0"/>
                </a:moveTo>
                <a:lnTo>
                  <a:pt x="568854" y="0"/>
                </a:lnTo>
                <a:lnTo>
                  <a:pt x="568854" y="626725"/>
                </a:lnTo>
                <a:lnTo>
                  <a:pt x="0" y="626725"/>
                </a:lnTo>
                <a:lnTo>
                  <a:pt x="0" y="0"/>
                </a:lnTo>
                <a:close/>
              </a:path>
            </a:pathLst>
          </a:custGeom>
          <a:ln w="1763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6045861" y="7466541"/>
            <a:ext cx="113030" cy="918844"/>
          </a:xfrm>
          <a:custGeom>
            <a:avLst/>
            <a:gdLst/>
            <a:ahLst/>
            <a:cxnLst/>
            <a:rect l="l" t="t" r="r" b="b"/>
            <a:pathLst>
              <a:path w="113029" h="918845">
                <a:moveTo>
                  <a:pt x="56224" y="0"/>
                </a:moveTo>
                <a:lnTo>
                  <a:pt x="30386" y="51266"/>
                </a:lnTo>
                <a:lnTo>
                  <a:pt x="16467" y="134526"/>
                </a:lnTo>
                <a:lnTo>
                  <a:pt x="10848" y="188044"/>
                </a:lnTo>
                <a:lnTo>
                  <a:pt x="6275" y="248227"/>
                </a:lnTo>
                <a:lnTo>
                  <a:pt x="2866" y="314128"/>
                </a:lnTo>
                <a:lnTo>
                  <a:pt x="735" y="384802"/>
                </a:lnTo>
                <a:lnTo>
                  <a:pt x="0" y="459304"/>
                </a:lnTo>
                <a:lnTo>
                  <a:pt x="735" y="533806"/>
                </a:lnTo>
                <a:lnTo>
                  <a:pt x="2866" y="604480"/>
                </a:lnTo>
                <a:lnTo>
                  <a:pt x="6275" y="670381"/>
                </a:lnTo>
                <a:lnTo>
                  <a:pt x="10848" y="730563"/>
                </a:lnTo>
                <a:lnTo>
                  <a:pt x="16467" y="784081"/>
                </a:lnTo>
                <a:lnTo>
                  <a:pt x="23019" y="829989"/>
                </a:lnTo>
                <a:lnTo>
                  <a:pt x="38453" y="895193"/>
                </a:lnTo>
                <a:lnTo>
                  <a:pt x="56224" y="918608"/>
                </a:lnTo>
                <a:lnTo>
                  <a:pt x="65343" y="912597"/>
                </a:lnTo>
                <a:lnTo>
                  <a:pt x="82062" y="867342"/>
                </a:lnTo>
                <a:lnTo>
                  <a:pt x="95980" y="784081"/>
                </a:lnTo>
                <a:lnTo>
                  <a:pt x="101600" y="730563"/>
                </a:lnTo>
                <a:lnTo>
                  <a:pt x="106172" y="670381"/>
                </a:lnTo>
                <a:lnTo>
                  <a:pt x="109581" y="604480"/>
                </a:lnTo>
                <a:lnTo>
                  <a:pt x="111712" y="533806"/>
                </a:lnTo>
                <a:lnTo>
                  <a:pt x="112448" y="459304"/>
                </a:lnTo>
                <a:lnTo>
                  <a:pt x="111712" y="384802"/>
                </a:lnTo>
                <a:lnTo>
                  <a:pt x="109581" y="314128"/>
                </a:lnTo>
                <a:lnTo>
                  <a:pt x="106172" y="248227"/>
                </a:lnTo>
                <a:lnTo>
                  <a:pt x="101600" y="188044"/>
                </a:lnTo>
                <a:lnTo>
                  <a:pt x="95980" y="134526"/>
                </a:lnTo>
                <a:lnTo>
                  <a:pt x="89429" y="88618"/>
                </a:lnTo>
                <a:lnTo>
                  <a:pt x="73995" y="23415"/>
                </a:lnTo>
                <a:lnTo>
                  <a:pt x="56224" y="0"/>
                </a:lnTo>
                <a:close/>
              </a:path>
            </a:pathLst>
          </a:custGeom>
          <a:solidFill>
            <a:srgbClr val="E46C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6045861" y="7466541"/>
            <a:ext cx="113030" cy="918844"/>
          </a:xfrm>
          <a:custGeom>
            <a:avLst/>
            <a:gdLst/>
            <a:ahLst/>
            <a:cxnLst/>
            <a:rect l="l" t="t" r="r" b="b"/>
            <a:pathLst>
              <a:path w="113029" h="918845">
                <a:moveTo>
                  <a:pt x="0" y="459304"/>
                </a:moveTo>
                <a:lnTo>
                  <a:pt x="735" y="384803"/>
                </a:lnTo>
                <a:lnTo>
                  <a:pt x="2866" y="314129"/>
                </a:lnTo>
                <a:lnTo>
                  <a:pt x="6275" y="248227"/>
                </a:lnTo>
                <a:lnTo>
                  <a:pt x="10847" y="188045"/>
                </a:lnTo>
                <a:lnTo>
                  <a:pt x="16467" y="134527"/>
                </a:lnTo>
                <a:lnTo>
                  <a:pt x="23018" y="88619"/>
                </a:lnTo>
                <a:lnTo>
                  <a:pt x="38452" y="23415"/>
                </a:lnTo>
                <a:lnTo>
                  <a:pt x="56223" y="0"/>
                </a:lnTo>
                <a:lnTo>
                  <a:pt x="65343" y="6011"/>
                </a:lnTo>
                <a:lnTo>
                  <a:pt x="82062" y="51266"/>
                </a:lnTo>
                <a:lnTo>
                  <a:pt x="95980" y="134527"/>
                </a:lnTo>
                <a:lnTo>
                  <a:pt x="101599" y="188045"/>
                </a:lnTo>
                <a:lnTo>
                  <a:pt x="106172" y="248227"/>
                </a:lnTo>
                <a:lnTo>
                  <a:pt x="109581" y="314129"/>
                </a:lnTo>
                <a:lnTo>
                  <a:pt x="111712" y="384803"/>
                </a:lnTo>
                <a:lnTo>
                  <a:pt x="112447" y="459304"/>
                </a:lnTo>
                <a:lnTo>
                  <a:pt x="111712" y="533806"/>
                </a:lnTo>
                <a:lnTo>
                  <a:pt x="109581" y="604480"/>
                </a:lnTo>
                <a:lnTo>
                  <a:pt x="106172" y="670381"/>
                </a:lnTo>
                <a:lnTo>
                  <a:pt x="101599" y="730564"/>
                </a:lnTo>
                <a:lnTo>
                  <a:pt x="95980" y="784082"/>
                </a:lnTo>
                <a:lnTo>
                  <a:pt x="89429" y="829990"/>
                </a:lnTo>
                <a:lnTo>
                  <a:pt x="73995" y="895194"/>
                </a:lnTo>
                <a:lnTo>
                  <a:pt x="56223" y="918609"/>
                </a:lnTo>
                <a:lnTo>
                  <a:pt x="47104" y="912598"/>
                </a:lnTo>
                <a:lnTo>
                  <a:pt x="30385" y="867343"/>
                </a:lnTo>
                <a:lnTo>
                  <a:pt x="16467" y="784082"/>
                </a:lnTo>
                <a:lnTo>
                  <a:pt x="10847" y="730564"/>
                </a:lnTo>
                <a:lnTo>
                  <a:pt x="6275" y="670381"/>
                </a:lnTo>
                <a:lnTo>
                  <a:pt x="2866" y="604480"/>
                </a:lnTo>
                <a:lnTo>
                  <a:pt x="735" y="533806"/>
                </a:lnTo>
                <a:lnTo>
                  <a:pt x="0" y="459304"/>
                </a:lnTo>
                <a:close/>
              </a:path>
            </a:pathLst>
          </a:custGeom>
          <a:ln w="17638">
            <a:solidFill>
              <a:srgbClr val="E46C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6680861" y="7614136"/>
            <a:ext cx="59055" cy="626745"/>
          </a:xfrm>
          <a:custGeom>
            <a:avLst/>
            <a:gdLst/>
            <a:ahLst/>
            <a:cxnLst/>
            <a:rect l="l" t="t" r="r" b="b"/>
            <a:pathLst>
              <a:path w="59054" h="626745">
                <a:moveTo>
                  <a:pt x="29213" y="0"/>
                </a:moveTo>
                <a:lnTo>
                  <a:pt x="14469" y="42783"/>
                </a:lnTo>
                <a:lnTo>
                  <a:pt x="8556" y="91781"/>
                </a:lnTo>
                <a:lnTo>
                  <a:pt x="3988" y="155202"/>
                </a:lnTo>
                <a:lnTo>
                  <a:pt x="1043" y="230058"/>
                </a:lnTo>
                <a:lnTo>
                  <a:pt x="0" y="313362"/>
                </a:lnTo>
                <a:lnTo>
                  <a:pt x="1043" y="396666"/>
                </a:lnTo>
                <a:lnTo>
                  <a:pt x="3988" y="471522"/>
                </a:lnTo>
                <a:lnTo>
                  <a:pt x="8556" y="534943"/>
                </a:lnTo>
                <a:lnTo>
                  <a:pt x="14469" y="583942"/>
                </a:lnTo>
                <a:lnTo>
                  <a:pt x="29213" y="626725"/>
                </a:lnTo>
                <a:lnTo>
                  <a:pt x="36980" y="615532"/>
                </a:lnTo>
                <a:lnTo>
                  <a:pt x="49872" y="534943"/>
                </a:lnTo>
                <a:lnTo>
                  <a:pt x="54440" y="471522"/>
                </a:lnTo>
                <a:lnTo>
                  <a:pt x="57385" y="396666"/>
                </a:lnTo>
                <a:lnTo>
                  <a:pt x="58428" y="313362"/>
                </a:lnTo>
                <a:lnTo>
                  <a:pt x="57385" y="230058"/>
                </a:lnTo>
                <a:lnTo>
                  <a:pt x="54440" y="155202"/>
                </a:lnTo>
                <a:lnTo>
                  <a:pt x="49872" y="91781"/>
                </a:lnTo>
                <a:lnTo>
                  <a:pt x="43959" y="42783"/>
                </a:lnTo>
                <a:lnTo>
                  <a:pt x="2921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6680861" y="7614136"/>
            <a:ext cx="59055" cy="626745"/>
          </a:xfrm>
          <a:custGeom>
            <a:avLst/>
            <a:gdLst/>
            <a:ahLst/>
            <a:cxnLst/>
            <a:rect l="l" t="t" r="r" b="b"/>
            <a:pathLst>
              <a:path w="59054" h="626745">
                <a:moveTo>
                  <a:pt x="0" y="313362"/>
                </a:moveTo>
                <a:lnTo>
                  <a:pt x="1043" y="230058"/>
                </a:lnTo>
                <a:lnTo>
                  <a:pt x="3988" y="155202"/>
                </a:lnTo>
                <a:lnTo>
                  <a:pt x="8556" y="91781"/>
                </a:lnTo>
                <a:lnTo>
                  <a:pt x="14469" y="42783"/>
                </a:lnTo>
                <a:lnTo>
                  <a:pt x="29214" y="0"/>
                </a:lnTo>
                <a:lnTo>
                  <a:pt x="36980" y="11193"/>
                </a:lnTo>
                <a:lnTo>
                  <a:pt x="49871" y="91781"/>
                </a:lnTo>
                <a:lnTo>
                  <a:pt x="54439" y="155202"/>
                </a:lnTo>
                <a:lnTo>
                  <a:pt x="57384" y="230058"/>
                </a:lnTo>
                <a:lnTo>
                  <a:pt x="58428" y="313362"/>
                </a:lnTo>
                <a:lnTo>
                  <a:pt x="57384" y="396667"/>
                </a:lnTo>
                <a:lnTo>
                  <a:pt x="54439" y="471523"/>
                </a:lnTo>
                <a:lnTo>
                  <a:pt x="49871" y="534943"/>
                </a:lnTo>
                <a:lnTo>
                  <a:pt x="43959" y="583942"/>
                </a:lnTo>
                <a:lnTo>
                  <a:pt x="29214" y="626725"/>
                </a:lnTo>
                <a:lnTo>
                  <a:pt x="21447" y="615532"/>
                </a:lnTo>
                <a:lnTo>
                  <a:pt x="8556" y="534943"/>
                </a:lnTo>
                <a:lnTo>
                  <a:pt x="3988" y="471523"/>
                </a:lnTo>
                <a:lnTo>
                  <a:pt x="1043" y="396667"/>
                </a:lnTo>
                <a:lnTo>
                  <a:pt x="0" y="313362"/>
                </a:lnTo>
                <a:close/>
              </a:path>
            </a:pathLst>
          </a:custGeom>
          <a:ln w="1763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6607202" y="5848315"/>
            <a:ext cx="290830" cy="1816735"/>
          </a:xfrm>
          <a:custGeom>
            <a:avLst/>
            <a:gdLst/>
            <a:ahLst/>
            <a:cxnLst/>
            <a:rect l="l" t="t" r="r" b="b"/>
            <a:pathLst>
              <a:path w="290829" h="1816734">
                <a:moveTo>
                  <a:pt x="56469" y="5276"/>
                </a:moveTo>
                <a:lnTo>
                  <a:pt x="97403" y="1019"/>
                </a:lnTo>
                <a:lnTo>
                  <a:pt x="136619" y="0"/>
                </a:lnTo>
                <a:lnTo>
                  <a:pt x="172400" y="5456"/>
                </a:lnTo>
                <a:lnTo>
                  <a:pt x="203029" y="20625"/>
                </a:lnTo>
                <a:lnTo>
                  <a:pt x="223654" y="32905"/>
                </a:lnTo>
                <a:lnTo>
                  <a:pt x="241455" y="43342"/>
                </a:lnTo>
                <a:lnTo>
                  <a:pt x="267942" y="102897"/>
                </a:lnTo>
                <a:lnTo>
                  <a:pt x="276310" y="174118"/>
                </a:lnTo>
                <a:lnTo>
                  <a:pt x="280913" y="246079"/>
                </a:lnTo>
                <a:lnTo>
                  <a:pt x="283184" y="289667"/>
                </a:lnTo>
                <a:lnTo>
                  <a:pt x="285302" y="337361"/>
                </a:lnTo>
                <a:lnTo>
                  <a:pt x="287166" y="388439"/>
                </a:lnTo>
                <a:lnTo>
                  <a:pt x="288674" y="442177"/>
                </a:lnTo>
                <a:lnTo>
                  <a:pt x="289726" y="497853"/>
                </a:lnTo>
                <a:lnTo>
                  <a:pt x="290221" y="554743"/>
                </a:lnTo>
                <a:lnTo>
                  <a:pt x="290059" y="612124"/>
                </a:lnTo>
                <a:lnTo>
                  <a:pt x="289140" y="669273"/>
                </a:lnTo>
                <a:lnTo>
                  <a:pt x="287361" y="725467"/>
                </a:lnTo>
                <a:lnTo>
                  <a:pt x="284623" y="779983"/>
                </a:lnTo>
                <a:lnTo>
                  <a:pt x="280826" y="832098"/>
                </a:lnTo>
                <a:lnTo>
                  <a:pt x="275867" y="881088"/>
                </a:lnTo>
                <a:lnTo>
                  <a:pt x="269648" y="926231"/>
                </a:lnTo>
                <a:lnTo>
                  <a:pt x="258236" y="984468"/>
                </a:lnTo>
                <a:lnTo>
                  <a:pt x="243266" y="1041760"/>
                </a:lnTo>
                <a:lnTo>
                  <a:pt x="225472" y="1097794"/>
                </a:lnTo>
                <a:lnTo>
                  <a:pt x="205592" y="1152260"/>
                </a:lnTo>
                <a:lnTo>
                  <a:pt x="184360" y="1204847"/>
                </a:lnTo>
                <a:lnTo>
                  <a:pt x="162513" y="1255242"/>
                </a:lnTo>
                <a:lnTo>
                  <a:pt x="140785" y="1303135"/>
                </a:lnTo>
                <a:lnTo>
                  <a:pt x="119914" y="1348214"/>
                </a:lnTo>
                <a:lnTo>
                  <a:pt x="100634" y="1390168"/>
                </a:lnTo>
                <a:lnTo>
                  <a:pt x="83682" y="1428685"/>
                </a:lnTo>
                <a:lnTo>
                  <a:pt x="69792" y="1463455"/>
                </a:lnTo>
                <a:lnTo>
                  <a:pt x="42052" y="1534684"/>
                </a:lnTo>
                <a:lnTo>
                  <a:pt x="23576" y="1578574"/>
                </a:lnTo>
                <a:lnTo>
                  <a:pt x="11554" y="1610951"/>
                </a:lnTo>
                <a:lnTo>
                  <a:pt x="3174" y="1647646"/>
                </a:lnTo>
                <a:lnTo>
                  <a:pt x="0" y="1698850"/>
                </a:lnTo>
                <a:lnTo>
                  <a:pt x="2758" y="1754131"/>
                </a:lnTo>
                <a:lnTo>
                  <a:pt x="7390" y="1798380"/>
                </a:lnTo>
                <a:lnTo>
                  <a:pt x="9836" y="1816487"/>
                </a:lnTo>
              </a:path>
            </a:pathLst>
          </a:custGeom>
          <a:ln w="2645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002241" y="5642539"/>
            <a:ext cx="528320" cy="476250"/>
          </a:xfrm>
          <a:custGeom>
            <a:avLst/>
            <a:gdLst/>
            <a:ahLst/>
            <a:cxnLst/>
            <a:rect l="l" t="t" r="r" b="b"/>
            <a:pathLst>
              <a:path w="528319" h="476250">
                <a:moveTo>
                  <a:pt x="0" y="475826"/>
                </a:moveTo>
                <a:lnTo>
                  <a:pt x="528064" y="475826"/>
                </a:lnTo>
                <a:lnTo>
                  <a:pt x="528064" y="0"/>
                </a:lnTo>
                <a:lnTo>
                  <a:pt x="0" y="0"/>
                </a:lnTo>
                <a:lnTo>
                  <a:pt x="0" y="475826"/>
                </a:lnTo>
                <a:close/>
              </a:path>
            </a:pathLst>
          </a:custGeom>
          <a:solidFill>
            <a:srgbClr val="DCE6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002241" y="5642538"/>
            <a:ext cx="528320" cy="476250"/>
          </a:xfrm>
          <a:custGeom>
            <a:avLst/>
            <a:gdLst/>
            <a:ahLst/>
            <a:cxnLst/>
            <a:rect l="l" t="t" r="r" b="b"/>
            <a:pathLst>
              <a:path w="528319" h="476250">
                <a:moveTo>
                  <a:pt x="0" y="0"/>
                </a:moveTo>
                <a:lnTo>
                  <a:pt x="528064" y="0"/>
                </a:lnTo>
                <a:lnTo>
                  <a:pt x="528064" y="475826"/>
                </a:lnTo>
                <a:lnTo>
                  <a:pt x="0" y="475826"/>
                </a:lnTo>
                <a:lnTo>
                  <a:pt x="0" y="0"/>
                </a:lnTo>
                <a:close/>
              </a:path>
            </a:pathLst>
          </a:custGeom>
          <a:ln w="1763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102563" y="5733959"/>
            <a:ext cx="252729" cy="293370"/>
          </a:xfrm>
          <a:custGeom>
            <a:avLst/>
            <a:gdLst/>
            <a:ahLst/>
            <a:cxnLst/>
            <a:rect l="l" t="t" r="r" b="b"/>
            <a:pathLst>
              <a:path w="252730" h="293370">
                <a:moveTo>
                  <a:pt x="151188" y="0"/>
                </a:moveTo>
                <a:lnTo>
                  <a:pt x="101267" y="0"/>
                </a:lnTo>
                <a:lnTo>
                  <a:pt x="61849" y="7951"/>
                </a:lnTo>
                <a:lnTo>
                  <a:pt x="29660" y="29634"/>
                </a:lnTo>
                <a:lnTo>
                  <a:pt x="7958" y="61795"/>
                </a:lnTo>
                <a:lnTo>
                  <a:pt x="0" y="101178"/>
                </a:lnTo>
                <a:lnTo>
                  <a:pt x="0" y="191809"/>
                </a:lnTo>
                <a:lnTo>
                  <a:pt x="7958" y="231192"/>
                </a:lnTo>
                <a:lnTo>
                  <a:pt x="29660" y="263352"/>
                </a:lnTo>
                <a:lnTo>
                  <a:pt x="61849" y="285035"/>
                </a:lnTo>
                <a:lnTo>
                  <a:pt x="101267" y="292986"/>
                </a:lnTo>
                <a:lnTo>
                  <a:pt x="151188" y="292986"/>
                </a:lnTo>
                <a:lnTo>
                  <a:pt x="190606" y="285035"/>
                </a:lnTo>
                <a:lnTo>
                  <a:pt x="222795" y="263352"/>
                </a:lnTo>
                <a:lnTo>
                  <a:pt x="244497" y="231192"/>
                </a:lnTo>
                <a:lnTo>
                  <a:pt x="252455" y="191809"/>
                </a:lnTo>
                <a:lnTo>
                  <a:pt x="252455" y="101178"/>
                </a:lnTo>
                <a:lnTo>
                  <a:pt x="244497" y="61795"/>
                </a:lnTo>
                <a:lnTo>
                  <a:pt x="222795" y="29634"/>
                </a:lnTo>
                <a:lnTo>
                  <a:pt x="190606" y="7951"/>
                </a:lnTo>
                <a:lnTo>
                  <a:pt x="151188" y="0"/>
                </a:lnTo>
                <a:close/>
              </a:path>
            </a:pathLst>
          </a:custGeom>
          <a:solidFill>
            <a:srgbClr val="FFFF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102563" y="5733959"/>
            <a:ext cx="252729" cy="293370"/>
          </a:xfrm>
          <a:custGeom>
            <a:avLst/>
            <a:gdLst/>
            <a:ahLst/>
            <a:cxnLst/>
            <a:rect l="l" t="t" r="r" b="b"/>
            <a:pathLst>
              <a:path w="252730" h="293370">
                <a:moveTo>
                  <a:pt x="0" y="101177"/>
                </a:moveTo>
                <a:lnTo>
                  <a:pt x="7958" y="61794"/>
                </a:lnTo>
                <a:lnTo>
                  <a:pt x="29660" y="29634"/>
                </a:lnTo>
                <a:lnTo>
                  <a:pt x="61849" y="7951"/>
                </a:lnTo>
                <a:lnTo>
                  <a:pt x="101267" y="0"/>
                </a:lnTo>
                <a:lnTo>
                  <a:pt x="151188" y="0"/>
                </a:lnTo>
                <a:lnTo>
                  <a:pt x="190606" y="7951"/>
                </a:lnTo>
                <a:lnTo>
                  <a:pt x="222795" y="29634"/>
                </a:lnTo>
                <a:lnTo>
                  <a:pt x="244498" y="61794"/>
                </a:lnTo>
                <a:lnTo>
                  <a:pt x="252456" y="101177"/>
                </a:lnTo>
                <a:lnTo>
                  <a:pt x="252456" y="191808"/>
                </a:lnTo>
                <a:lnTo>
                  <a:pt x="244498" y="231191"/>
                </a:lnTo>
                <a:lnTo>
                  <a:pt x="222795" y="263351"/>
                </a:lnTo>
                <a:lnTo>
                  <a:pt x="190606" y="285034"/>
                </a:lnTo>
                <a:lnTo>
                  <a:pt x="151188" y="292985"/>
                </a:lnTo>
                <a:lnTo>
                  <a:pt x="101267" y="292985"/>
                </a:lnTo>
                <a:lnTo>
                  <a:pt x="61849" y="285034"/>
                </a:lnTo>
                <a:lnTo>
                  <a:pt x="29660" y="263351"/>
                </a:lnTo>
                <a:lnTo>
                  <a:pt x="7958" y="231191"/>
                </a:lnTo>
                <a:lnTo>
                  <a:pt x="0" y="191808"/>
                </a:lnTo>
                <a:lnTo>
                  <a:pt x="0" y="101177"/>
                </a:lnTo>
                <a:close/>
              </a:path>
            </a:pathLst>
          </a:custGeom>
          <a:ln w="17632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480703" y="5668972"/>
            <a:ext cx="131182" cy="42516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6124134" y="5605089"/>
            <a:ext cx="528320" cy="476250"/>
          </a:xfrm>
          <a:custGeom>
            <a:avLst/>
            <a:gdLst/>
            <a:ahLst/>
            <a:cxnLst/>
            <a:rect l="l" t="t" r="r" b="b"/>
            <a:pathLst>
              <a:path w="528320" h="476250">
                <a:moveTo>
                  <a:pt x="0" y="475826"/>
                </a:moveTo>
                <a:lnTo>
                  <a:pt x="528063" y="475826"/>
                </a:lnTo>
                <a:lnTo>
                  <a:pt x="528063" y="0"/>
                </a:lnTo>
                <a:lnTo>
                  <a:pt x="0" y="0"/>
                </a:lnTo>
                <a:lnTo>
                  <a:pt x="0" y="475826"/>
                </a:lnTo>
                <a:close/>
              </a:path>
            </a:pathLst>
          </a:custGeom>
          <a:solidFill>
            <a:srgbClr val="DCE6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6124133" y="5605089"/>
            <a:ext cx="528320" cy="476250"/>
          </a:xfrm>
          <a:custGeom>
            <a:avLst/>
            <a:gdLst/>
            <a:ahLst/>
            <a:cxnLst/>
            <a:rect l="l" t="t" r="r" b="b"/>
            <a:pathLst>
              <a:path w="528320" h="476250">
                <a:moveTo>
                  <a:pt x="528064" y="475826"/>
                </a:moveTo>
                <a:lnTo>
                  <a:pt x="0" y="475826"/>
                </a:lnTo>
                <a:lnTo>
                  <a:pt x="0" y="0"/>
                </a:lnTo>
                <a:lnTo>
                  <a:pt x="528064" y="0"/>
                </a:lnTo>
                <a:lnTo>
                  <a:pt x="528064" y="475826"/>
                </a:lnTo>
                <a:close/>
              </a:path>
            </a:pathLst>
          </a:custGeom>
          <a:ln w="1763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6299420" y="5696511"/>
            <a:ext cx="252729" cy="293370"/>
          </a:xfrm>
          <a:custGeom>
            <a:avLst/>
            <a:gdLst/>
            <a:ahLst/>
            <a:cxnLst/>
            <a:rect l="l" t="t" r="r" b="b"/>
            <a:pathLst>
              <a:path w="252729" h="293370">
                <a:moveTo>
                  <a:pt x="151188" y="0"/>
                </a:moveTo>
                <a:lnTo>
                  <a:pt x="101267" y="0"/>
                </a:lnTo>
                <a:lnTo>
                  <a:pt x="61849" y="7950"/>
                </a:lnTo>
                <a:lnTo>
                  <a:pt x="29660" y="29634"/>
                </a:lnTo>
                <a:lnTo>
                  <a:pt x="7958" y="61794"/>
                </a:lnTo>
                <a:lnTo>
                  <a:pt x="0" y="101177"/>
                </a:lnTo>
                <a:lnTo>
                  <a:pt x="0" y="191808"/>
                </a:lnTo>
                <a:lnTo>
                  <a:pt x="7958" y="231190"/>
                </a:lnTo>
                <a:lnTo>
                  <a:pt x="29660" y="263351"/>
                </a:lnTo>
                <a:lnTo>
                  <a:pt x="61849" y="285034"/>
                </a:lnTo>
                <a:lnTo>
                  <a:pt x="101267" y="292985"/>
                </a:lnTo>
                <a:lnTo>
                  <a:pt x="151188" y="292985"/>
                </a:lnTo>
                <a:lnTo>
                  <a:pt x="190606" y="285034"/>
                </a:lnTo>
                <a:lnTo>
                  <a:pt x="222795" y="263351"/>
                </a:lnTo>
                <a:lnTo>
                  <a:pt x="244497" y="231190"/>
                </a:lnTo>
                <a:lnTo>
                  <a:pt x="252455" y="191808"/>
                </a:lnTo>
                <a:lnTo>
                  <a:pt x="252455" y="101177"/>
                </a:lnTo>
                <a:lnTo>
                  <a:pt x="244497" y="61794"/>
                </a:lnTo>
                <a:lnTo>
                  <a:pt x="222795" y="29634"/>
                </a:lnTo>
                <a:lnTo>
                  <a:pt x="190606" y="7950"/>
                </a:lnTo>
                <a:lnTo>
                  <a:pt x="151188" y="0"/>
                </a:lnTo>
                <a:close/>
              </a:path>
            </a:pathLst>
          </a:custGeom>
          <a:solidFill>
            <a:srgbClr val="FFFF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6299420" y="5696510"/>
            <a:ext cx="252729" cy="293370"/>
          </a:xfrm>
          <a:custGeom>
            <a:avLst/>
            <a:gdLst/>
            <a:ahLst/>
            <a:cxnLst/>
            <a:rect l="l" t="t" r="r" b="b"/>
            <a:pathLst>
              <a:path w="252729" h="293370">
                <a:moveTo>
                  <a:pt x="252456" y="191808"/>
                </a:moveTo>
                <a:lnTo>
                  <a:pt x="244498" y="231191"/>
                </a:lnTo>
                <a:lnTo>
                  <a:pt x="222795" y="263351"/>
                </a:lnTo>
                <a:lnTo>
                  <a:pt x="190606" y="285034"/>
                </a:lnTo>
                <a:lnTo>
                  <a:pt x="151188" y="292985"/>
                </a:lnTo>
                <a:lnTo>
                  <a:pt x="101267" y="292985"/>
                </a:lnTo>
                <a:lnTo>
                  <a:pt x="61849" y="285034"/>
                </a:lnTo>
                <a:lnTo>
                  <a:pt x="29660" y="263351"/>
                </a:lnTo>
                <a:lnTo>
                  <a:pt x="7958" y="231191"/>
                </a:lnTo>
                <a:lnTo>
                  <a:pt x="0" y="191808"/>
                </a:lnTo>
                <a:lnTo>
                  <a:pt x="0" y="101177"/>
                </a:lnTo>
                <a:lnTo>
                  <a:pt x="7958" y="61794"/>
                </a:lnTo>
                <a:lnTo>
                  <a:pt x="29660" y="29634"/>
                </a:lnTo>
                <a:lnTo>
                  <a:pt x="61849" y="7951"/>
                </a:lnTo>
                <a:lnTo>
                  <a:pt x="101267" y="0"/>
                </a:lnTo>
                <a:lnTo>
                  <a:pt x="151188" y="0"/>
                </a:lnTo>
                <a:lnTo>
                  <a:pt x="190606" y="7951"/>
                </a:lnTo>
                <a:lnTo>
                  <a:pt x="222795" y="29634"/>
                </a:lnTo>
                <a:lnTo>
                  <a:pt x="244498" y="61794"/>
                </a:lnTo>
                <a:lnTo>
                  <a:pt x="252456" y="101177"/>
                </a:lnTo>
                <a:lnTo>
                  <a:pt x="252456" y="191808"/>
                </a:lnTo>
                <a:close/>
              </a:path>
            </a:pathLst>
          </a:custGeom>
          <a:ln w="17632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6040349" y="5630424"/>
            <a:ext cx="146616" cy="43176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>
            <a:off x="922800" y="6137282"/>
            <a:ext cx="751840" cy="3789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R="3810" algn="ctr">
              <a:lnSpc>
                <a:spcPts val="910"/>
              </a:lnSpc>
            </a:pPr>
            <a:endParaRPr lang="en-US" sz="800" spc="5" dirty="0">
              <a:cs typeface="Calibri"/>
            </a:endParaRPr>
          </a:p>
          <a:p>
            <a:pPr marR="3810" algn="ctr">
              <a:lnSpc>
                <a:spcPts val="910"/>
              </a:lnSpc>
            </a:pPr>
            <a:r>
              <a:rPr lang="en-US" sz="800" spc="5" dirty="0">
                <a:cs typeface="Calibri"/>
              </a:rPr>
              <a:t> OTB </a:t>
            </a:r>
            <a:endParaRPr sz="800" dirty="0">
              <a:latin typeface="Calibri"/>
              <a:cs typeface="Calibri"/>
            </a:endParaRPr>
          </a:p>
          <a:p>
            <a:pPr marR="5080" algn="ctr">
              <a:lnSpc>
                <a:spcPct val="100000"/>
              </a:lnSpc>
              <a:spcBef>
                <a:spcPts val="50"/>
              </a:spcBef>
            </a:pPr>
            <a:r>
              <a:rPr sz="800" spc="5" dirty="0">
                <a:latin typeface="Calibri"/>
                <a:cs typeface="Calibri"/>
              </a:rPr>
              <a:t>kapasitas 12</a:t>
            </a:r>
            <a:r>
              <a:rPr sz="800" spc="-15" dirty="0">
                <a:latin typeface="Calibri"/>
                <a:cs typeface="Calibri"/>
              </a:rPr>
              <a:t> </a:t>
            </a:r>
            <a:r>
              <a:rPr sz="800" spc="5" dirty="0">
                <a:latin typeface="Calibri"/>
                <a:cs typeface="Calibri"/>
              </a:rPr>
              <a:t>core</a:t>
            </a:r>
            <a:endParaRPr sz="800" dirty="0">
              <a:latin typeface="Calibri"/>
              <a:cs typeface="Calibri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5996185" y="6097658"/>
            <a:ext cx="751840" cy="3969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R="5080" indent="635" algn="ctr">
              <a:lnSpc>
                <a:spcPts val="980"/>
              </a:lnSpc>
              <a:spcBef>
                <a:spcPts val="15"/>
              </a:spcBef>
            </a:pPr>
            <a:endParaRPr lang="en-US" sz="800" spc="5" dirty="0">
              <a:latin typeface="Calibri"/>
              <a:cs typeface="Calibri"/>
            </a:endParaRPr>
          </a:p>
          <a:p>
            <a:pPr marR="5080" indent="635" algn="ctr">
              <a:lnSpc>
                <a:spcPts val="980"/>
              </a:lnSpc>
              <a:spcBef>
                <a:spcPts val="15"/>
              </a:spcBef>
            </a:pPr>
            <a:r>
              <a:rPr sz="800" spc="5" dirty="0">
                <a:latin typeface="Calibri"/>
                <a:cs typeface="Calibri"/>
              </a:rPr>
              <a:t>OTB </a:t>
            </a:r>
            <a:endParaRPr lang="en-US" sz="800" spc="5" dirty="0">
              <a:latin typeface="Calibri"/>
              <a:cs typeface="Calibri"/>
            </a:endParaRPr>
          </a:p>
          <a:p>
            <a:pPr marR="5080" indent="635" algn="ctr">
              <a:lnSpc>
                <a:spcPts val="980"/>
              </a:lnSpc>
              <a:spcBef>
                <a:spcPts val="15"/>
              </a:spcBef>
            </a:pPr>
            <a:r>
              <a:rPr sz="800" spc="5" dirty="0" err="1">
                <a:latin typeface="Calibri"/>
                <a:cs typeface="Calibri"/>
              </a:rPr>
              <a:t>kapasitas</a:t>
            </a:r>
            <a:r>
              <a:rPr sz="800" spc="5" dirty="0">
                <a:latin typeface="Calibri"/>
                <a:cs typeface="Calibri"/>
              </a:rPr>
              <a:t> 12</a:t>
            </a:r>
            <a:r>
              <a:rPr sz="800" spc="-15" dirty="0">
                <a:latin typeface="Calibri"/>
                <a:cs typeface="Calibri"/>
              </a:rPr>
              <a:t> </a:t>
            </a:r>
            <a:r>
              <a:rPr sz="800" spc="5" dirty="0">
                <a:latin typeface="Calibri"/>
                <a:cs typeface="Calibri"/>
              </a:rPr>
              <a:t>core</a:t>
            </a:r>
            <a:endParaRPr sz="800" dirty="0">
              <a:latin typeface="Calibri"/>
              <a:cs typeface="Calibri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1449828" y="7389440"/>
            <a:ext cx="116205" cy="996315"/>
          </a:xfrm>
          <a:custGeom>
            <a:avLst/>
            <a:gdLst/>
            <a:ahLst/>
            <a:cxnLst/>
            <a:rect l="l" t="t" r="r" b="b"/>
            <a:pathLst>
              <a:path w="116205" h="996315">
                <a:moveTo>
                  <a:pt x="57877" y="0"/>
                </a:moveTo>
                <a:lnTo>
                  <a:pt x="31279" y="55569"/>
                </a:lnTo>
                <a:lnTo>
                  <a:pt x="23696" y="96057"/>
                </a:lnTo>
                <a:lnTo>
                  <a:pt x="16952" y="145818"/>
                </a:lnTo>
                <a:lnTo>
                  <a:pt x="11167" y="203828"/>
                </a:lnTo>
                <a:lnTo>
                  <a:pt x="6460" y="269062"/>
                </a:lnTo>
                <a:lnTo>
                  <a:pt x="2950" y="340494"/>
                </a:lnTo>
                <a:lnTo>
                  <a:pt x="757" y="417100"/>
                </a:lnTo>
                <a:lnTo>
                  <a:pt x="0" y="497855"/>
                </a:lnTo>
                <a:lnTo>
                  <a:pt x="757" y="578609"/>
                </a:lnTo>
                <a:lnTo>
                  <a:pt x="2950" y="655215"/>
                </a:lnTo>
                <a:lnTo>
                  <a:pt x="6460" y="726648"/>
                </a:lnTo>
                <a:lnTo>
                  <a:pt x="11167" y="791881"/>
                </a:lnTo>
                <a:lnTo>
                  <a:pt x="16952" y="849891"/>
                </a:lnTo>
                <a:lnTo>
                  <a:pt x="23696" y="899653"/>
                </a:lnTo>
                <a:lnTo>
                  <a:pt x="31279" y="940140"/>
                </a:lnTo>
                <a:lnTo>
                  <a:pt x="48489" y="989194"/>
                </a:lnTo>
                <a:lnTo>
                  <a:pt x="57877" y="995710"/>
                </a:lnTo>
                <a:lnTo>
                  <a:pt x="67265" y="989194"/>
                </a:lnTo>
                <a:lnTo>
                  <a:pt x="84475" y="940140"/>
                </a:lnTo>
                <a:lnTo>
                  <a:pt x="92059" y="899653"/>
                </a:lnTo>
                <a:lnTo>
                  <a:pt x="98803" y="849891"/>
                </a:lnTo>
                <a:lnTo>
                  <a:pt x="104588" y="791881"/>
                </a:lnTo>
                <a:lnTo>
                  <a:pt x="109295" y="726648"/>
                </a:lnTo>
                <a:lnTo>
                  <a:pt x="112804" y="655215"/>
                </a:lnTo>
                <a:lnTo>
                  <a:pt x="114997" y="578609"/>
                </a:lnTo>
                <a:lnTo>
                  <a:pt x="115755" y="497855"/>
                </a:lnTo>
                <a:lnTo>
                  <a:pt x="114997" y="417100"/>
                </a:lnTo>
                <a:lnTo>
                  <a:pt x="112804" y="340494"/>
                </a:lnTo>
                <a:lnTo>
                  <a:pt x="109295" y="269062"/>
                </a:lnTo>
                <a:lnTo>
                  <a:pt x="104588" y="203828"/>
                </a:lnTo>
                <a:lnTo>
                  <a:pt x="98803" y="145818"/>
                </a:lnTo>
                <a:lnTo>
                  <a:pt x="92059" y="96057"/>
                </a:lnTo>
                <a:lnTo>
                  <a:pt x="84475" y="55569"/>
                </a:lnTo>
                <a:lnTo>
                  <a:pt x="67265" y="6516"/>
                </a:lnTo>
                <a:lnTo>
                  <a:pt x="57877" y="0"/>
                </a:lnTo>
                <a:close/>
              </a:path>
            </a:pathLst>
          </a:custGeom>
          <a:solidFill>
            <a:srgbClr val="E46C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449828" y="7389440"/>
            <a:ext cx="116205" cy="996315"/>
          </a:xfrm>
          <a:custGeom>
            <a:avLst/>
            <a:gdLst/>
            <a:ahLst/>
            <a:cxnLst/>
            <a:rect l="l" t="t" r="r" b="b"/>
            <a:pathLst>
              <a:path w="116205" h="996315">
                <a:moveTo>
                  <a:pt x="0" y="497855"/>
                </a:moveTo>
                <a:lnTo>
                  <a:pt x="757" y="417100"/>
                </a:lnTo>
                <a:lnTo>
                  <a:pt x="2950" y="340494"/>
                </a:lnTo>
                <a:lnTo>
                  <a:pt x="6460" y="269062"/>
                </a:lnTo>
                <a:lnTo>
                  <a:pt x="11167" y="203828"/>
                </a:lnTo>
                <a:lnTo>
                  <a:pt x="16952" y="145818"/>
                </a:lnTo>
                <a:lnTo>
                  <a:pt x="23695" y="96057"/>
                </a:lnTo>
                <a:lnTo>
                  <a:pt x="31279" y="55569"/>
                </a:lnTo>
                <a:lnTo>
                  <a:pt x="48489" y="6516"/>
                </a:lnTo>
                <a:lnTo>
                  <a:pt x="57877" y="0"/>
                </a:lnTo>
                <a:lnTo>
                  <a:pt x="67265" y="6516"/>
                </a:lnTo>
                <a:lnTo>
                  <a:pt x="84475" y="55569"/>
                </a:lnTo>
                <a:lnTo>
                  <a:pt x="92059" y="96057"/>
                </a:lnTo>
                <a:lnTo>
                  <a:pt x="98803" y="145818"/>
                </a:lnTo>
                <a:lnTo>
                  <a:pt x="104588" y="203828"/>
                </a:lnTo>
                <a:lnTo>
                  <a:pt x="109295" y="269062"/>
                </a:lnTo>
                <a:lnTo>
                  <a:pt x="112804" y="340494"/>
                </a:lnTo>
                <a:lnTo>
                  <a:pt x="114998" y="417100"/>
                </a:lnTo>
                <a:lnTo>
                  <a:pt x="115755" y="497855"/>
                </a:lnTo>
                <a:lnTo>
                  <a:pt x="114998" y="578610"/>
                </a:lnTo>
                <a:lnTo>
                  <a:pt x="112804" y="655216"/>
                </a:lnTo>
                <a:lnTo>
                  <a:pt x="109295" y="726649"/>
                </a:lnTo>
                <a:lnTo>
                  <a:pt x="104588" y="791882"/>
                </a:lnTo>
                <a:lnTo>
                  <a:pt x="98803" y="849892"/>
                </a:lnTo>
                <a:lnTo>
                  <a:pt x="92059" y="899654"/>
                </a:lnTo>
                <a:lnTo>
                  <a:pt x="84475" y="940141"/>
                </a:lnTo>
                <a:lnTo>
                  <a:pt x="67265" y="989195"/>
                </a:lnTo>
                <a:lnTo>
                  <a:pt x="57877" y="995711"/>
                </a:lnTo>
                <a:lnTo>
                  <a:pt x="48489" y="989195"/>
                </a:lnTo>
                <a:lnTo>
                  <a:pt x="31279" y="940141"/>
                </a:lnTo>
                <a:lnTo>
                  <a:pt x="23695" y="899654"/>
                </a:lnTo>
                <a:lnTo>
                  <a:pt x="16952" y="849892"/>
                </a:lnTo>
                <a:lnTo>
                  <a:pt x="11167" y="791882"/>
                </a:lnTo>
                <a:lnTo>
                  <a:pt x="6460" y="726649"/>
                </a:lnTo>
                <a:lnTo>
                  <a:pt x="2950" y="655216"/>
                </a:lnTo>
                <a:lnTo>
                  <a:pt x="757" y="578610"/>
                </a:lnTo>
                <a:lnTo>
                  <a:pt x="0" y="497855"/>
                </a:lnTo>
                <a:close/>
              </a:path>
            </a:pathLst>
          </a:custGeom>
          <a:ln w="17638">
            <a:solidFill>
              <a:srgbClr val="E46C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947119" y="7549150"/>
            <a:ext cx="526415" cy="680085"/>
          </a:xfrm>
          <a:custGeom>
            <a:avLst/>
            <a:gdLst/>
            <a:ahLst/>
            <a:cxnLst/>
            <a:rect l="l" t="t" r="r" b="b"/>
            <a:pathLst>
              <a:path w="526415" h="680084">
                <a:moveTo>
                  <a:pt x="0" y="679594"/>
                </a:moveTo>
                <a:lnTo>
                  <a:pt x="525860" y="679594"/>
                </a:lnTo>
                <a:lnTo>
                  <a:pt x="525860" y="0"/>
                </a:lnTo>
                <a:lnTo>
                  <a:pt x="0" y="0"/>
                </a:lnTo>
                <a:lnTo>
                  <a:pt x="0" y="67959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947119" y="7549150"/>
            <a:ext cx="550545" cy="680085"/>
          </a:xfrm>
          <a:custGeom>
            <a:avLst/>
            <a:gdLst/>
            <a:ahLst/>
            <a:cxnLst/>
            <a:rect l="l" t="t" r="r" b="b"/>
            <a:pathLst>
              <a:path w="550544" h="680084">
                <a:moveTo>
                  <a:pt x="0" y="0"/>
                </a:moveTo>
                <a:lnTo>
                  <a:pt x="550113" y="0"/>
                </a:lnTo>
                <a:lnTo>
                  <a:pt x="550113" y="679594"/>
                </a:lnTo>
                <a:lnTo>
                  <a:pt x="0" y="679594"/>
                </a:lnTo>
                <a:lnTo>
                  <a:pt x="0" y="0"/>
                </a:lnTo>
                <a:close/>
              </a:path>
            </a:pathLst>
          </a:custGeom>
          <a:ln w="176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860028" y="7389440"/>
            <a:ext cx="108585" cy="996315"/>
          </a:xfrm>
          <a:custGeom>
            <a:avLst/>
            <a:gdLst/>
            <a:ahLst/>
            <a:cxnLst/>
            <a:rect l="l" t="t" r="r" b="b"/>
            <a:pathLst>
              <a:path w="108584" h="996315">
                <a:moveTo>
                  <a:pt x="54019" y="0"/>
                </a:moveTo>
                <a:lnTo>
                  <a:pt x="29194" y="55569"/>
                </a:lnTo>
                <a:lnTo>
                  <a:pt x="22116" y="96057"/>
                </a:lnTo>
                <a:lnTo>
                  <a:pt x="15821" y="145818"/>
                </a:lnTo>
                <a:lnTo>
                  <a:pt x="10422" y="203828"/>
                </a:lnTo>
                <a:lnTo>
                  <a:pt x="6029" y="269062"/>
                </a:lnTo>
                <a:lnTo>
                  <a:pt x="2753" y="340494"/>
                </a:lnTo>
                <a:lnTo>
                  <a:pt x="707" y="417100"/>
                </a:lnTo>
                <a:lnTo>
                  <a:pt x="0" y="497855"/>
                </a:lnTo>
                <a:lnTo>
                  <a:pt x="707" y="578609"/>
                </a:lnTo>
                <a:lnTo>
                  <a:pt x="2753" y="655215"/>
                </a:lnTo>
                <a:lnTo>
                  <a:pt x="6029" y="726648"/>
                </a:lnTo>
                <a:lnTo>
                  <a:pt x="10422" y="791881"/>
                </a:lnTo>
                <a:lnTo>
                  <a:pt x="15821" y="849891"/>
                </a:lnTo>
                <a:lnTo>
                  <a:pt x="22116" y="899653"/>
                </a:lnTo>
                <a:lnTo>
                  <a:pt x="29194" y="940140"/>
                </a:lnTo>
                <a:lnTo>
                  <a:pt x="45256" y="989194"/>
                </a:lnTo>
                <a:lnTo>
                  <a:pt x="54019" y="995710"/>
                </a:lnTo>
                <a:lnTo>
                  <a:pt x="62781" y="989194"/>
                </a:lnTo>
                <a:lnTo>
                  <a:pt x="78843" y="940140"/>
                </a:lnTo>
                <a:lnTo>
                  <a:pt x="85922" y="899653"/>
                </a:lnTo>
                <a:lnTo>
                  <a:pt x="92216" y="849891"/>
                </a:lnTo>
                <a:lnTo>
                  <a:pt x="97615" y="791881"/>
                </a:lnTo>
                <a:lnTo>
                  <a:pt x="102008" y="726648"/>
                </a:lnTo>
                <a:lnTo>
                  <a:pt x="105284" y="655215"/>
                </a:lnTo>
                <a:lnTo>
                  <a:pt x="107331" y="578609"/>
                </a:lnTo>
                <a:lnTo>
                  <a:pt x="108038" y="497855"/>
                </a:lnTo>
                <a:lnTo>
                  <a:pt x="107331" y="417100"/>
                </a:lnTo>
                <a:lnTo>
                  <a:pt x="105284" y="340494"/>
                </a:lnTo>
                <a:lnTo>
                  <a:pt x="102008" y="269062"/>
                </a:lnTo>
                <a:lnTo>
                  <a:pt x="97615" y="203828"/>
                </a:lnTo>
                <a:lnTo>
                  <a:pt x="92216" y="145818"/>
                </a:lnTo>
                <a:lnTo>
                  <a:pt x="85922" y="96057"/>
                </a:lnTo>
                <a:lnTo>
                  <a:pt x="78843" y="55569"/>
                </a:lnTo>
                <a:lnTo>
                  <a:pt x="62781" y="6516"/>
                </a:lnTo>
                <a:lnTo>
                  <a:pt x="54019" y="0"/>
                </a:lnTo>
                <a:close/>
              </a:path>
            </a:pathLst>
          </a:custGeom>
          <a:solidFill>
            <a:srgbClr val="E46C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860028" y="7389440"/>
            <a:ext cx="108585" cy="996315"/>
          </a:xfrm>
          <a:custGeom>
            <a:avLst/>
            <a:gdLst/>
            <a:ahLst/>
            <a:cxnLst/>
            <a:rect l="l" t="t" r="r" b="b"/>
            <a:pathLst>
              <a:path w="108584" h="996315">
                <a:moveTo>
                  <a:pt x="0" y="497855"/>
                </a:moveTo>
                <a:lnTo>
                  <a:pt x="707" y="417100"/>
                </a:lnTo>
                <a:lnTo>
                  <a:pt x="2753" y="340494"/>
                </a:lnTo>
                <a:lnTo>
                  <a:pt x="6029" y="269062"/>
                </a:lnTo>
                <a:lnTo>
                  <a:pt x="10422" y="203828"/>
                </a:lnTo>
                <a:lnTo>
                  <a:pt x="15821" y="145818"/>
                </a:lnTo>
                <a:lnTo>
                  <a:pt x="22116" y="96057"/>
                </a:lnTo>
                <a:lnTo>
                  <a:pt x="29194" y="55569"/>
                </a:lnTo>
                <a:lnTo>
                  <a:pt x="45256" y="6516"/>
                </a:lnTo>
                <a:lnTo>
                  <a:pt x="54019" y="0"/>
                </a:lnTo>
                <a:lnTo>
                  <a:pt x="62781" y="6516"/>
                </a:lnTo>
                <a:lnTo>
                  <a:pt x="78843" y="55569"/>
                </a:lnTo>
                <a:lnTo>
                  <a:pt x="85922" y="96057"/>
                </a:lnTo>
                <a:lnTo>
                  <a:pt x="92216" y="145818"/>
                </a:lnTo>
                <a:lnTo>
                  <a:pt x="97615" y="203828"/>
                </a:lnTo>
                <a:lnTo>
                  <a:pt x="102008" y="269062"/>
                </a:lnTo>
                <a:lnTo>
                  <a:pt x="105284" y="340494"/>
                </a:lnTo>
                <a:lnTo>
                  <a:pt x="107331" y="417100"/>
                </a:lnTo>
                <a:lnTo>
                  <a:pt x="108038" y="497855"/>
                </a:lnTo>
                <a:lnTo>
                  <a:pt x="107331" y="578610"/>
                </a:lnTo>
                <a:lnTo>
                  <a:pt x="105284" y="655216"/>
                </a:lnTo>
                <a:lnTo>
                  <a:pt x="102008" y="726649"/>
                </a:lnTo>
                <a:lnTo>
                  <a:pt x="97615" y="791882"/>
                </a:lnTo>
                <a:lnTo>
                  <a:pt x="92216" y="849892"/>
                </a:lnTo>
                <a:lnTo>
                  <a:pt x="85922" y="899654"/>
                </a:lnTo>
                <a:lnTo>
                  <a:pt x="78843" y="940141"/>
                </a:lnTo>
                <a:lnTo>
                  <a:pt x="62781" y="989195"/>
                </a:lnTo>
                <a:lnTo>
                  <a:pt x="54019" y="995711"/>
                </a:lnTo>
                <a:lnTo>
                  <a:pt x="45256" y="989195"/>
                </a:lnTo>
                <a:lnTo>
                  <a:pt x="29194" y="940141"/>
                </a:lnTo>
                <a:lnTo>
                  <a:pt x="22116" y="899654"/>
                </a:lnTo>
                <a:lnTo>
                  <a:pt x="15821" y="849892"/>
                </a:lnTo>
                <a:lnTo>
                  <a:pt x="10422" y="791882"/>
                </a:lnTo>
                <a:lnTo>
                  <a:pt x="6029" y="726649"/>
                </a:lnTo>
                <a:lnTo>
                  <a:pt x="2753" y="655216"/>
                </a:lnTo>
                <a:lnTo>
                  <a:pt x="707" y="578610"/>
                </a:lnTo>
                <a:lnTo>
                  <a:pt x="0" y="497855"/>
                </a:lnTo>
                <a:close/>
              </a:path>
            </a:pathLst>
          </a:custGeom>
          <a:ln w="17638">
            <a:solidFill>
              <a:srgbClr val="E46C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501091" y="7549150"/>
            <a:ext cx="0" cy="680085"/>
          </a:xfrm>
          <a:custGeom>
            <a:avLst/>
            <a:gdLst/>
            <a:ahLst/>
            <a:cxnLst/>
            <a:rect l="l" t="t" r="r" b="b"/>
            <a:pathLst>
              <a:path h="680084">
                <a:moveTo>
                  <a:pt x="0" y="0"/>
                </a:moveTo>
                <a:lnTo>
                  <a:pt x="0" y="679594"/>
                </a:lnTo>
              </a:path>
            </a:pathLst>
          </a:custGeom>
          <a:ln w="5622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472980" y="7549150"/>
            <a:ext cx="56515" cy="680085"/>
          </a:xfrm>
          <a:custGeom>
            <a:avLst/>
            <a:gdLst/>
            <a:ahLst/>
            <a:cxnLst/>
            <a:rect l="l" t="t" r="r" b="b"/>
            <a:pathLst>
              <a:path w="56515" h="680084">
                <a:moveTo>
                  <a:pt x="0" y="339797"/>
                </a:moveTo>
                <a:lnTo>
                  <a:pt x="742" y="261884"/>
                </a:lnTo>
                <a:lnTo>
                  <a:pt x="2857" y="190363"/>
                </a:lnTo>
                <a:lnTo>
                  <a:pt x="6175" y="127271"/>
                </a:lnTo>
                <a:lnTo>
                  <a:pt x="10529" y="74649"/>
                </a:lnTo>
                <a:lnTo>
                  <a:pt x="15748" y="34537"/>
                </a:lnTo>
                <a:lnTo>
                  <a:pt x="28111" y="0"/>
                </a:lnTo>
                <a:lnTo>
                  <a:pt x="34557" y="8974"/>
                </a:lnTo>
                <a:lnTo>
                  <a:pt x="45694" y="74649"/>
                </a:lnTo>
                <a:lnTo>
                  <a:pt x="50047" y="127271"/>
                </a:lnTo>
                <a:lnTo>
                  <a:pt x="53366" y="190363"/>
                </a:lnTo>
                <a:lnTo>
                  <a:pt x="55481" y="261884"/>
                </a:lnTo>
                <a:lnTo>
                  <a:pt x="56223" y="339797"/>
                </a:lnTo>
                <a:lnTo>
                  <a:pt x="55481" y="417709"/>
                </a:lnTo>
                <a:lnTo>
                  <a:pt x="53366" y="489231"/>
                </a:lnTo>
                <a:lnTo>
                  <a:pt x="50047" y="552323"/>
                </a:lnTo>
                <a:lnTo>
                  <a:pt x="45694" y="604944"/>
                </a:lnTo>
                <a:lnTo>
                  <a:pt x="40474" y="645057"/>
                </a:lnTo>
                <a:lnTo>
                  <a:pt x="28111" y="679594"/>
                </a:lnTo>
                <a:lnTo>
                  <a:pt x="21666" y="670620"/>
                </a:lnTo>
                <a:lnTo>
                  <a:pt x="10529" y="604944"/>
                </a:lnTo>
                <a:lnTo>
                  <a:pt x="6175" y="552323"/>
                </a:lnTo>
                <a:lnTo>
                  <a:pt x="2857" y="489231"/>
                </a:lnTo>
                <a:lnTo>
                  <a:pt x="742" y="417709"/>
                </a:lnTo>
                <a:lnTo>
                  <a:pt x="0" y="339797"/>
                </a:lnTo>
                <a:close/>
              </a:path>
            </a:pathLst>
          </a:custGeom>
          <a:ln w="1763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763538" y="5874527"/>
            <a:ext cx="288290" cy="1762760"/>
          </a:xfrm>
          <a:custGeom>
            <a:avLst/>
            <a:gdLst/>
            <a:ahLst/>
            <a:cxnLst/>
            <a:rect l="l" t="t" r="r" b="b"/>
            <a:pathLst>
              <a:path w="288290" h="1762759">
                <a:moveTo>
                  <a:pt x="232088" y="5120"/>
                </a:moveTo>
                <a:lnTo>
                  <a:pt x="191445" y="989"/>
                </a:lnTo>
                <a:lnTo>
                  <a:pt x="152507" y="0"/>
                </a:lnTo>
                <a:lnTo>
                  <a:pt x="116979" y="5294"/>
                </a:lnTo>
                <a:lnTo>
                  <a:pt x="61401" y="34212"/>
                </a:lnTo>
                <a:lnTo>
                  <a:pt x="24711" y="87741"/>
                </a:lnTo>
                <a:lnTo>
                  <a:pt x="13807" y="168966"/>
                </a:lnTo>
                <a:lnTo>
                  <a:pt x="8909" y="244570"/>
                </a:lnTo>
                <a:lnTo>
                  <a:pt x="6514" y="290702"/>
                </a:lnTo>
                <a:lnTo>
                  <a:pt x="4319" y="341236"/>
                </a:lnTo>
                <a:lnTo>
                  <a:pt x="2447" y="395309"/>
                </a:lnTo>
                <a:lnTo>
                  <a:pt x="1022" y="452059"/>
                </a:lnTo>
                <a:lnTo>
                  <a:pt x="165" y="510621"/>
                </a:lnTo>
                <a:lnTo>
                  <a:pt x="0" y="570134"/>
                </a:lnTo>
                <a:lnTo>
                  <a:pt x="649" y="629733"/>
                </a:lnTo>
                <a:lnTo>
                  <a:pt x="2237" y="688556"/>
                </a:lnTo>
                <a:lnTo>
                  <a:pt x="4885" y="745740"/>
                </a:lnTo>
                <a:lnTo>
                  <a:pt x="8716" y="800422"/>
                </a:lnTo>
                <a:lnTo>
                  <a:pt x="13854" y="851737"/>
                </a:lnTo>
                <a:lnTo>
                  <a:pt x="20422" y="898825"/>
                </a:lnTo>
                <a:lnTo>
                  <a:pt x="31752" y="955338"/>
                </a:lnTo>
                <a:lnTo>
                  <a:pt x="46617" y="1010935"/>
                </a:lnTo>
                <a:lnTo>
                  <a:pt x="64284" y="1065311"/>
                </a:lnTo>
                <a:lnTo>
                  <a:pt x="84023" y="1118166"/>
                </a:lnTo>
                <a:lnTo>
                  <a:pt x="105104" y="1169196"/>
                </a:lnTo>
                <a:lnTo>
                  <a:pt x="126797" y="1218100"/>
                </a:lnTo>
                <a:lnTo>
                  <a:pt x="148370" y="1264576"/>
                </a:lnTo>
                <a:lnTo>
                  <a:pt x="169093" y="1308321"/>
                </a:lnTo>
                <a:lnTo>
                  <a:pt x="188237" y="1349034"/>
                </a:lnTo>
                <a:lnTo>
                  <a:pt x="205069" y="1386411"/>
                </a:lnTo>
                <a:lnTo>
                  <a:pt x="218859" y="1420152"/>
                </a:lnTo>
                <a:lnTo>
                  <a:pt x="246403" y="1489274"/>
                </a:lnTo>
                <a:lnTo>
                  <a:pt x="264748" y="1531865"/>
                </a:lnTo>
                <a:lnTo>
                  <a:pt x="276685" y="1563284"/>
                </a:lnTo>
                <a:lnTo>
                  <a:pt x="285005" y="1598893"/>
                </a:lnTo>
                <a:lnTo>
                  <a:pt x="288157" y="1648582"/>
                </a:lnTo>
                <a:lnTo>
                  <a:pt x="285419" y="1702227"/>
                </a:lnTo>
                <a:lnTo>
                  <a:pt x="280820" y="1745167"/>
                </a:lnTo>
                <a:lnTo>
                  <a:pt x="278391" y="1762739"/>
                </a:lnTo>
              </a:path>
            </a:pathLst>
          </a:custGeom>
          <a:ln w="2645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4319455" y="6123873"/>
            <a:ext cx="360494" cy="44829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2900626" y="6165729"/>
            <a:ext cx="370416" cy="44829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 txBox="1"/>
          <p:nvPr/>
        </p:nvSpPr>
        <p:spPr>
          <a:xfrm>
            <a:off x="4297560" y="6565989"/>
            <a:ext cx="53530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800" spc="5" dirty="0">
                <a:latin typeface="Calibri"/>
                <a:cs typeface="Calibri"/>
              </a:rPr>
              <a:t>Light</a:t>
            </a:r>
            <a:r>
              <a:rPr sz="800" spc="-25" dirty="0">
                <a:latin typeface="Calibri"/>
                <a:cs typeface="Calibri"/>
              </a:rPr>
              <a:t> </a:t>
            </a:r>
            <a:r>
              <a:rPr sz="800" spc="5" dirty="0">
                <a:latin typeface="Calibri"/>
                <a:cs typeface="Calibri"/>
              </a:rPr>
              <a:t>Source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2875094" y="6608661"/>
            <a:ext cx="57594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800" spc="5" dirty="0">
                <a:latin typeface="Calibri"/>
                <a:cs typeface="Calibri"/>
              </a:rPr>
              <a:t>Power</a:t>
            </a:r>
            <a:r>
              <a:rPr sz="800" spc="-35" dirty="0">
                <a:latin typeface="Calibri"/>
                <a:cs typeface="Calibri"/>
              </a:rPr>
              <a:t> </a:t>
            </a:r>
            <a:r>
              <a:rPr sz="800" spc="10" dirty="0">
                <a:latin typeface="Calibri"/>
                <a:cs typeface="Calibri"/>
              </a:rPr>
              <a:t>Meter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5306131" y="6367293"/>
            <a:ext cx="592455" cy="296545"/>
          </a:xfrm>
          <a:custGeom>
            <a:avLst/>
            <a:gdLst/>
            <a:ahLst/>
            <a:cxnLst/>
            <a:rect l="l" t="t" r="r" b="b"/>
            <a:pathLst>
              <a:path w="592454" h="296545">
                <a:moveTo>
                  <a:pt x="0" y="148145"/>
                </a:moveTo>
                <a:lnTo>
                  <a:pt x="23261" y="90480"/>
                </a:lnTo>
                <a:lnTo>
                  <a:pt x="86697" y="43390"/>
                </a:lnTo>
                <a:lnTo>
                  <a:pt x="130504" y="25300"/>
                </a:lnTo>
                <a:lnTo>
                  <a:pt x="180785" y="11641"/>
                </a:lnTo>
                <a:lnTo>
                  <a:pt x="236347" y="3009"/>
                </a:lnTo>
                <a:lnTo>
                  <a:pt x="296002" y="0"/>
                </a:lnTo>
                <a:lnTo>
                  <a:pt x="355657" y="3009"/>
                </a:lnTo>
                <a:lnTo>
                  <a:pt x="411220" y="11641"/>
                </a:lnTo>
                <a:lnTo>
                  <a:pt x="461500" y="25300"/>
                </a:lnTo>
                <a:lnTo>
                  <a:pt x="505308" y="43390"/>
                </a:lnTo>
                <a:lnTo>
                  <a:pt x="541452" y="65315"/>
                </a:lnTo>
                <a:lnTo>
                  <a:pt x="585991" y="118288"/>
                </a:lnTo>
                <a:lnTo>
                  <a:pt x="592005" y="148145"/>
                </a:lnTo>
                <a:lnTo>
                  <a:pt x="585991" y="178001"/>
                </a:lnTo>
                <a:lnTo>
                  <a:pt x="541452" y="230974"/>
                </a:lnTo>
                <a:lnTo>
                  <a:pt x="505308" y="252899"/>
                </a:lnTo>
                <a:lnTo>
                  <a:pt x="461500" y="270989"/>
                </a:lnTo>
                <a:lnTo>
                  <a:pt x="411220" y="284648"/>
                </a:lnTo>
                <a:lnTo>
                  <a:pt x="355657" y="293280"/>
                </a:lnTo>
                <a:lnTo>
                  <a:pt x="296002" y="296290"/>
                </a:lnTo>
                <a:lnTo>
                  <a:pt x="236347" y="293280"/>
                </a:lnTo>
                <a:lnTo>
                  <a:pt x="180785" y="284648"/>
                </a:lnTo>
                <a:lnTo>
                  <a:pt x="130504" y="270989"/>
                </a:lnTo>
                <a:lnTo>
                  <a:pt x="86697" y="252899"/>
                </a:lnTo>
                <a:lnTo>
                  <a:pt x="50552" y="230974"/>
                </a:lnTo>
                <a:lnTo>
                  <a:pt x="6013" y="178001"/>
                </a:lnTo>
                <a:lnTo>
                  <a:pt x="0" y="148145"/>
                </a:lnTo>
                <a:close/>
              </a:path>
            </a:pathLst>
          </a:custGeom>
          <a:ln w="1762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5306131" y="6341960"/>
            <a:ext cx="592455" cy="297815"/>
          </a:xfrm>
          <a:custGeom>
            <a:avLst/>
            <a:gdLst/>
            <a:ahLst/>
            <a:cxnLst/>
            <a:rect l="l" t="t" r="r" b="b"/>
            <a:pathLst>
              <a:path w="592454" h="297815">
                <a:moveTo>
                  <a:pt x="0" y="148695"/>
                </a:moveTo>
                <a:lnTo>
                  <a:pt x="23261" y="90816"/>
                </a:lnTo>
                <a:lnTo>
                  <a:pt x="86697" y="43551"/>
                </a:lnTo>
                <a:lnTo>
                  <a:pt x="130504" y="25394"/>
                </a:lnTo>
                <a:lnTo>
                  <a:pt x="180785" y="11685"/>
                </a:lnTo>
                <a:lnTo>
                  <a:pt x="236347" y="3020"/>
                </a:lnTo>
                <a:lnTo>
                  <a:pt x="296002" y="0"/>
                </a:lnTo>
                <a:lnTo>
                  <a:pt x="355657" y="3020"/>
                </a:lnTo>
                <a:lnTo>
                  <a:pt x="411220" y="11685"/>
                </a:lnTo>
                <a:lnTo>
                  <a:pt x="461500" y="25394"/>
                </a:lnTo>
                <a:lnTo>
                  <a:pt x="505308" y="43551"/>
                </a:lnTo>
                <a:lnTo>
                  <a:pt x="541452" y="65558"/>
                </a:lnTo>
                <a:lnTo>
                  <a:pt x="585991" y="118728"/>
                </a:lnTo>
                <a:lnTo>
                  <a:pt x="592005" y="148695"/>
                </a:lnTo>
                <a:lnTo>
                  <a:pt x="585991" y="178663"/>
                </a:lnTo>
                <a:lnTo>
                  <a:pt x="541452" y="231833"/>
                </a:lnTo>
                <a:lnTo>
                  <a:pt x="505308" y="253839"/>
                </a:lnTo>
                <a:lnTo>
                  <a:pt x="461500" y="271996"/>
                </a:lnTo>
                <a:lnTo>
                  <a:pt x="411220" y="285706"/>
                </a:lnTo>
                <a:lnTo>
                  <a:pt x="355657" y="294370"/>
                </a:lnTo>
                <a:lnTo>
                  <a:pt x="296002" y="297391"/>
                </a:lnTo>
                <a:lnTo>
                  <a:pt x="236347" y="294370"/>
                </a:lnTo>
                <a:lnTo>
                  <a:pt x="180785" y="285706"/>
                </a:lnTo>
                <a:lnTo>
                  <a:pt x="130504" y="271996"/>
                </a:lnTo>
                <a:lnTo>
                  <a:pt x="86697" y="253839"/>
                </a:lnTo>
                <a:lnTo>
                  <a:pt x="50552" y="231833"/>
                </a:lnTo>
                <a:lnTo>
                  <a:pt x="6013" y="178663"/>
                </a:lnTo>
                <a:lnTo>
                  <a:pt x="0" y="148695"/>
                </a:lnTo>
                <a:close/>
              </a:path>
            </a:pathLst>
          </a:custGeom>
          <a:ln w="1762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5825906" y="5977380"/>
            <a:ext cx="227965" cy="490220"/>
          </a:xfrm>
          <a:custGeom>
            <a:avLst/>
            <a:gdLst/>
            <a:ahLst/>
            <a:cxnLst/>
            <a:rect l="l" t="t" r="r" b="b"/>
            <a:pathLst>
              <a:path w="227964" h="490220">
                <a:moveTo>
                  <a:pt x="227671" y="0"/>
                </a:moveTo>
                <a:lnTo>
                  <a:pt x="168317" y="7364"/>
                </a:lnTo>
                <a:lnTo>
                  <a:pt x="112907" y="15806"/>
                </a:lnTo>
                <a:lnTo>
                  <a:pt x="65385" y="26404"/>
                </a:lnTo>
                <a:lnTo>
                  <a:pt x="29696" y="40234"/>
                </a:lnTo>
                <a:lnTo>
                  <a:pt x="1237" y="79750"/>
                </a:lnTo>
                <a:lnTo>
                  <a:pt x="0" y="126451"/>
                </a:lnTo>
                <a:lnTo>
                  <a:pt x="773" y="149667"/>
                </a:lnTo>
                <a:lnTo>
                  <a:pt x="11599" y="198254"/>
                </a:lnTo>
                <a:lnTo>
                  <a:pt x="31010" y="251152"/>
                </a:lnTo>
                <a:lnTo>
                  <a:pt x="45162" y="279127"/>
                </a:lnTo>
                <a:lnTo>
                  <a:pt x="59005" y="308360"/>
                </a:lnTo>
                <a:lnTo>
                  <a:pt x="75013" y="375223"/>
                </a:lnTo>
                <a:lnTo>
                  <a:pt x="77952" y="415278"/>
                </a:lnTo>
                <a:lnTo>
                  <a:pt x="79190" y="477067"/>
                </a:lnTo>
                <a:lnTo>
                  <a:pt x="78339" y="488383"/>
                </a:lnTo>
                <a:lnTo>
                  <a:pt x="76096" y="489999"/>
                </a:lnTo>
                <a:lnTo>
                  <a:pt x="72925" y="485150"/>
                </a:lnTo>
                <a:lnTo>
                  <a:pt x="69291" y="477067"/>
                </a:lnTo>
              </a:path>
            </a:pathLst>
          </a:custGeom>
          <a:ln w="1984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5306131" y="6325439"/>
            <a:ext cx="592455" cy="297815"/>
          </a:xfrm>
          <a:custGeom>
            <a:avLst/>
            <a:gdLst/>
            <a:ahLst/>
            <a:cxnLst/>
            <a:rect l="l" t="t" r="r" b="b"/>
            <a:pathLst>
              <a:path w="592454" h="297815">
                <a:moveTo>
                  <a:pt x="0" y="148695"/>
                </a:moveTo>
                <a:lnTo>
                  <a:pt x="23261" y="90816"/>
                </a:lnTo>
                <a:lnTo>
                  <a:pt x="86697" y="43551"/>
                </a:lnTo>
                <a:lnTo>
                  <a:pt x="130504" y="25394"/>
                </a:lnTo>
                <a:lnTo>
                  <a:pt x="180785" y="11685"/>
                </a:lnTo>
                <a:lnTo>
                  <a:pt x="236347" y="3020"/>
                </a:lnTo>
                <a:lnTo>
                  <a:pt x="296002" y="0"/>
                </a:lnTo>
                <a:lnTo>
                  <a:pt x="355657" y="3020"/>
                </a:lnTo>
                <a:lnTo>
                  <a:pt x="411220" y="11685"/>
                </a:lnTo>
                <a:lnTo>
                  <a:pt x="461500" y="25394"/>
                </a:lnTo>
                <a:lnTo>
                  <a:pt x="505308" y="43551"/>
                </a:lnTo>
                <a:lnTo>
                  <a:pt x="541452" y="65558"/>
                </a:lnTo>
                <a:lnTo>
                  <a:pt x="585991" y="118728"/>
                </a:lnTo>
                <a:lnTo>
                  <a:pt x="592005" y="148695"/>
                </a:lnTo>
                <a:lnTo>
                  <a:pt x="585991" y="178663"/>
                </a:lnTo>
                <a:lnTo>
                  <a:pt x="541452" y="231833"/>
                </a:lnTo>
                <a:lnTo>
                  <a:pt x="505308" y="253839"/>
                </a:lnTo>
                <a:lnTo>
                  <a:pt x="461500" y="271996"/>
                </a:lnTo>
                <a:lnTo>
                  <a:pt x="411220" y="285706"/>
                </a:lnTo>
                <a:lnTo>
                  <a:pt x="355657" y="294370"/>
                </a:lnTo>
                <a:lnTo>
                  <a:pt x="296002" y="297391"/>
                </a:lnTo>
                <a:lnTo>
                  <a:pt x="236347" y="294370"/>
                </a:lnTo>
                <a:lnTo>
                  <a:pt x="180785" y="285706"/>
                </a:lnTo>
                <a:lnTo>
                  <a:pt x="130504" y="271996"/>
                </a:lnTo>
                <a:lnTo>
                  <a:pt x="86697" y="253839"/>
                </a:lnTo>
                <a:lnTo>
                  <a:pt x="50552" y="231833"/>
                </a:lnTo>
                <a:lnTo>
                  <a:pt x="6013" y="178663"/>
                </a:lnTo>
                <a:lnTo>
                  <a:pt x="0" y="148695"/>
                </a:lnTo>
                <a:close/>
              </a:path>
            </a:pathLst>
          </a:custGeom>
          <a:ln w="1762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4522840" y="5988058"/>
            <a:ext cx="1116330" cy="675005"/>
          </a:xfrm>
          <a:custGeom>
            <a:avLst/>
            <a:gdLst/>
            <a:ahLst/>
            <a:cxnLst/>
            <a:rect l="l" t="t" r="r" b="b"/>
            <a:pathLst>
              <a:path w="1116329" h="675004">
                <a:moveTo>
                  <a:pt x="9195" y="163067"/>
                </a:moveTo>
                <a:lnTo>
                  <a:pt x="3448" y="144804"/>
                </a:lnTo>
                <a:lnTo>
                  <a:pt x="0" y="126541"/>
                </a:lnTo>
                <a:lnTo>
                  <a:pt x="1149" y="108279"/>
                </a:lnTo>
                <a:lnTo>
                  <a:pt x="25836" y="70352"/>
                </a:lnTo>
                <a:lnTo>
                  <a:pt x="77508" y="31025"/>
                </a:lnTo>
                <a:lnTo>
                  <a:pt x="138378" y="7574"/>
                </a:lnTo>
                <a:lnTo>
                  <a:pt x="208443" y="0"/>
                </a:lnTo>
                <a:lnTo>
                  <a:pt x="247417" y="3683"/>
                </a:lnTo>
                <a:lnTo>
                  <a:pt x="292959" y="10791"/>
                </a:lnTo>
                <a:lnTo>
                  <a:pt x="343756" y="21531"/>
                </a:lnTo>
                <a:lnTo>
                  <a:pt x="391926" y="39949"/>
                </a:lnTo>
                <a:lnTo>
                  <a:pt x="429586" y="70093"/>
                </a:lnTo>
                <a:lnTo>
                  <a:pt x="449989" y="107548"/>
                </a:lnTo>
                <a:lnTo>
                  <a:pt x="464450" y="155894"/>
                </a:lnTo>
                <a:lnTo>
                  <a:pt x="474316" y="208757"/>
                </a:lnTo>
                <a:lnTo>
                  <a:pt x="480930" y="259760"/>
                </a:lnTo>
                <a:lnTo>
                  <a:pt x="485638" y="302528"/>
                </a:lnTo>
                <a:lnTo>
                  <a:pt x="486404" y="343048"/>
                </a:lnTo>
                <a:lnTo>
                  <a:pt x="481259" y="375993"/>
                </a:lnTo>
                <a:lnTo>
                  <a:pt x="474800" y="405411"/>
                </a:lnTo>
                <a:lnTo>
                  <a:pt x="471625" y="435347"/>
                </a:lnTo>
                <a:lnTo>
                  <a:pt x="470202" y="466944"/>
                </a:lnTo>
                <a:lnTo>
                  <a:pt x="468997" y="498022"/>
                </a:lnTo>
                <a:lnTo>
                  <a:pt x="472610" y="527647"/>
                </a:lnTo>
                <a:lnTo>
                  <a:pt x="509176" y="580204"/>
                </a:lnTo>
                <a:lnTo>
                  <a:pt x="540815" y="603863"/>
                </a:lnTo>
                <a:lnTo>
                  <a:pt x="579898" y="624616"/>
                </a:lnTo>
                <a:lnTo>
                  <a:pt x="625769" y="641218"/>
                </a:lnTo>
                <a:lnTo>
                  <a:pt x="669265" y="650675"/>
                </a:lnTo>
                <a:lnTo>
                  <a:pt x="719263" y="657104"/>
                </a:lnTo>
                <a:lnTo>
                  <a:pt x="772737" y="661460"/>
                </a:lnTo>
                <a:lnTo>
                  <a:pt x="826658" y="664701"/>
                </a:lnTo>
                <a:lnTo>
                  <a:pt x="878002" y="667782"/>
                </a:lnTo>
                <a:lnTo>
                  <a:pt x="926655" y="670545"/>
                </a:lnTo>
                <a:lnTo>
                  <a:pt x="974636" y="672351"/>
                </a:lnTo>
                <a:lnTo>
                  <a:pt x="1022112" y="673440"/>
                </a:lnTo>
                <a:lnTo>
                  <a:pt x="1069252" y="674051"/>
                </a:lnTo>
                <a:lnTo>
                  <a:pt x="1116223" y="674423"/>
                </a:lnTo>
              </a:path>
            </a:pathLst>
          </a:custGeom>
          <a:ln w="1983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1557866" y="5932220"/>
            <a:ext cx="183515" cy="522605"/>
          </a:xfrm>
          <a:custGeom>
            <a:avLst/>
            <a:gdLst/>
            <a:ahLst/>
            <a:cxnLst/>
            <a:rect l="l" t="t" r="r" b="b"/>
            <a:pathLst>
              <a:path w="183514" h="522604">
                <a:moveTo>
                  <a:pt x="0" y="0"/>
                </a:moveTo>
                <a:lnTo>
                  <a:pt x="47705" y="7850"/>
                </a:lnTo>
                <a:lnTo>
                  <a:pt x="92240" y="16851"/>
                </a:lnTo>
                <a:lnTo>
                  <a:pt x="130435" y="28148"/>
                </a:lnTo>
                <a:lnTo>
                  <a:pt x="175529" y="62138"/>
                </a:lnTo>
                <a:lnTo>
                  <a:pt x="182987" y="109818"/>
                </a:lnTo>
                <a:lnTo>
                  <a:pt x="182988" y="134807"/>
                </a:lnTo>
                <a:lnTo>
                  <a:pt x="182366" y="159557"/>
                </a:lnTo>
                <a:lnTo>
                  <a:pt x="173664" y="211354"/>
                </a:lnTo>
                <a:lnTo>
                  <a:pt x="158063" y="267748"/>
                </a:lnTo>
                <a:lnTo>
                  <a:pt x="146689" y="297572"/>
                </a:lnTo>
                <a:lnTo>
                  <a:pt x="135563" y="328736"/>
                </a:lnTo>
                <a:lnTo>
                  <a:pt x="122696" y="400018"/>
                </a:lnTo>
                <a:lnTo>
                  <a:pt x="120334" y="442719"/>
                </a:lnTo>
                <a:lnTo>
                  <a:pt x="119464" y="481591"/>
                </a:lnTo>
                <a:lnTo>
                  <a:pt x="119339" y="508591"/>
                </a:lnTo>
                <a:lnTo>
                  <a:pt x="120023" y="520655"/>
                </a:lnTo>
                <a:lnTo>
                  <a:pt x="121826" y="522378"/>
                </a:lnTo>
                <a:lnTo>
                  <a:pt x="124374" y="517208"/>
                </a:lnTo>
                <a:lnTo>
                  <a:pt x="127296" y="508591"/>
                </a:lnTo>
              </a:path>
            </a:pathLst>
          </a:custGeom>
          <a:ln w="19841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1682441" y="6302309"/>
            <a:ext cx="476250" cy="317500"/>
          </a:xfrm>
          <a:custGeom>
            <a:avLst/>
            <a:gdLst/>
            <a:ahLst/>
            <a:cxnLst/>
            <a:rect l="l" t="t" r="r" b="b"/>
            <a:pathLst>
              <a:path w="476250" h="317500">
                <a:moveTo>
                  <a:pt x="476249" y="158608"/>
                </a:moveTo>
                <a:lnTo>
                  <a:pt x="452046" y="88856"/>
                </a:lnTo>
                <a:lnTo>
                  <a:pt x="423936" y="59407"/>
                </a:lnTo>
                <a:lnTo>
                  <a:pt x="387059" y="34844"/>
                </a:lnTo>
                <a:lnTo>
                  <a:pt x="342846" y="16121"/>
                </a:lnTo>
                <a:lnTo>
                  <a:pt x="292724" y="4188"/>
                </a:lnTo>
                <a:lnTo>
                  <a:pt x="238124" y="0"/>
                </a:lnTo>
                <a:lnTo>
                  <a:pt x="183525" y="4188"/>
                </a:lnTo>
                <a:lnTo>
                  <a:pt x="133403" y="16121"/>
                </a:lnTo>
                <a:lnTo>
                  <a:pt x="89189" y="34844"/>
                </a:lnTo>
                <a:lnTo>
                  <a:pt x="52313" y="59407"/>
                </a:lnTo>
                <a:lnTo>
                  <a:pt x="24203" y="88856"/>
                </a:lnTo>
                <a:lnTo>
                  <a:pt x="0" y="158608"/>
                </a:lnTo>
                <a:lnTo>
                  <a:pt x="6289" y="194976"/>
                </a:lnTo>
                <a:lnTo>
                  <a:pt x="52313" y="257810"/>
                </a:lnTo>
                <a:lnTo>
                  <a:pt x="89189" y="282373"/>
                </a:lnTo>
                <a:lnTo>
                  <a:pt x="133403" y="301096"/>
                </a:lnTo>
                <a:lnTo>
                  <a:pt x="183525" y="313028"/>
                </a:lnTo>
                <a:lnTo>
                  <a:pt x="238124" y="317217"/>
                </a:lnTo>
                <a:lnTo>
                  <a:pt x="292724" y="313028"/>
                </a:lnTo>
                <a:lnTo>
                  <a:pt x="342846" y="301096"/>
                </a:lnTo>
                <a:lnTo>
                  <a:pt x="387059" y="282373"/>
                </a:lnTo>
                <a:lnTo>
                  <a:pt x="423936" y="257810"/>
                </a:lnTo>
                <a:lnTo>
                  <a:pt x="452046" y="228361"/>
                </a:lnTo>
                <a:lnTo>
                  <a:pt x="476249" y="158608"/>
                </a:lnTo>
                <a:close/>
              </a:path>
            </a:pathLst>
          </a:custGeom>
          <a:ln w="17628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1924976" y="6075219"/>
            <a:ext cx="1194435" cy="549910"/>
          </a:xfrm>
          <a:custGeom>
            <a:avLst/>
            <a:gdLst/>
            <a:ahLst/>
            <a:cxnLst/>
            <a:rect l="l" t="t" r="r" b="b"/>
            <a:pathLst>
              <a:path w="1194435" h="549909">
                <a:moveTo>
                  <a:pt x="1184161" y="132938"/>
                </a:moveTo>
                <a:lnTo>
                  <a:pt x="1190309" y="118049"/>
                </a:lnTo>
                <a:lnTo>
                  <a:pt x="1193998" y="103161"/>
                </a:lnTo>
                <a:lnTo>
                  <a:pt x="1192768" y="88273"/>
                </a:lnTo>
                <a:lnTo>
                  <a:pt x="1166362" y="57354"/>
                </a:lnTo>
                <a:lnTo>
                  <a:pt x="1111089" y="25293"/>
                </a:lnTo>
                <a:lnTo>
                  <a:pt x="1045978" y="6175"/>
                </a:lnTo>
                <a:lnTo>
                  <a:pt x="971031" y="0"/>
                </a:lnTo>
                <a:lnTo>
                  <a:pt x="929342" y="3003"/>
                </a:lnTo>
                <a:lnTo>
                  <a:pt x="880626" y="8797"/>
                </a:lnTo>
                <a:lnTo>
                  <a:pt x="826290" y="17553"/>
                </a:lnTo>
                <a:lnTo>
                  <a:pt x="774764" y="32568"/>
                </a:lnTo>
                <a:lnTo>
                  <a:pt x="734479" y="57142"/>
                </a:lnTo>
                <a:lnTo>
                  <a:pt x="708248" y="96901"/>
                </a:lnTo>
                <a:lnTo>
                  <a:pt x="691385" y="148503"/>
                </a:lnTo>
                <a:lnTo>
                  <a:pt x="681080" y="201797"/>
                </a:lnTo>
                <a:lnTo>
                  <a:pt x="674522" y="246631"/>
                </a:lnTo>
                <a:lnTo>
                  <a:pt x="673702" y="279665"/>
                </a:lnTo>
                <a:lnTo>
                  <a:pt x="679206" y="306523"/>
                </a:lnTo>
                <a:lnTo>
                  <a:pt x="686116" y="330505"/>
                </a:lnTo>
                <a:lnTo>
                  <a:pt x="689512" y="354910"/>
                </a:lnTo>
                <a:lnTo>
                  <a:pt x="691034" y="380669"/>
                </a:lnTo>
                <a:lnTo>
                  <a:pt x="692322" y="406005"/>
                </a:lnTo>
                <a:lnTo>
                  <a:pt x="688457" y="430156"/>
                </a:lnTo>
                <a:lnTo>
                  <a:pt x="649344" y="473003"/>
                </a:lnTo>
                <a:lnTo>
                  <a:pt x="615501" y="492290"/>
                </a:lnTo>
                <a:lnTo>
                  <a:pt x="573694" y="509208"/>
                </a:lnTo>
                <a:lnTo>
                  <a:pt x="524628" y="522743"/>
                </a:lnTo>
                <a:lnTo>
                  <a:pt x="478101" y="530453"/>
                </a:lnTo>
                <a:lnTo>
                  <a:pt x="424619" y="535694"/>
                </a:lnTo>
                <a:lnTo>
                  <a:pt x="367419" y="539245"/>
                </a:lnTo>
                <a:lnTo>
                  <a:pt x="309740" y="541887"/>
                </a:lnTo>
                <a:lnTo>
                  <a:pt x="254819" y="544399"/>
                </a:lnTo>
                <a:lnTo>
                  <a:pt x="202776" y="546651"/>
                </a:lnTo>
                <a:lnTo>
                  <a:pt x="151452" y="548124"/>
                </a:lnTo>
                <a:lnTo>
                  <a:pt x="100668" y="549012"/>
                </a:lnTo>
                <a:lnTo>
                  <a:pt x="50244" y="549510"/>
                </a:lnTo>
                <a:lnTo>
                  <a:pt x="0" y="549813"/>
                </a:lnTo>
              </a:path>
            </a:pathLst>
          </a:custGeom>
          <a:ln w="19829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5670536" y="6635860"/>
            <a:ext cx="937894" cy="305435"/>
          </a:xfrm>
          <a:custGeom>
            <a:avLst/>
            <a:gdLst/>
            <a:ahLst/>
            <a:cxnLst/>
            <a:rect l="l" t="t" r="r" b="b"/>
            <a:pathLst>
              <a:path w="937895" h="305434">
                <a:moveTo>
                  <a:pt x="0" y="0"/>
                </a:moveTo>
                <a:lnTo>
                  <a:pt x="276063" y="52016"/>
                </a:lnTo>
                <a:lnTo>
                  <a:pt x="325636" y="42418"/>
                </a:lnTo>
                <a:lnTo>
                  <a:pt x="377449" y="35253"/>
                </a:lnTo>
                <a:lnTo>
                  <a:pt x="430802" y="30481"/>
                </a:lnTo>
                <a:lnTo>
                  <a:pt x="484994" y="28057"/>
                </a:lnTo>
                <a:lnTo>
                  <a:pt x="539322" y="27939"/>
                </a:lnTo>
                <a:lnTo>
                  <a:pt x="593086" y="30084"/>
                </a:lnTo>
                <a:lnTo>
                  <a:pt x="645586" y="34448"/>
                </a:lnTo>
                <a:lnTo>
                  <a:pt x="696118" y="40990"/>
                </a:lnTo>
                <a:lnTo>
                  <a:pt x="743984" y="49665"/>
                </a:lnTo>
                <a:lnTo>
                  <a:pt x="788480" y="60431"/>
                </a:lnTo>
                <a:lnTo>
                  <a:pt x="828907" y="73246"/>
                </a:lnTo>
                <a:lnTo>
                  <a:pt x="864562" y="88065"/>
                </a:lnTo>
                <a:lnTo>
                  <a:pt x="901945" y="109909"/>
                </a:lnTo>
                <a:lnTo>
                  <a:pt x="937646" y="156560"/>
                </a:lnTo>
                <a:lnTo>
                  <a:pt x="936586" y="180278"/>
                </a:lnTo>
                <a:lnTo>
                  <a:pt x="898197" y="225774"/>
                </a:lnTo>
                <a:lnTo>
                  <a:pt x="861490" y="246462"/>
                </a:lnTo>
                <a:lnTo>
                  <a:pt x="813521" y="265051"/>
                </a:lnTo>
                <a:lnTo>
                  <a:pt x="754601" y="280995"/>
                </a:lnTo>
                <a:lnTo>
                  <a:pt x="705029" y="290594"/>
                </a:lnTo>
                <a:lnTo>
                  <a:pt x="653215" y="297758"/>
                </a:lnTo>
                <a:lnTo>
                  <a:pt x="599862" y="302531"/>
                </a:lnTo>
                <a:lnTo>
                  <a:pt x="545671" y="304955"/>
                </a:lnTo>
                <a:lnTo>
                  <a:pt x="491343" y="305073"/>
                </a:lnTo>
                <a:lnTo>
                  <a:pt x="437578" y="302928"/>
                </a:lnTo>
                <a:lnTo>
                  <a:pt x="385079" y="298563"/>
                </a:lnTo>
                <a:lnTo>
                  <a:pt x="334546" y="292022"/>
                </a:lnTo>
                <a:lnTo>
                  <a:pt x="286681" y="283347"/>
                </a:lnTo>
                <a:lnTo>
                  <a:pt x="242185" y="272580"/>
                </a:lnTo>
                <a:lnTo>
                  <a:pt x="201758" y="259766"/>
                </a:lnTo>
                <a:lnTo>
                  <a:pt x="166103" y="244946"/>
                </a:lnTo>
                <a:lnTo>
                  <a:pt x="119127" y="215408"/>
                </a:lnTo>
                <a:lnTo>
                  <a:pt x="95265" y="183725"/>
                </a:lnTo>
                <a:lnTo>
                  <a:pt x="94546" y="151290"/>
                </a:lnTo>
                <a:lnTo>
                  <a:pt x="117001" y="119497"/>
                </a:lnTo>
                <a:lnTo>
                  <a:pt x="162662" y="89737"/>
                </a:lnTo>
                <a:lnTo>
                  <a:pt x="0" y="0"/>
                </a:lnTo>
                <a:close/>
              </a:path>
            </a:pathLst>
          </a:custGeom>
          <a:ln w="1270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 txBox="1"/>
          <p:nvPr/>
        </p:nvSpPr>
        <p:spPr>
          <a:xfrm>
            <a:off x="5962209" y="6733630"/>
            <a:ext cx="46291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latin typeface="Calibri"/>
                <a:cs typeface="Calibri"/>
              </a:rPr>
              <a:t>Patch</a:t>
            </a:r>
            <a:r>
              <a:rPr sz="800" spc="-30" dirty="0">
                <a:latin typeface="Calibri"/>
                <a:cs typeface="Calibri"/>
              </a:rPr>
              <a:t> </a:t>
            </a:r>
            <a:r>
              <a:rPr sz="800" spc="5" dirty="0">
                <a:latin typeface="Calibri"/>
                <a:cs typeface="Calibri"/>
              </a:rPr>
              <a:t>cord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70" name="object 70"/>
          <p:cNvSpPr/>
          <p:nvPr/>
        </p:nvSpPr>
        <p:spPr>
          <a:xfrm>
            <a:off x="1420429" y="6609252"/>
            <a:ext cx="967105" cy="405130"/>
          </a:xfrm>
          <a:custGeom>
            <a:avLst/>
            <a:gdLst/>
            <a:ahLst/>
            <a:cxnLst/>
            <a:rect l="l" t="t" r="r" b="b"/>
            <a:pathLst>
              <a:path w="967105" h="405129">
                <a:moveTo>
                  <a:pt x="966703" y="0"/>
                </a:moveTo>
                <a:lnTo>
                  <a:pt x="720683" y="167504"/>
                </a:lnTo>
                <a:lnTo>
                  <a:pt x="769770" y="186697"/>
                </a:lnTo>
                <a:lnTo>
                  <a:pt x="806621" y="207837"/>
                </a:lnTo>
                <a:lnTo>
                  <a:pt x="831233" y="230370"/>
                </a:lnTo>
                <a:lnTo>
                  <a:pt x="843603" y="253741"/>
                </a:lnTo>
                <a:lnTo>
                  <a:pt x="843729" y="277396"/>
                </a:lnTo>
                <a:lnTo>
                  <a:pt x="831608" y="300782"/>
                </a:lnTo>
                <a:lnTo>
                  <a:pt x="770610" y="344524"/>
                </a:lnTo>
                <a:lnTo>
                  <a:pt x="721728" y="363773"/>
                </a:lnTo>
                <a:lnTo>
                  <a:pt x="678443" y="376219"/>
                </a:lnTo>
                <a:lnTo>
                  <a:pt x="631579" y="386408"/>
                </a:lnTo>
                <a:lnTo>
                  <a:pt x="581850" y="394340"/>
                </a:lnTo>
                <a:lnTo>
                  <a:pt x="529969" y="400015"/>
                </a:lnTo>
                <a:lnTo>
                  <a:pt x="476649" y="403433"/>
                </a:lnTo>
                <a:lnTo>
                  <a:pt x="422604" y="404593"/>
                </a:lnTo>
                <a:lnTo>
                  <a:pt x="368546" y="403495"/>
                </a:lnTo>
                <a:lnTo>
                  <a:pt x="315190" y="400138"/>
                </a:lnTo>
                <a:lnTo>
                  <a:pt x="263249" y="394522"/>
                </a:lnTo>
                <a:lnTo>
                  <a:pt x="213436" y="386647"/>
                </a:lnTo>
                <a:lnTo>
                  <a:pt x="166463" y="376512"/>
                </a:lnTo>
                <a:lnTo>
                  <a:pt x="123046" y="364116"/>
                </a:lnTo>
                <a:lnTo>
                  <a:pt x="73959" y="344923"/>
                </a:lnTo>
                <a:lnTo>
                  <a:pt x="37108" y="323783"/>
                </a:lnTo>
                <a:lnTo>
                  <a:pt x="126" y="277879"/>
                </a:lnTo>
                <a:lnTo>
                  <a:pt x="0" y="254224"/>
                </a:lnTo>
                <a:lnTo>
                  <a:pt x="12121" y="230839"/>
                </a:lnTo>
                <a:lnTo>
                  <a:pt x="73118" y="187096"/>
                </a:lnTo>
                <a:lnTo>
                  <a:pt x="122000" y="167847"/>
                </a:lnTo>
                <a:lnTo>
                  <a:pt x="164781" y="155543"/>
                </a:lnTo>
                <a:lnTo>
                  <a:pt x="211440" y="145378"/>
                </a:lnTo>
                <a:lnTo>
                  <a:pt x="261262" y="137398"/>
                </a:lnTo>
                <a:lnTo>
                  <a:pt x="313533" y="131648"/>
                </a:lnTo>
                <a:lnTo>
                  <a:pt x="367537" y="128174"/>
                </a:lnTo>
                <a:lnTo>
                  <a:pt x="422560" y="127023"/>
                </a:lnTo>
                <a:lnTo>
                  <a:pt x="477887" y="128241"/>
                </a:lnTo>
                <a:lnTo>
                  <a:pt x="532803" y="131873"/>
                </a:lnTo>
                <a:lnTo>
                  <a:pt x="586593" y="137965"/>
                </a:lnTo>
                <a:lnTo>
                  <a:pt x="966703" y="0"/>
                </a:lnTo>
                <a:close/>
              </a:path>
            </a:pathLst>
          </a:custGeom>
          <a:ln w="1270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 txBox="1"/>
          <p:nvPr/>
        </p:nvSpPr>
        <p:spPr>
          <a:xfrm>
            <a:off x="1618632" y="6806782"/>
            <a:ext cx="46291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latin typeface="Calibri"/>
                <a:cs typeface="Calibri"/>
              </a:rPr>
              <a:t>Patch</a:t>
            </a:r>
            <a:r>
              <a:rPr sz="800" spc="-30" dirty="0">
                <a:latin typeface="Calibri"/>
                <a:cs typeface="Calibri"/>
              </a:rPr>
              <a:t> </a:t>
            </a:r>
            <a:r>
              <a:rPr sz="800" spc="5" dirty="0">
                <a:latin typeface="Calibri"/>
                <a:cs typeface="Calibri"/>
              </a:rPr>
              <a:t>cord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72" name="object 72"/>
          <p:cNvSpPr/>
          <p:nvPr/>
        </p:nvSpPr>
        <p:spPr>
          <a:xfrm>
            <a:off x="717549" y="5391150"/>
            <a:ext cx="6337300" cy="3556000"/>
          </a:xfrm>
          <a:custGeom>
            <a:avLst/>
            <a:gdLst/>
            <a:ahLst/>
            <a:cxnLst/>
            <a:rect l="l" t="t" r="r" b="b"/>
            <a:pathLst>
              <a:path w="6337300" h="3556000">
                <a:moveTo>
                  <a:pt x="0" y="0"/>
                </a:moveTo>
                <a:lnTo>
                  <a:pt x="6337300" y="0"/>
                </a:lnTo>
                <a:lnTo>
                  <a:pt x="6337300" y="3556000"/>
                </a:lnTo>
                <a:lnTo>
                  <a:pt x="0" y="35560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535"/>
              </a:lnSpc>
            </a:pPr>
            <a:fld id="{81D60167-4931-47E6-BA6A-407CBD079E47}" type="slidenum">
              <a:rPr dirty="0"/>
              <a:t>10</a:t>
            </a:fld>
            <a:endParaRPr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645870" y="4338673"/>
            <a:ext cx="480659" cy="2476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11199" y="2087034"/>
            <a:ext cx="3294062" cy="16779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195064" y="2503423"/>
            <a:ext cx="487679" cy="4876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717549" y="1098550"/>
            <a:ext cx="6337300" cy="3731791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6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300" dirty="0">
              <a:latin typeface="Times New Roman"/>
              <a:cs typeface="Times New Roman"/>
            </a:endParaRPr>
          </a:p>
          <a:p>
            <a:pPr marL="4025900" marR="319405">
              <a:lnSpc>
                <a:spcPts val="1510"/>
              </a:lnSpc>
            </a:pPr>
            <a:r>
              <a:rPr sz="1300" spc="-30" dirty="0">
                <a:solidFill>
                  <a:srgbClr val="FF0000"/>
                </a:solidFill>
                <a:latin typeface="Calibri"/>
                <a:cs typeface="Calibri"/>
              </a:rPr>
              <a:t>Peserta melakukan </a:t>
            </a:r>
            <a:r>
              <a:rPr sz="1300" spc="-20" dirty="0">
                <a:solidFill>
                  <a:srgbClr val="FF0000"/>
                </a:solidFill>
                <a:latin typeface="Calibri"/>
                <a:cs typeface="Calibri"/>
              </a:rPr>
              <a:t>analisa</a:t>
            </a:r>
            <a:r>
              <a:rPr sz="1300" spc="-8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300" spc="-20" dirty="0">
                <a:solidFill>
                  <a:srgbClr val="FF0000"/>
                </a:solidFill>
                <a:latin typeface="Calibri"/>
                <a:cs typeface="Calibri"/>
              </a:rPr>
              <a:t>dan  </a:t>
            </a:r>
            <a:r>
              <a:rPr sz="1300" spc="-30" dirty="0">
                <a:solidFill>
                  <a:srgbClr val="FF0000"/>
                </a:solidFill>
                <a:latin typeface="Calibri"/>
                <a:cs typeface="Calibri"/>
              </a:rPr>
              <a:t>membuat kesimpulan </a:t>
            </a:r>
            <a:r>
              <a:rPr sz="1300" spc="-25" dirty="0">
                <a:solidFill>
                  <a:srgbClr val="FF0000"/>
                </a:solidFill>
                <a:latin typeface="Calibri"/>
                <a:cs typeface="Calibri"/>
              </a:rPr>
              <a:t>pada  lembar</a:t>
            </a:r>
            <a:r>
              <a:rPr sz="1300" spc="-30" dirty="0">
                <a:solidFill>
                  <a:srgbClr val="FF0000"/>
                </a:solidFill>
                <a:latin typeface="Calibri"/>
                <a:cs typeface="Calibri"/>
              </a:rPr>
              <a:t> kerja</a:t>
            </a:r>
            <a:endParaRPr sz="13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6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lang="en-US" sz="16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lang="en-US" sz="16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 dirty="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645870" y="8619760"/>
            <a:ext cx="480659" cy="2467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717549" y="5391150"/>
            <a:ext cx="6337300" cy="3816429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3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 dirty="0">
              <a:latin typeface="Times New Roman"/>
              <a:cs typeface="Times New Roman"/>
            </a:endParaRPr>
          </a:p>
          <a:p>
            <a:pPr marL="533400">
              <a:lnSpc>
                <a:spcPct val="100000"/>
              </a:lnSpc>
              <a:spcBef>
                <a:spcPts val="844"/>
              </a:spcBef>
            </a:pPr>
            <a:r>
              <a:rPr sz="1200" b="1" spc="20" dirty="0">
                <a:latin typeface="Arial"/>
                <a:cs typeface="Arial"/>
              </a:rPr>
              <a:t>Referensi </a:t>
            </a:r>
            <a:r>
              <a:rPr sz="1200" b="1" spc="25" dirty="0">
                <a:latin typeface="Arial"/>
                <a:cs typeface="Arial"/>
              </a:rPr>
              <a:t>Redaman</a:t>
            </a:r>
            <a:r>
              <a:rPr sz="1200" b="1" spc="45" dirty="0">
                <a:latin typeface="Arial"/>
                <a:cs typeface="Arial"/>
              </a:rPr>
              <a:t> </a:t>
            </a:r>
            <a:r>
              <a:rPr sz="1200" b="1" dirty="0">
                <a:latin typeface="Arial"/>
                <a:cs typeface="Arial"/>
              </a:rPr>
              <a:t>:</a:t>
            </a:r>
            <a:endParaRPr sz="1200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3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 dirty="0">
              <a:latin typeface="Times New Roman"/>
              <a:cs typeface="Times New Roman"/>
            </a:endParaRPr>
          </a:p>
          <a:p>
            <a:pPr marL="731520" indent="-198755">
              <a:lnSpc>
                <a:spcPct val="100000"/>
              </a:lnSpc>
              <a:buChar char="•"/>
              <a:tabLst>
                <a:tab pos="731520" algn="l"/>
                <a:tab pos="732155" algn="l"/>
                <a:tab pos="1802764" algn="l"/>
                <a:tab pos="2001520" algn="l"/>
              </a:tabLst>
            </a:pPr>
            <a:r>
              <a:rPr sz="1200" spc="20" dirty="0">
                <a:latin typeface="Arial"/>
                <a:cs typeface="Arial"/>
              </a:rPr>
              <a:t>Konektor	</a:t>
            </a:r>
            <a:r>
              <a:rPr sz="1200" dirty="0">
                <a:latin typeface="Arial"/>
                <a:cs typeface="Arial"/>
              </a:rPr>
              <a:t>:	</a:t>
            </a:r>
            <a:r>
              <a:rPr sz="1200" spc="15" dirty="0">
                <a:latin typeface="Arial"/>
                <a:cs typeface="Arial"/>
              </a:rPr>
              <a:t>0,25 </a:t>
            </a:r>
            <a:r>
              <a:rPr sz="1200" spc="20" dirty="0">
                <a:latin typeface="Arial"/>
                <a:cs typeface="Arial"/>
              </a:rPr>
              <a:t>dB/konektor </a:t>
            </a:r>
            <a:r>
              <a:rPr sz="1200" spc="10" dirty="0">
                <a:latin typeface="Arial"/>
                <a:cs typeface="Arial"/>
              </a:rPr>
              <a:t>(0,5</a:t>
            </a:r>
            <a:r>
              <a:rPr sz="1200" spc="70" dirty="0">
                <a:latin typeface="Arial"/>
                <a:cs typeface="Arial"/>
              </a:rPr>
              <a:t> </a:t>
            </a:r>
            <a:r>
              <a:rPr sz="1200" spc="20" dirty="0">
                <a:latin typeface="Arial"/>
                <a:cs typeface="Arial"/>
              </a:rPr>
              <a:t>dB/pasang)</a:t>
            </a:r>
            <a:endParaRPr sz="1200" dirty="0">
              <a:latin typeface="Arial"/>
              <a:cs typeface="Arial"/>
            </a:endParaRPr>
          </a:p>
          <a:p>
            <a:pPr marL="731520" indent="-198755">
              <a:lnSpc>
                <a:spcPct val="100000"/>
              </a:lnSpc>
              <a:spcBef>
                <a:spcPts val="865"/>
              </a:spcBef>
              <a:buChar char="•"/>
              <a:tabLst>
                <a:tab pos="731520" algn="l"/>
                <a:tab pos="732155" algn="l"/>
                <a:tab pos="1802764" algn="l"/>
                <a:tab pos="2001520" algn="l"/>
              </a:tabLst>
            </a:pPr>
            <a:r>
              <a:rPr sz="1200" spc="20" dirty="0">
                <a:latin typeface="Arial"/>
                <a:cs typeface="Arial"/>
              </a:rPr>
              <a:t>Sambungan	</a:t>
            </a:r>
            <a:r>
              <a:rPr sz="1200" dirty="0">
                <a:latin typeface="Arial"/>
                <a:cs typeface="Arial"/>
              </a:rPr>
              <a:t>:	</a:t>
            </a:r>
            <a:r>
              <a:rPr sz="1200" spc="15" dirty="0">
                <a:latin typeface="Arial"/>
                <a:cs typeface="Arial"/>
              </a:rPr>
              <a:t>0,15</a:t>
            </a:r>
            <a:r>
              <a:rPr sz="1200" spc="35" dirty="0">
                <a:latin typeface="Arial"/>
                <a:cs typeface="Arial"/>
              </a:rPr>
              <a:t> </a:t>
            </a:r>
            <a:r>
              <a:rPr sz="1200" spc="20" dirty="0">
                <a:latin typeface="Arial"/>
                <a:cs typeface="Arial"/>
              </a:rPr>
              <a:t>dB/sambungan</a:t>
            </a:r>
            <a:endParaRPr sz="1200" dirty="0">
              <a:latin typeface="Arial"/>
              <a:cs typeface="Arial"/>
            </a:endParaRPr>
          </a:p>
          <a:p>
            <a:pPr marL="731520" indent="-198755">
              <a:lnSpc>
                <a:spcPct val="100000"/>
              </a:lnSpc>
              <a:spcBef>
                <a:spcPts val="745"/>
              </a:spcBef>
              <a:buChar char="•"/>
              <a:tabLst>
                <a:tab pos="731520" algn="l"/>
                <a:tab pos="732155" algn="l"/>
                <a:tab pos="1802764" algn="l"/>
                <a:tab pos="2001520" algn="l"/>
              </a:tabLst>
            </a:pPr>
            <a:r>
              <a:rPr sz="1200" spc="15" dirty="0">
                <a:latin typeface="Arial"/>
                <a:cs typeface="Arial"/>
              </a:rPr>
              <a:t>Fiber	</a:t>
            </a:r>
            <a:r>
              <a:rPr sz="1200" dirty="0">
                <a:latin typeface="Arial"/>
                <a:cs typeface="Arial"/>
              </a:rPr>
              <a:t>:	</a:t>
            </a:r>
            <a:r>
              <a:rPr sz="1200" spc="15" dirty="0">
                <a:latin typeface="Arial"/>
                <a:cs typeface="Arial"/>
              </a:rPr>
              <a:t>0,35</a:t>
            </a:r>
            <a:r>
              <a:rPr sz="1200" spc="35" dirty="0">
                <a:latin typeface="Arial"/>
                <a:cs typeface="Arial"/>
              </a:rPr>
              <a:t> </a:t>
            </a:r>
            <a:r>
              <a:rPr sz="1200" spc="15" dirty="0">
                <a:latin typeface="Arial"/>
                <a:cs typeface="Arial"/>
              </a:rPr>
              <a:t>dB/km</a:t>
            </a:r>
            <a:endParaRPr sz="1200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3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lang="en-US" sz="13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lang="en-US" sz="13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lang="en-US" sz="13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 dirty="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535"/>
              </a:lnSpc>
            </a:pPr>
            <a:fld id="{81D60167-4931-47E6-BA6A-407CBD079E47}" type="slidenum">
              <a:rPr dirty="0"/>
              <a:t>11</a:t>
            </a:fld>
            <a:endParaRPr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3645870" y="4338673"/>
            <a:ext cx="480659" cy="2476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1183040" y="1392860"/>
          <a:ext cx="5396865" cy="28606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989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989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989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4680">
                <a:tc>
                  <a:txBody>
                    <a:bodyPr/>
                    <a:lstStyle/>
                    <a:p>
                      <a:pPr marL="571500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300" b="1" spc="-5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KEGIATAN</a:t>
                      </a:r>
                      <a:endParaRPr sz="1300" dirty="0">
                        <a:latin typeface="Calibri"/>
                        <a:cs typeface="Calibri"/>
                      </a:endParaRPr>
                    </a:p>
                  </a:txBody>
                  <a:tcPr marL="0" marR="0" marT="2032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300" b="1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HASIL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32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300" b="1" spc="-3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ANALISA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32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771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marL="6350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800" spc="5" dirty="0">
                          <a:latin typeface="Calibri"/>
                          <a:cs typeface="Calibri"/>
                        </a:rPr>
                        <a:t>Pengukuran dengan</a:t>
                      </a:r>
                      <a:r>
                        <a:rPr sz="800" spc="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800" spc="5" dirty="0">
                          <a:latin typeface="Calibri"/>
                          <a:cs typeface="Calibri"/>
                        </a:rPr>
                        <a:t>OTDR-1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130810" algn="just">
                        <a:lnSpc>
                          <a:spcPct val="105000"/>
                        </a:lnSpc>
                        <a:spcBef>
                          <a:spcPts val="215"/>
                        </a:spcBef>
                        <a:tabLst>
                          <a:tab pos="736600" algn="l"/>
                        </a:tabLst>
                      </a:pPr>
                      <a:r>
                        <a:rPr sz="800" spc="5" dirty="0">
                          <a:latin typeface="Calibri"/>
                          <a:cs typeface="Calibri"/>
                        </a:rPr>
                        <a:t>Warna serat </a:t>
                      </a:r>
                      <a:r>
                        <a:rPr sz="800" dirty="0">
                          <a:latin typeface="Calibri"/>
                          <a:cs typeface="Calibri"/>
                        </a:rPr>
                        <a:t>: </a:t>
                      </a:r>
                      <a:r>
                        <a:rPr sz="800" spc="15" dirty="0">
                          <a:latin typeface="Calibri"/>
                          <a:cs typeface="Calibri"/>
                        </a:rPr>
                        <a:t>………………………………  </a:t>
                      </a:r>
                      <a:r>
                        <a:rPr sz="800" spc="10" dirty="0">
                          <a:latin typeface="Calibri"/>
                          <a:cs typeface="Calibri"/>
                        </a:rPr>
                        <a:t>Lamda	</a:t>
                      </a:r>
                      <a:r>
                        <a:rPr sz="800" dirty="0">
                          <a:latin typeface="Calibri"/>
                          <a:cs typeface="Calibri"/>
                        </a:rPr>
                        <a:t>:</a:t>
                      </a:r>
                      <a:r>
                        <a:rPr sz="8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800" spc="15" dirty="0">
                          <a:latin typeface="Calibri"/>
                          <a:cs typeface="Calibri"/>
                        </a:rPr>
                        <a:t>………………………………</a:t>
                      </a:r>
                      <a:endParaRPr sz="800">
                        <a:latin typeface="Calibri"/>
                        <a:cs typeface="Calibri"/>
                      </a:endParaRPr>
                    </a:p>
                    <a:p>
                      <a:pPr marL="63500" marR="127635" algn="just">
                        <a:lnSpc>
                          <a:spcPct val="104200"/>
                        </a:lnSpc>
                        <a:spcBef>
                          <a:spcPts val="10"/>
                        </a:spcBef>
                        <a:tabLst>
                          <a:tab pos="750570" algn="l"/>
                        </a:tabLst>
                      </a:pPr>
                      <a:r>
                        <a:rPr sz="800" spc="10" dirty="0">
                          <a:latin typeface="Calibri"/>
                          <a:cs typeface="Calibri"/>
                        </a:rPr>
                        <a:t>IOR	</a:t>
                      </a:r>
                      <a:r>
                        <a:rPr sz="800" dirty="0">
                          <a:latin typeface="Calibri"/>
                          <a:cs typeface="Calibri"/>
                        </a:rPr>
                        <a:t>:</a:t>
                      </a:r>
                      <a:r>
                        <a:rPr sz="800" spc="-7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800" spc="15" dirty="0">
                          <a:latin typeface="Calibri"/>
                          <a:cs typeface="Calibri"/>
                        </a:rPr>
                        <a:t>………………………….....  </a:t>
                      </a:r>
                      <a:r>
                        <a:rPr sz="800" spc="5" dirty="0">
                          <a:latin typeface="Calibri"/>
                          <a:cs typeface="Calibri"/>
                        </a:rPr>
                        <a:t>Distance </a:t>
                      </a:r>
                      <a:r>
                        <a:rPr sz="800" dirty="0">
                          <a:latin typeface="Calibri"/>
                          <a:cs typeface="Calibri"/>
                        </a:rPr>
                        <a:t>range : </a:t>
                      </a:r>
                      <a:r>
                        <a:rPr sz="800" spc="15" dirty="0">
                          <a:latin typeface="Calibri"/>
                          <a:cs typeface="Calibri"/>
                        </a:rPr>
                        <a:t>……………………………..  </a:t>
                      </a:r>
                      <a:r>
                        <a:rPr sz="800" spc="10" dirty="0">
                          <a:latin typeface="Calibri"/>
                          <a:cs typeface="Calibri"/>
                        </a:rPr>
                        <a:t>Time </a:t>
                      </a:r>
                      <a:r>
                        <a:rPr sz="800" spc="5" dirty="0">
                          <a:latin typeface="Calibri"/>
                          <a:cs typeface="Calibri"/>
                        </a:rPr>
                        <a:t>pulse </a:t>
                      </a:r>
                      <a:r>
                        <a:rPr sz="800" dirty="0">
                          <a:latin typeface="Calibri"/>
                          <a:cs typeface="Calibri"/>
                        </a:rPr>
                        <a:t>: </a:t>
                      </a:r>
                      <a:r>
                        <a:rPr sz="800" spc="15" dirty="0">
                          <a:latin typeface="Calibri"/>
                          <a:cs typeface="Calibri"/>
                        </a:rPr>
                        <a:t>……………………………..  </a:t>
                      </a:r>
                      <a:r>
                        <a:rPr sz="800" spc="5" dirty="0">
                          <a:latin typeface="Calibri"/>
                          <a:cs typeface="Calibri"/>
                        </a:rPr>
                        <a:t>Jarak gangguan </a:t>
                      </a:r>
                      <a:r>
                        <a:rPr sz="800" dirty="0">
                          <a:latin typeface="Calibri"/>
                          <a:cs typeface="Calibri"/>
                        </a:rPr>
                        <a:t>:</a:t>
                      </a:r>
                      <a:r>
                        <a:rPr sz="800" spc="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800" spc="15" dirty="0">
                          <a:latin typeface="Calibri"/>
                          <a:cs typeface="Calibri"/>
                        </a:rPr>
                        <a:t>……………………………..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27305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8351">
                <a:tc>
                  <a:txBody>
                    <a:bodyPr/>
                    <a:lstStyle/>
                    <a:p>
                      <a:pPr marL="63500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800" spc="5" dirty="0">
                          <a:latin typeface="Calibri"/>
                          <a:cs typeface="Calibri"/>
                        </a:rPr>
                        <a:t>Penyambungan dengan fusion</a:t>
                      </a:r>
                      <a:r>
                        <a:rPr sz="800" spc="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800" spc="5" dirty="0">
                          <a:latin typeface="Calibri"/>
                          <a:cs typeface="Calibri"/>
                        </a:rPr>
                        <a:t>splicer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98425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141605">
                        <a:lnSpc>
                          <a:spcPct val="105000"/>
                        </a:lnSpc>
                        <a:spcBef>
                          <a:spcPts val="225"/>
                        </a:spcBef>
                        <a:tabLst>
                          <a:tab pos="864869" algn="l"/>
                        </a:tabLst>
                      </a:pPr>
                      <a:r>
                        <a:rPr sz="800" spc="10" dirty="0">
                          <a:latin typeface="Calibri"/>
                          <a:cs typeface="Calibri"/>
                        </a:rPr>
                        <a:t>Redaman estimasi </a:t>
                      </a:r>
                      <a:r>
                        <a:rPr sz="800" dirty="0">
                          <a:latin typeface="Calibri"/>
                          <a:cs typeface="Calibri"/>
                        </a:rPr>
                        <a:t>: </a:t>
                      </a:r>
                      <a:r>
                        <a:rPr sz="800" spc="15" dirty="0">
                          <a:latin typeface="Calibri"/>
                          <a:cs typeface="Calibri"/>
                        </a:rPr>
                        <a:t>…………………………  </a:t>
                      </a:r>
                      <a:r>
                        <a:rPr sz="800" spc="5" dirty="0">
                          <a:latin typeface="Calibri"/>
                          <a:cs typeface="Calibri"/>
                        </a:rPr>
                        <a:t>Kualitas</a:t>
                      </a:r>
                      <a:r>
                        <a:rPr sz="800" spc="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800" spc="5" dirty="0">
                          <a:latin typeface="Calibri"/>
                          <a:cs typeface="Calibri"/>
                        </a:rPr>
                        <a:t>phisik	</a:t>
                      </a:r>
                      <a:r>
                        <a:rPr sz="800" dirty="0">
                          <a:latin typeface="Calibri"/>
                          <a:cs typeface="Calibri"/>
                        </a:rPr>
                        <a:t>: </a:t>
                      </a:r>
                      <a:r>
                        <a:rPr sz="800" spc="5" dirty="0">
                          <a:latin typeface="Calibri"/>
                          <a:cs typeface="Calibri"/>
                        </a:rPr>
                        <a:t>baik/tidak</a:t>
                      </a:r>
                      <a:r>
                        <a:rPr sz="800" spc="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800" spc="5" dirty="0">
                          <a:latin typeface="Calibri"/>
                          <a:cs typeface="Calibri"/>
                        </a:rPr>
                        <a:t>baik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28575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4563">
                <a:tc>
                  <a:txBody>
                    <a:bodyPr/>
                    <a:lstStyle/>
                    <a:p>
                      <a:pPr marL="63500">
                        <a:lnSpc>
                          <a:spcPct val="100000"/>
                        </a:lnSpc>
                        <a:spcBef>
                          <a:spcPts val="815"/>
                        </a:spcBef>
                      </a:pPr>
                      <a:r>
                        <a:rPr sz="800" spc="5" dirty="0">
                          <a:latin typeface="Calibri"/>
                          <a:cs typeface="Calibri"/>
                        </a:rPr>
                        <a:t>Pengukuran dengan</a:t>
                      </a:r>
                      <a:r>
                        <a:rPr sz="800" spc="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800" spc="10" dirty="0">
                          <a:latin typeface="Calibri"/>
                          <a:cs typeface="Calibri"/>
                        </a:rPr>
                        <a:t>OTDRR-2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103505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103505">
                        <a:lnSpc>
                          <a:spcPct val="105000"/>
                        </a:lnSpc>
                        <a:spcBef>
                          <a:spcPts val="265"/>
                        </a:spcBef>
                      </a:pPr>
                      <a:r>
                        <a:rPr sz="800" spc="5" dirty="0">
                          <a:latin typeface="Calibri"/>
                          <a:cs typeface="Calibri"/>
                        </a:rPr>
                        <a:t>Panjang kabel </a:t>
                      </a:r>
                      <a:r>
                        <a:rPr sz="800" dirty="0">
                          <a:latin typeface="Calibri"/>
                          <a:cs typeface="Calibri"/>
                        </a:rPr>
                        <a:t>: </a:t>
                      </a:r>
                      <a:r>
                        <a:rPr sz="800" spc="15" dirty="0">
                          <a:latin typeface="Calibri"/>
                          <a:cs typeface="Calibri"/>
                        </a:rPr>
                        <a:t>…………………………………  </a:t>
                      </a:r>
                      <a:r>
                        <a:rPr sz="800" spc="10" dirty="0">
                          <a:latin typeface="Calibri"/>
                          <a:cs typeface="Calibri"/>
                        </a:rPr>
                        <a:t>Redaman/km </a:t>
                      </a:r>
                      <a:r>
                        <a:rPr sz="800" dirty="0">
                          <a:latin typeface="Calibri"/>
                          <a:cs typeface="Calibri"/>
                        </a:rPr>
                        <a:t>:</a:t>
                      </a:r>
                      <a:r>
                        <a:rPr sz="8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800" spc="15" dirty="0">
                          <a:latin typeface="Calibri"/>
                          <a:cs typeface="Calibri"/>
                        </a:rPr>
                        <a:t>…………………………………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569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63500">
                        <a:lnSpc>
                          <a:spcPct val="100000"/>
                        </a:lnSpc>
                      </a:pPr>
                      <a:r>
                        <a:rPr sz="800" spc="5" dirty="0">
                          <a:latin typeface="Calibri"/>
                          <a:cs typeface="Calibri"/>
                        </a:rPr>
                        <a:t>Pengukuran dengan</a:t>
                      </a:r>
                      <a:r>
                        <a:rPr sz="800" spc="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800" spc="15" dirty="0">
                          <a:latin typeface="Calibri"/>
                          <a:cs typeface="Calibri"/>
                        </a:rPr>
                        <a:t>OPM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508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92710" algn="just">
                        <a:lnSpc>
                          <a:spcPct val="103699"/>
                        </a:lnSpc>
                        <a:spcBef>
                          <a:spcPts val="265"/>
                        </a:spcBef>
                      </a:pPr>
                      <a:r>
                        <a:rPr sz="800" spc="10" dirty="0">
                          <a:latin typeface="Calibri"/>
                          <a:cs typeface="Calibri"/>
                        </a:rPr>
                        <a:t>Hasil </a:t>
                      </a:r>
                      <a:r>
                        <a:rPr sz="800" spc="5" dirty="0">
                          <a:latin typeface="Calibri"/>
                          <a:cs typeface="Calibri"/>
                        </a:rPr>
                        <a:t>kalibrasi </a:t>
                      </a:r>
                      <a:r>
                        <a:rPr sz="800" dirty="0">
                          <a:latin typeface="Calibri"/>
                          <a:cs typeface="Calibri"/>
                        </a:rPr>
                        <a:t>: </a:t>
                      </a:r>
                      <a:r>
                        <a:rPr sz="800" spc="15" dirty="0">
                          <a:latin typeface="Calibri"/>
                          <a:cs typeface="Calibri"/>
                        </a:rPr>
                        <a:t>……………………………….  </a:t>
                      </a:r>
                      <a:r>
                        <a:rPr sz="800" spc="10" dirty="0">
                          <a:latin typeface="Calibri"/>
                          <a:cs typeface="Calibri"/>
                        </a:rPr>
                        <a:t>Redaman </a:t>
                      </a:r>
                      <a:r>
                        <a:rPr sz="800" spc="5" dirty="0">
                          <a:latin typeface="Calibri"/>
                          <a:cs typeface="Calibri"/>
                        </a:rPr>
                        <a:t>total </a:t>
                      </a:r>
                      <a:r>
                        <a:rPr sz="800" dirty="0">
                          <a:latin typeface="Calibri"/>
                          <a:cs typeface="Calibri"/>
                        </a:rPr>
                        <a:t>: </a:t>
                      </a:r>
                      <a:r>
                        <a:rPr sz="800" spc="15" dirty="0">
                          <a:latin typeface="Calibri"/>
                          <a:cs typeface="Calibri"/>
                        </a:rPr>
                        <a:t>……………………………….  </a:t>
                      </a:r>
                      <a:r>
                        <a:rPr sz="800" spc="10" dirty="0">
                          <a:latin typeface="Calibri"/>
                          <a:cs typeface="Calibri"/>
                        </a:rPr>
                        <a:t>Redaman </a:t>
                      </a:r>
                      <a:r>
                        <a:rPr sz="800" spc="5" dirty="0">
                          <a:latin typeface="Calibri"/>
                          <a:cs typeface="Calibri"/>
                        </a:rPr>
                        <a:t>kabel </a:t>
                      </a:r>
                      <a:r>
                        <a:rPr sz="800" dirty="0">
                          <a:latin typeface="Calibri"/>
                          <a:cs typeface="Calibri"/>
                        </a:rPr>
                        <a:t>:</a:t>
                      </a:r>
                      <a:r>
                        <a:rPr sz="80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800" spc="15" dirty="0">
                          <a:latin typeface="Calibri"/>
                          <a:cs typeface="Calibri"/>
                        </a:rPr>
                        <a:t>……………………………….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8969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950" dirty="0">
                        <a:latin typeface="Times New Roman"/>
                        <a:cs typeface="Times New Roman"/>
                      </a:endParaRPr>
                    </a:p>
                    <a:p>
                      <a:pPr marL="63500">
                        <a:lnSpc>
                          <a:spcPct val="100000"/>
                        </a:lnSpc>
                      </a:pPr>
                      <a:r>
                        <a:rPr sz="800" spc="10" dirty="0">
                          <a:latin typeface="Calibri"/>
                          <a:cs typeface="Calibri"/>
                        </a:rPr>
                        <a:t>KESIMPULAN</a:t>
                      </a:r>
                      <a:endParaRPr sz="800" dirty="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D0D8E8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D0D8E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" name="object 5"/>
          <p:cNvSpPr/>
          <p:nvPr/>
        </p:nvSpPr>
        <p:spPr>
          <a:xfrm>
            <a:off x="717549" y="1098550"/>
            <a:ext cx="6337300" cy="3568700"/>
          </a:xfrm>
          <a:custGeom>
            <a:avLst/>
            <a:gdLst/>
            <a:ahLst/>
            <a:cxnLst/>
            <a:rect l="l" t="t" r="r" b="b"/>
            <a:pathLst>
              <a:path w="6337300" h="3568700">
                <a:moveTo>
                  <a:pt x="0" y="0"/>
                </a:moveTo>
                <a:lnTo>
                  <a:pt x="6337300" y="0"/>
                </a:lnTo>
                <a:lnTo>
                  <a:pt x="6337300" y="3568700"/>
                </a:lnTo>
                <a:lnTo>
                  <a:pt x="0" y="35687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17549" y="5391150"/>
            <a:ext cx="6337300" cy="3323987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8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8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8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8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8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8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8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8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8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8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8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8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8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8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8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8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8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8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8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8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8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8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8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8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8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8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800" dirty="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645870" y="8619760"/>
            <a:ext cx="480659" cy="2467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402839" y="6110223"/>
            <a:ext cx="2913888" cy="15300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535"/>
              </a:lnSpc>
            </a:pPr>
            <a:fld id="{81D60167-4931-47E6-BA6A-407CBD079E47}" type="slidenum">
              <a:rPr dirty="0"/>
              <a:t>12</a:t>
            </a:fld>
            <a:endParaRPr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645870" y="4338673"/>
            <a:ext cx="480659" cy="2476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850640" y="2634488"/>
            <a:ext cx="1139952" cy="36271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807711" y="2634488"/>
            <a:ext cx="420624" cy="36271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717549" y="1098550"/>
            <a:ext cx="6337300" cy="3701013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5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750" dirty="0">
              <a:latin typeface="Times New Roman"/>
              <a:cs typeface="Times New Roman"/>
            </a:endParaRPr>
          </a:p>
          <a:p>
            <a:pPr marL="3232150">
              <a:lnSpc>
                <a:spcPct val="100000"/>
              </a:lnSpc>
            </a:pPr>
            <a:r>
              <a:rPr sz="1300" b="1" spc="-35" dirty="0">
                <a:solidFill>
                  <a:srgbClr val="FF3300"/>
                </a:solidFill>
                <a:latin typeface="Cambria"/>
                <a:cs typeface="Cambria"/>
              </a:rPr>
              <a:t>Menerapkan</a:t>
            </a:r>
            <a:r>
              <a:rPr sz="1300" b="1" spc="-45" dirty="0">
                <a:solidFill>
                  <a:srgbClr val="FF3300"/>
                </a:solidFill>
                <a:latin typeface="Cambria"/>
                <a:cs typeface="Cambria"/>
              </a:rPr>
              <a:t> </a:t>
            </a:r>
            <a:r>
              <a:rPr sz="1300" b="1" spc="-40" dirty="0">
                <a:solidFill>
                  <a:srgbClr val="FF3300"/>
                </a:solidFill>
                <a:latin typeface="Cambria"/>
                <a:cs typeface="Cambria"/>
              </a:rPr>
              <a:t>K3</a:t>
            </a:r>
            <a:endParaRPr sz="1300" dirty="0">
              <a:latin typeface="Cambria"/>
              <a:cs typeface="Cambria"/>
            </a:endParaRPr>
          </a:p>
          <a:p>
            <a:pPr>
              <a:lnSpc>
                <a:spcPct val="100000"/>
              </a:lnSpc>
            </a:pPr>
            <a:endParaRPr sz="15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lang="en-US" sz="15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lang="en-US" sz="15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 dirty="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653032" y="2018792"/>
            <a:ext cx="1648968" cy="135635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490976" y="2600960"/>
            <a:ext cx="417575" cy="42062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645870" y="8619760"/>
            <a:ext cx="480659" cy="2467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717549" y="5391150"/>
            <a:ext cx="6337300" cy="354674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3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000" dirty="0">
              <a:latin typeface="Times New Roman"/>
              <a:cs typeface="Times New Roman"/>
            </a:endParaRPr>
          </a:p>
          <a:p>
            <a:pPr marL="2409825">
              <a:lnSpc>
                <a:spcPct val="100000"/>
              </a:lnSpc>
            </a:pPr>
            <a:r>
              <a:rPr sz="1100" b="1" spc="-5" dirty="0">
                <a:solidFill>
                  <a:srgbClr val="FF0000"/>
                </a:solidFill>
                <a:latin typeface="Cambria"/>
                <a:cs typeface="Cambria"/>
              </a:rPr>
              <a:t>Tujuan</a:t>
            </a:r>
            <a:r>
              <a:rPr sz="1100" b="1" dirty="0">
                <a:solidFill>
                  <a:srgbClr val="FF0000"/>
                </a:solidFill>
                <a:latin typeface="Cambria"/>
                <a:cs typeface="Cambria"/>
              </a:rPr>
              <a:t> ::</a:t>
            </a:r>
            <a:endParaRPr sz="1100" dirty="0">
              <a:latin typeface="Cambria"/>
              <a:cs typeface="Cambria"/>
            </a:endParaRPr>
          </a:p>
          <a:p>
            <a:pPr marL="2647950" marR="492759" indent="-238125">
              <a:lnSpc>
                <a:spcPct val="102699"/>
              </a:lnSpc>
              <a:spcBef>
                <a:spcPts val="325"/>
              </a:spcBef>
              <a:buFont typeface="Wingdings"/>
              <a:buChar char=""/>
              <a:tabLst>
                <a:tab pos="2647315" algn="l"/>
                <a:tab pos="2648585" algn="l"/>
              </a:tabLst>
            </a:pPr>
            <a:r>
              <a:rPr sz="1100" spc="-5" dirty="0">
                <a:latin typeface="Cambria"/>
                <a:cs typeface="Cambria"/>
              </a:rPr>
              <a:t>Peserta </a:t>
            </a:r>
            <a:r>
              <a:rPr sz="1100" spc="5" dirty="0">
                <a:latin typeface="Cambria"/>
                <a:cs typeface="Cambria"/>
              </a:rPr>
              <a:t>mampu memahami </a:t>
            </a:r>
            <a:r>
              <a:rPr sz="1100" dirty="0">
                <a:latin typeface="Cambria"/>
                <a:cs typeface="Cambria"/>
              </a:rPr>
              <a:t>prosedur kesehatan,  keselamatan, </a:t>
            </a:r>
            <a:r>
              <a:rPr sz="1100" spc="5" dirty="0">
                <a:latin typeface="Cambria"/>
                <a:cs typeface="Cambria"/>
              </a:rPr>
              <a:t>dan </a:t>
            </a:r>
            <a:r>
              <a:rPr sz="1100" dirty="0">
                <a:latin typeface="Cambria"/>
                <a:cs typeface="Cambria"/>
              </a:rPr>
              <a:t>keamanan </a:t>
            </a:r>
            <a:r>
              <a:rPr sz="1100" spc="-5" dirty="0">
                <a:latin typeface="Cambria"/>
                <a:cs typeface="Cambria"/>
              </a:rPr>
              <a:t>kerja </a:t>
            </a:r>
            <a:r>
              <a:rPr sz="1100" dirty="0">
                <a:latin typeface="Cambria"/>
                <a:cs typeface="Cambria"/>
              </a:rPr>
              <a:t>sesuai dengan unit  </a:t>
            </a:r>
            <a:r>
              <a:rPr sz="1100" dirty="0" err="1">
                <a:latin typeface="Cambria"/>
                <a:cs typeface="Cambria"/>
              </a:rPr>
              <a:t>kompetensi</a:t>
            </a:r>
            <a:r>
              <a:rPr sz="1100" dirty="0">
                <a:latin typeface="Cambria"/>
                <a:cs typeface="Cambria"/>
              </a:rPr>
              <a:t> </a:t>
            </a:r>
            <a:endParaRPr lang="en-US" sz="1100" dirty="0">
              <a:latin typeface="Cambria"/>
              <a:cs typeface="Cambria"/>
            </a:endParaRPr>
          </a:p>
          <a:p>
            <a:pPr marL="2647950" marR="492759" indent="-238125">
              <a:lnSpc>
                <a:spcPct val="102699"/>
              </a:lnSpc>
              <a:spcBef>
                <a:spcPts val="325"/>
              </a:spcBef>
              <a:buFont typeface="Wingdings"/>
              <a:buChar char=""/>
              <a:tabLst>
                <a:tab pos="2647315" algn="l"/>
                <a:tab pos="2648585" algn="l"/>
              </a:tabLst>
            </a:pPr>
            <a:r>
              <a:rPr sz="1100" spc="-5" dirty="0" err="1">
                <a:latin typeface="Cambria"/>
                <a:cs typeface="Cambria"/>
              </a:rPr>
              <a:t>Peserta</a:t>
            </a:r>
            <a:r>
              <a:rPr sz="1100" spc="-5" dirty="0">
                <a:latin typeface="Cambria"/>
                <a:cs typeface="Cambria"/>
              </a:rPr>
              <a:t> </a:t>
            </a:r>
            <a:r>
              <a:rPr sz="1100" spc="5" dirty="0">
                <a:latin typeface="Cambria"/>
                <a:cs typeface="Cambria"/>
              </a:rPr>
              <a:t>mampu </a:t>
            </a:r>
            <a:r>
              <a:rPr sz="1100" dirty="0">
                <a:latin typeface="Cambria"/>
                <a:cs typeface="Cambria"/>
              </a:rPr>
              <a:t>menerapkan prosedur </a:t>
            </a:r>
            <a:r>
              <a:rPr sz="1100" spc="5" dirty="0">
                <a:latin typeface="Cambria"/>
                <a:cs typeface="Cambria"/>
              </a:rPr>
              <a:t>K3 </a:t>
            </a:r>
            <a:r>
              <a:rPr sz="1100" spc="-5" dirty="0">
                <a:latin typeface="Cambria"/>
                <a:cs typeface="Cambria"/>
              </a:rPr>
              <a:t>khususnya  </a:t>
            </a:r>
            <a:r>
              <a:rPr sz="1100" spc="5" dirty="0">
                <a:latin typeface="Cambria"/>
                <a:cs typeface="Cambria"/>
              </a:rPr>
              <a:t>dalam </a:t>
            </a:r>
            <a:r>
              <a:rPr sz="1100" spc="-5" dirty="0">
                <a:latin typeface="Cambria"/>
                <a:cs typeface="Cambria"/>
              </a:rPr>
              <a:t>pengukuran, penyambungan, </a:t>
            </a:r>
            <a:r>
              <a:rPr sz="1100" dirty="0">
                <a:latin typeface="Cambria"/>
                <a:cs typeface="Cambria"/>
              </a:rPr>
              <a:t>instalasi </a:t>
            </a:r>
            <a:r>
              <a:rPr sz="1100" spc="5" dirty="0">
                <a:latin typeface="Cambria"/>
                <a:cs typeface="Cambria"/>
              </a:rPr>
              <a:t>dan  </a:t>
            </a:r>
            <a:r>
              <a:rPr sz="1100" dirty="0">
                <a:latin typeface="Cambria"/>
                <a:cs typeface="Cambria"/>
              </a:rPr>
              <a:t>terminasi kabel </a:t>
            </a:r>
            <a:r>
              <a:rPr sz="1100" spc="-5" dirty="0">
                <a:latin typeface="Cambria"/>
                <a:cs typeface="Cambria"/>
              </a:rPr>
              <a:t>serat</a:t>
            </a:r>
            <a:r>
              <a:rPr sz="1100" spc="5" dirty="0">
                <a:latin typeface="Cambria"/>
                <a:cs typeface="Cambria"/>
              </a:rPr>
              <a:t> </a:t>
            </a:r>
            <a:r>
              <a:rPr sz="1100" dirty="0">
                <a:latin typeface="Cambria"/>
                <a:cs typeface="Cambria"/>
              </a:rPr>
              <a:t>optik</a:t>
            </a:r>
          </a:p>
          <a:p>
            <a:pPr>
              <a:lnSpc>
                <a:spcPct val="100000"/>
              </a:lnSpc>
            </a:pPr>
            <a:endParaRPr sz="13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250" dirty="0">
              <a:latin typeface="Times New Roman"/>
              <a:cs typeface="Times New Roman"/>
            </a:endParaRPr>
          </a:p>
          <a:p>
            <a:pPr marL="374650">
              <a:lnSpc>
                <a:spcPct val="100000"/>
              </a:lnSpc>
            </a:pPr>
            <a:endParaRPr sz="700" dirty="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081616" y="6357381"/>
            <a:ext cx="1693332" cy="130191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535"/>
              </a:lnSpc>
            </a:pPr>
            <a:fld id="{81D60167-4931-47E6-BA6A-407CBD079E47}" type="slidenum">
              <a:rPr dirty="0"/>
              <a:t>13</a:t>
            </a:fld>
            <a:endParaRPr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645870" y="4338673"/>
            <a:ext cx="480659" cy="2476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11199" y="1874803"/>
            <a:ext cx="2396684" cy="180396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102033" y="2180653"/>
            <a:ext cx="101600" cy="10187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102033" y="2397128"/>
            <a:ext cx="101600" cy="10187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102033" y="2626337"/>
            <a:ext cx="101600" cy="10187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102033" y="2842813"/>
            <a:ext cx="101600" cy="10187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102033" y="3072022"/>
            <a:ext cx="101600" cy="10187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102033" y="3288499"/>
            <a:ext cx="101600" cy="10186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717549" y="1098550"/>
            <a:ext cx="6337300" cy="3574312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3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450" dirty="0">
              <a:latin typeface="Times New Roman"/>
              <a:cs typeface="Times New Roman"/>
            </a:endParaRPr>
          </a:p>
          <a:p>
            <a:pPr marR="464184" algn="ctr">
              <a:lnSpc>
                <a:spcPct val="100000"/>
              </a:lnSpc>
            </a:pPr>
            <a:r>
              <a:rPr sz="1100" b="1" spc="-5" dirty="0">
                <a:solidFill>
                  <a:srgbClr val="FF0000"/>
                </a:solidFill>
                <a:latin typeface="Cambria"/>
                <a:cs typeface="Cambria"/>
              </a:rPr>
              <a:t>Pokok </a:t>
            </a:r>
            <a:r>
              <a:rPr sz="1100" b="1" spc="5" dirty="0">
                <a:solidFill>
                  <a:srgbClr val="FF0000"/>
                </a:solidFill>
                <a:latin typeface="Cambria"/>
                <a:cs typeface="Cambria"/>
              </a:rPr>
              <a:t>bahasan</a:t>
            </a:r>
            <a:r>
              <a:rPr sz="1100" b="1" spc="-85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100" b="1" dirty="0">
                <a:solidFill>
                  <a:srgbClr val="FF0000"/>
                </a:solidFill>
                <a:latin typeface="Cambria"/>
                <a:cs typeface="Cambria"/>
              </a:rPr>
              <a:t>::</a:t>
            </a:r>
            <a:endParaRPr sz="1100" dirty="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900" dirty="0">
              <a:latin typeface="Times New Roman"/>
              <a:cs typeface="Times New Roman"/>
            </a:endParaRPr>
          </a:p>
          <a:p>
            <a:pPr marL="2621280">
              <a:lnSpc>
                <a:spcPct val="100000"/>
              </a:lnSpc>
            </a:pPr>
            <a:r>
              <a:rPr sz="1100" dirty="0">
                <a:latin typeface="Cambria"/>
                <a:cs typeface="Cambria"/>
              </a:rPr>
              <a:t>Pengertian</a:t>
            </a:r>
            <a:r>
              <a:rPr sz="1100" spc="-95" dirty="0">
                <a:latin typeface="Cambria"/>
                <a:cs typeface="Cambria"/>
              </a:rPr>
              <a:t> </a:t>
            </a:r>
            <a:r>
              <a:rPr sz="1100" spc="10" dirty="0">
                <a:latin typeface="Cambria"/>
                <a:cs typeface="Cambria"/>
              </a:rPr>
              <a:t>K3</a:t>
            </a:r>
            <a:endParaRPr sz="1100" dirty="0">
              <a:latin typeface="Cambria"/>
              <a:cs typeface="Cambria"/>
            </a:endParaRPr>
          </a:p>
          <a:p>
            <a:pPr marL="2621280">
              <a:lnSpc>
                <a:spcPct val="100000"/>
              </a:lnSpc>
              <a:spcBef>
                <a:spcPts val="385"/>
              </a:spcBef>
            </a:pPr>
            <a:r>
              <a:rPr sz="1100" dirty="0">
                <a:latin typeface="Cambria"/>
                <a:cs typeface="Cambria"/>
              </a:rPr>
              <a:t>Keselamatan </a:t>
            </a:r>
            <a:r>
              <a:rPr sz="1100" spc="-5" dirty="0">
                <a:latin typeface="Cambria"/>
                <a:cs typeface="Cambria"/>
              </a:rPr>
              <a:t>kerja </a:t>
            </a:r>
            <a:r>
              <a:rPr sz="1100" dirty="0">
                <a:latin typeface="Cambria"/>
                <a:cs typeface="Cambria"/>
              </a:rPr>
              <a:t>pada </a:t>
            </a:r>
            <a:r>
              <a:rPr sz="1100" spc="-5" dirty="0">
                <a:latin typeface="Cambria"/>
                <a:cs typeface="Cambria"/>
              </a:rPr>
              <a:t>penyambungan </a:t>
            </a:r>
            <a:r>
              <a:rPr sz="1100" dirty="0">
                <a:latin typeface="Cambria"/>
                <a:cs typeface="Cambria"/>
              </a:rPr>
              <a:t>fiber</a:t>
            </a:r>
            <a:r>
              <a:rPr sz="1100" spc="40" dirty="0">
                <a:latin typeface="Cambria"/>
                <a:cs typeface="Cambria"/>
              </a:rPr>
              <a:t> </a:t>
            </a:r>
            <a:r>
              <a:rPr sz="1100" dirty="0">
                <a:latin typeface="Cambria"/>
                <a:cs typeface="Cambria"/>
              </a:rPr>
              <a:t>optik</a:t>
            </a:r>
          </a:p>
          <a:p>
            <a:pPr marL="2621280" marR="369570">
              <a:lnSpc>
                <a:spcPct val="129099"/>
              </a:lnSpc>
              <a:spcBef>
                <a:spcPts val="95"/>
              </a:spcBef>
            </a:pPr>
            <a:r>
              <a:rPr sz="1100" dirty="0">
                <a:latin typeface="Cambria"/>
                <a:cs typeface="Cambria"/>
              </a:rPr>
              <a:t>Keselamatan </a:t>
            </a:r>
            <a:r>
              <a:rPr sz="1100" spc="-5" dirty="0">
                <a:latin typeface="Cambria"/>
                <a:cs typeface="Cambria"/>
              </a:rPr>
              <a:t>kerja </a:t>
            </a:r>
            <a:r>
              <a:rPr sz="1100" dirty="0">
                <a:latin typeface="Cambria"/>
                <a:cs typeface="Cambria"/>
              </a:rPr>
              <a:t>saat </a:t>
            </a:r>
            <a:r>
              <a:rPr sz="1100" spc="-5" dirty="0">
                <a:latin typeface="Cambria"/>
                <a:cs typeface="Cambria"/>
              </a:rPr>
              <a:t>pengukuran </a:t>
            </a:r>
            <a:r>
              <a:rPr sz="1100" dirty="0">
                <a:latin typeface="Cambria"/>
                <a:cs typeface="Cambria"/>
              </a:rPr>
              <a:t>jaringan fiber optik  Keselamatan </a:t>
            </a:r>
            <a:r>
              <a:rPr sz="1100" spc="-5" dirty="0">
                <a:latin typeface="Cambria"/>
                <a:cs typeface="Cambria"/>
              </a:rPr>
              <a:t>kerja </a:t>
            </a:r>
            <a:r>
              <a:rPr sz="1100" dirty="0">
                <a:latin typeface="Cambria"/>
                <a:cs typeface="Cambria"/>
              </a:rPr>
              <a:t>di atas</a:t>
            </a:r>
            <a:r>
              <a:rPr sz="1100" spc="25" dirty="0">
                <a:latin typeface="Cambria"/>
                <a:cs typeface="Cambria"/>
              </a:rPr>
              <a:t> </a:t>
            </a:r>
            <a:r>
              <a:rPr sz="1100" dirty="0">
                <a:latin typeface="Cambria"/>
                <a:cs typeface="Cambria"/>
              </a:rPr>
              <a:t>tiang</a:t>
            </a:r>
          </a:p>
          <a:p>
            <a:pPr marL="2621280" marR="1891030">
              <a:lnSpc>
                <a:spcPct val="129099"/>
              </a:lnSpc>
              <a:spcBef>
                <a:spcPts val="95"/>
              </a:spcBef>
            </a:pPr>
            <a:r>
              <a:rPr sz="1100" dirty="0">
                <a:latin typeface="Cambria"/>
                <a:cs typeface="Cambria"/>
              </a:rPr>
              <a:t>Keselamatan </a:t>
            </a:r>
            <a:r>
              <a:rPr sz="1100" spc="-5" dirty="0">
                <a:latin typeface="Cambria"/>
                <a:cs typeface="Cambria"/>
              </a:rPr>
              <a:t>kerja </a:t>
            </a:r>
            <a:r>
              <a:rPr sz="1100" dirty="0">
                <a:latin typeface="Cambria"/>
                <a:cs typeface="Cambria"/>
              </a:rPr>
              <a:t>di jalan  Keselamatan </a:t>
            </a:r>
            <a:r>
              <a:rPr sz="1100" spc="-5" dirty="0">
                <a:latin typeface="Cambria"/>
                <a:cs typeface="Cambria"/>
              </a:rPr>
              <a:t>kerja </a:t>
            </a:r>
            <a:r>
              <a:rPr sz="1100" dirty="0">
                <a:latin typeface="Cambria"/>
                <a:cs typeface="Cambria"/>
              </a:rPr>
              <a:t>di</a:t>
            </a:r>
            <a:r>
              <a:rPr sz="1100" spc="-35" dirty="0">
                <a:latin typeface="Cambria"/>
                <a:cs typeface="Cambria"/>
              </a:rPr>
              <a:t> </a:t>
            </a:r>
            <a:r>
              <a:rPr sz="1100" spc="5" dirty="0">
                <a:latin typeface="Cambria"/>
                <a:cs typeface="Cambria"/>
              </a:rPr>
              <a:t>manhole</a:t>
            </a:r>
            <a:endParaRPr sz="1100" dirty="0">
              <a:latin typeface="Cambria"/>
              <a:cs typeface="Cambria"/>
            </a:endParaRPr>
          </a:p>
          <a:p>
            <a:pPr>
              <a:lnSpc>
                <a:spcPct val="100000"/>
              </a:lnSpc>
            </a:pPr>
            <a:endParaRPr sz="13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lang="en-US" sz="13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lang="en-US" sz="13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 dirty="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645870" y="8619760"/>
            <a:ext cx="480659" cy="2467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430646" y="6193842"/>
            <a:ext cx="101600" cy="1015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430646" y="6879032"/>
            <a:ext cx="101600" cy="10150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430646" y="7208939"/>
            <a:ext cx="101600" cy="1015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717549" y="5391150"/>
            <a:ext cx="6337300" cy="3712106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3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650" dirty="0">
              <a:latin typeface="Times New Roman"/>
              <a:cs typeface="Times New Roman"/>
            </a:endParaRPr>
          </a:p>
          <a:p>
            <a:pPr marL="712470">
              <a:lnSpc>
                <a:spcPct val="100000"/>
              </a:lnSpc>
            </a:pPr>
            <a:r>
              <a:rPr sz="1100" b="1" dirty="0">
                <a:solidFill>
                  <a:srgbClr val="FF0000"/>
                </a:solidFill>
                <a:latin typeface="Cambria"/>
                <a:cs typeface="Cambria"/>
              </a:rPr>
              <a:t>Pengertian K3 menurut </a:t>
            </a:r>
            <a:r>
              <a:rPr sz="1100" b="1" spc="5" dirty="0">
                <a:solidFill>
                  <a:srgbClr val="FF0000"/>
                </a:solidFill>
                <a:latin typeface="Cambria"/>
                <a:cs typeface="Cambria"/>
              </a:rPr>
              <a:t>UU </a:t>
            </a:r>
            <a:r>
              <a:rPr sz="1100" b="1" dirty="0">
                <a:solidFill>
                  <a:srgbClr val="FF0000"/>
                </a:solidFill>
                <a:latin typeface="Cambria"/>
                <a:cs typeface="Cambria"/>
              </a:rPr>
              <a:t>No 1 Th 1970</a:t>
            </a:r>
            <a:r>
              <a:rPr sz="1100" b="1" spc="30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100" b="1" dirty="0">
                <a:solidFill>
                  <a:srgbClr val="FF0000"/>
                </a:solidFill>
                <a:latin typeface="Cambria"/>
                <a:cs typeface="Cambria"/>
              </a:rPr>
              <a:t>::</a:t>
            </a:r>
            <a:endParaRPr sz="1100" dirty="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100" dirty="0">
              <a:latin typeface="Times New Roman"/>
              <a:cs typeface="Times New Roman"/>
            </a:endParaRPr>
          </a:p>
          <a:p>
            <a:pPr marL="949960" marR="387350">
              <a:lnSpc>
                <a:spcPct val="101800"/>
              </a:lnSpc>
            </a:pPr>
            <a:r>
              <a:rPr sz="1100" dirty="0">
                <a:latin typeface="Cambria"/>
                <a:cs typeface="Cambria"/>
              </a:rPr>
              <a:t>Setiap </a:t>
            </a:r>
            <a:r>
              <a:rPr sz="1100" spc="-5" dirty="0">
                <a:latin typeface="Cambria"/>
                <a:cs typeface="Cambria"/>
              </a:rPr>
              <a:t>tenaga kerja </a:t>
            </a:r>
            <a:r>
              <a:rPr sz="1100" dirty="0">
                <a:latin typeface="Cambria"/>
                <a:cs typeface="Cambria"/>
              </a:rPr>
              <a:t>berhak mendapat perlindungan atas keselamatannya </a:t>
            </a:r>
            <a:r>
              <a:rPr sz="1100" spc="5" dirty="0">
                <a:latin typeface="Cambria"/>
                <a:cs typeface="Cambria"/>
              </a:rPr>
              <a:t>dalam  </a:t>
            </a:r>
            <a:r>
              <a:rPr sz="1100" dirty="0">
                <a:latin typeface="Cambria"/>
                <a:cs typeface="Cambria"/>
              </a:rPr>
              <a:t>melakukan pekerjaan untuk kesejahteraan hidup </a:t>
            </a:r>
            <a:r>
              <a:rPr sz="1100" spc="5" dirty="0">
                <a:latin typeface="Cambria"/>
                <a:cs typeface="Cambria"/>
              </a:rPr>
              <a:t>dan </a:t>
            </a:r>
            <a:r>
              <a:rPr sz="1100" dirty="0">
                <a:latin typeface="Cambria"/>
                <a:cs typeface="Cambria"/>
              </a:rPr>
              <a:t>meningkatkan produksi serta  produktivitas Nasional</a:t>
            </a:r>
          </a:p>
          <a:p>
            <a:pPr marL="949960" marR="518795">
              <a:lnSpc>
                <a:spcPct val="198200"/>
              </a:lnSpc>
              <a:spcBef>
                <a:spcPts val="70"/>
              </a:spcBef>
            </a:pPr>
            <a:r>
              <a:rPr sz="1100" dirty="0">
                <a:latin typeface="Cambria"/>
                <a:cs typeface="Cambria"/>
              </a:rPr>
              <a:t>Setiap orang </a:t>
            </a:r>
            <a:r>
              <a:rPr sz="1100" spc="-5" dirty="0">
                <a:latin typeface="Cambria"/>
                <a:cs typeface="Cambria"/>
              </a:rPr>
              <a:t>lainnya yang </a:t>
            </a:r>
            <a:r>
              <a:rPr sz="1100" dirty="0">
                <a:latin typeface="Cambria"/>
                <a:cs typeface="Cambria"/>
              </a:rPr>
              <a:t>berada di tempat </a:t>
            </a:r>
            <a:r>
              <a:rPr sz="1100" spc="-5" dirty="0">
                <a:latin typeface="Cambria"/>
                <a:cs typeface="Cambria"/>
              </a:rPr>
              <a:t>kerja </a:t>
            </a:r>
            <a:r>
              <a:rPr sz="1100" dirty="0">
                <a:latin typeface="Cambria"/>
                <a:cs typeface="Cambria"/>
              </a:rPr>
              <a:t>terjamin pula </a:t>
            </a:r>
            <a:r>
              <a:rPr sz="1100" spc="-5" dirty="0">
                <a:latin typeface="Cambria"/>
                <a:cs typeface="Cambria"/>
              </a:rPr>
              <a:t>keselamatannya  </a:t>
            </a:r>
            <a:r>
              <a:rPr sz="1100" dirty="0">
                <a:latin typeface="Cambria"/>
                <a:cs typeface="Cambria"/>
              </a:rPr>
              <a:t>Setiap sumber produksi perlu dipakai </a:t>
            </a:r>
            <a:r>
              <a:rPr sz="1100" spc="5" dirty="0">
                <a:latin typeface="Cambria"/>
                <a:cs typeface="Cambria"/>
              </a:rPr>
              <a:t>dan </a:t>
            </a:r>
            <a:r>
              <a:rPr sz="1100" dirty="0">
                <a:latin typeface="Cambria"/>
                <a:cs typeface="Cambria"/>
              </a:rPr>
              <a:t>dipergunakan </a:t>
            </a:r>
            <a:r>
              <a:rPr sz="1100" spc="-5" dirty="0">
                <a:latin typeface="Cambria"/>
                <a:cs typeface="Cambria"/>
              </a:rPr>
              <a:t>secara </a:t>
            </a:r>
            <a:r>
              <a:rPr sz="1100" spc="5" dirty="0">
                <a:latin typeface="Cambria"/>
                <a:cs typeface="Cambria"/>
              </a:rPr>
              <a:t>aman dan</a:t>
            </a:r>
            <a:r>
              <a:rPr sz="1100" spc="60" dirty="0">
                <a:latin typeface="Cambria"/>
                <a:cs typeface="Cambria"/>
              </a:rPr>
              <a:t> </a:t>
            </a:r>
            <a:r>
              <a:rPr sz="1100" dirty="0">
                <a:latin typeface="Cambria"/>
                <a:cs typeface="Cambria"/>
              </a:rPr>
              <a:t>efisien</a:t>
            </a:r>
          </a:p>
          <a:p>
            <a:pPr>
              <a:lnSpc>
                <a:spcPct val="100000"/>
              </a:lnSpc>
            </a:pPr>
            <a:endParaRPr sz="13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lang="en-US" sz="16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600" dirty="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104850" y="5819345"/>
            <a:ext cx="186145" cy="18683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904513" y="7533730"/>
            <a:ext cx="909538" cy="96487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432075" y="7533730"/>
            <a:ext cx="1338464" cy="105739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182753" y="7533730"/>
            <a:ext cx="687916" cy="92301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203952" y="7533640"/>
            <a:ext cx="1021079" cy="92659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535"/>
              </a:lnSpc>
            </a:pPr>
            <a:fld id="{81D60167-4931-47E6-BA6A-407CBD079E47}" type="slidenum">
              <a:rPr dirty="0"/>
              <a:t>14</a:t>
            </a:fld>
            <a:endParaRPr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645870" y="4338673"/>
            <a:ext cx="480659" cy="2476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944282" y="1455483"/>
            <a:ext cx="114300" cy="1146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944282" y="2639733"/>
            <a:ext cx="114300" cy="1146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717549" y="1098550"/>
            <a:ext cx="6337300" cy="3612784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300" dirty="0">
              <a:latin typeface="Times New Roman"/>
              <a:cs typeface="Times New Roman"/>
            </a:endParaRPr>
          </a:p>
          <a:p>
            <a:pPr marL="2543810">
              <a:lnSpc>
                <a:spcPts val="1310"/>
              </a:lnSpc>
              <a:spcBef>
                <a:spcPts val="1120"/>
              </a:spcBef>
            </a:pPr>
            <a:r>
              <a:rPr sz="1100" b="1" dirty="0">
                <a:latin typeface="Cambria"/>
                <a:cs typeface="Cambria"/>
              </a:rPr>
              <a:t>Keselamatan (safety)</a:t>
            </a:r>
            <a:endParaRPr sz="1100" dirty="0">
              <a:latin typeface="Cambria"/>
              <a:cs typeface="Cambria"/>
            </a:endParaRPr>
          </a:p>
          <a:p>
            <a:pPr marL="2543810" marR="489584">
              <a:lnSpc>
                <a:spcPts val="1320"/>
              </a:lnSpc>
              <a:spcBef>
                <a:spcPts val="35"/>
              </a:spcBef>
            </a:pPr>
            <a:r>
              <a:rPr sz="1100" dirty="0">
                <a:latin typeface="Cambria"/>
                <a:cs typeface="Cambria"/>
              </a:rPr>
              <a:t>Keselamatan </a:t>
            </a:r>
            <a:r>
              <a:rPr sz="1100" spc="-5" dirty="0">
                <a:latin typeface="Cambria"/>
                <a:cs typeface="Cambria"/>
              </a:rPr>
              <a:t>kerja </a:t>
            </a:r>
            <a:r>
              <a:rPr sz="1100" dirty="0">
                <a:latin typeface="Cambria"/>
                <a:cs typeface="Cambria"/>
              </a:rPr>
              <a:t>diartikan sebagai </a:t>
            </a:r>
            <a:r>
              <a:rPr sz="1100" spc="-5" dirty="0">
                <a:latin typeface="Cambria"/>
                <a:cs typeface="Cambria"/>
              </a:rPr>
              <a:t>upaya-upaya yang  </a:t>
            </a:r>
            <a:r>
              <a:rPr sz="1100" dirty="0">
                <a:latin typeface="Cambria"/>
                <a:cs typeface="Cambria"/>
              </a:rPr>
              <a:t>ditujukan untuk melindungi </a:t>
            </a:r>
            <a:r>
              <a:rPr sz="1100" spc="-5" dirty="0">
                <a:latin typeface="Cambria"/>
                <a:cs typeface="Cambria"/>
              </a:rPr>
              <a:t>pekerja;</a:t>
            </a:r>
            <a:r>
              <a:rPr sz="1100" spc="15" dirty="0">
                <a:latin typeface="Cambria"/>
                <a:cs typeface="Cambria"/>
              </a:rPr>
              <a:t> </a:t>
            </a:r>
            <a:r>
              <a:rPr sz="1100" dirty="0">
                <a:latin typeface="Cambria"/>
                <a:cs typeface="Cambria"/>
              </a:rPr>
              <a:t>menjaga</a:t>
            </a:r>
          </a:p>
          <a:p>
            <a:pPr marL="2543810" marR="541655">
              <a:lnSpc>
                <a:spcPct val="99100"/>
              </a:lnSpc>
              <a:spcBef>
                <a:spcPts val="40"/>
              </a:spcBef>
            </a:pPr>
            <a:r>
              <a:rPr sz="1100" dirty="0">
                <a:latin typeface="Cambria"/>
                <a:cs typeface="Cambria"/>
              </a:rPr>
              <a:t>keselamatan orang lain; melindungi peralatan, tempat  </a:t>
            </a:r>
            <a:r>
              <a:rPr sz="1100" spc="-5" dirty="0">
                <a:latin typeface="Cambria"/>
                <a:cs typeface="Cambria"/>
              </a:rPr>
              <a:t>kerja </a:t>
            </a:r>
            <a:r>
              <a:rPr sz="1100" spc="5" dirty="0">
                <a:latin typeface="Cambria"/>
                <a:cs typeface="Cambria"/>
              </a:rPr>
              <a:t>dan bahan </a:t>
            </a:r>
            <a:r>
              <a:rPr sz="1100" dirty="0">
                <a:latin typeface="Cambria"/>
                <a:cs typeface="Cambria"/>
              </a:rPr>
              <a:t>produksi; menjaga kelestarian  </a:t>
            </a:r>
            <a:r>
              <a:rPr sz="1100" spc="-5" dirty="0">
                <a:latin typeface="Cambria"/>
                <a:cs typeface="Cambria"/>
              </a:rPr>
              <a:t>lingkungan </a:t>
            </a:r>
            <a:r>
              <a:rPr sz="1100" dirty="0">
                <a:latin typeface="Cambria"/>
                <a:cs typeface="Cambria"/>
              </a:rPr>
              <a:t>hidup </a:t>
            </a:r>
            <a:r>
              <a:rPr sz="1100" spc="5" dirty="0">
                <a:latin typeface="Cambria"/>
                <a:cs typeface="Cambria"/>
              </a:rPr>
              <a:t>dan </a:t>
            </a:r>
            <a:r>
              <a:rPr sz="1100" dirty="0">
                <a:latin typeface="Cambria"/>
                <a:cs typeface="Cambria"/>
              </a:rPr>
              <a:t>melancarkan </a:t>
            </a:r>
            <a:r>
              <a:rPr sz="1100" spc="-5" dirty="0">
                <a:latin typeface="Cambria"/>
                <a:cs typeface="Cambria"/>
              </a:rPr>
              <a:t>proses</a:t>
            </a:r>
            <a:r>
              <a:rPr sz="1100" spc="25" dirty="0">
                <a:latin typeface="Cambria"/>
                <a:cs typeface="Cambria"/>
              </a:rPr>
              <a:t> </a:t>
            </a:r>
            <a:r>
              <a:rPr sz="1100" dirty="0">
                <a:latin typeface="Cambria"/>
                <a:cs typeface="Cambria"/>
              </a:rPr>
              <a:t>produksi.</a:t>
            </a: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150" dirty="0">
              <a:latin typeface="Times New Roman"/>
              <a:cs typeface="Times New Roman"/>
            </a:endParaRPr>
          </a:p>
          <a:p>
            <a:pPr marL="2543810">
              <a:lnSpc>
                <a:spcPct val="100000"/>
              </a:lnSpc>
            </a:pPr>
            <a:r>
              <a:rPr sz="1100" b="1" dirty="0">
                <a:latin typeface="Cambria"/>
                <a:cs typeface="Cambria"/>
              </a:rPr>
              <a:t>Kesehatan (health)</a:t>
            </a:r>
            <a:endParaRPr sz="1100" dirty="0">
              <a:latin typeface="Cambria"/>
              <a:cs typeface="Cambria"/>
            </a:endParaRPr>
          </a:p>
          <a:p>
            <a:pPr marL="2543810">
              <a:lnSpc>
                <a:spcPct val="100000"/>
              </a:lnSpc>
            </a:pPr>
            <a:r>
              <a:rPr sz="1100" dirty="0">
                <a:latin typeface="Cambria"/>
                <a:cs typeface="Cambria"/>
              </a:rPr>
              <a:t>Kesehatan diartikan sebagai derajat/tingkat</a:t>
            </a:r>
            <a:r>
              <a:rPr sz="1100" spc="-5" dirty="0">
                <a:latin typeface="Cambria"/>
                <a:cs typeface="Cambria"/>
              </a:rPr>
              <a:t> </a:t>
            </a:r>
            <a:r>
              <a:rPr sz="1100" dirty="0">
                <a:latin typeface="Cambria"/>
                <a:cs typeface="Cambria"/>
              </a:rPr>
              <a:t>keadaan</a:t>
            </a:r>
          </a:p>
          <a:p>
            <a:pPr marL="2543810" marR="471170">
              <a:lnSpc>
                <a:spcPct val="100000"/>
              </a:lnSpc>
              <a:spcBef>
                <a:spcPts val="70"/>
              </a:spcBef>
            </a:pPr>
            <a:r>
              <a:rPr sz="1100" dirty="0">
                <a:latin typeface="Cambria"/>
                <a:cs typeface="Cambria"/>
              </a:rPr>
              <a:t>fisik </a:t>
            </a:r>
            <a:r>
              <a:rPr sz="1100" spc="5" dirty="0">
                <a:latin typeface="Cambria"/>
                <a:cs typeface="Cambria"/>
              </a:rPr>
              <a:t>dan </a:t>
            </a:r>
            <a:r>
              <a:rPr sz="1100" dirty="0">
                <a:latin typeface="Cambria"/>
                <a:cs typeface="Cambria"/>
              </a:rPr>
              <a:t>psikologi individu (the </a:t>
            </a:r>
            <a:r>
              <a:rPr sz="1100" spc="-5" dirty="0">
                <a:latin typeface="Cambria"/>
                <a:cs typeface="Cambria"/>
              </a:rPr>
              <a:t>degree </a:t>
            </a:r>
            <a:r>
              <a:rPr sz="1100" dirty="0">
                <a:latin typeface="Cambria"/>
                <a:cs typeface="Cambria"/>
              </a:rPr>
              <a:t>of physiological  and psychological </a:t>
            </a:r>
            <a:r>
              <a:rPr sz="1100" spc="-5" dirty="0">
                <a:latin typeface="Cambria"/>
                <a:cs typeface="Cambria"/>
              </a:rPr>
              <a:t>well </a:t>
            </a:r>
            <a:r>
              <a:rPr sz="1100" dirty="0">
                <a:latin typeface="Cambria"/>
                <a:cs typeface="Cambria"/>
              </a:rPr>
              <a:t>being of the</a:t>
            </a:r>
            <a:r>
              <a:rPr sz="1100" spc="20" dirty="0">
                <a:latin typeface="Cambria"/>
                <a:cs typeface="Cambria"/>
              </a:rPr>
              <a:t> </a:t>
            </a:r>
            <a:r>
              <a:rPr sz="1100" dirty="0">
                <a:latin typeface="Cambria"/>
                <a:cs typeface="Cambria"/>
              </a:rPr>
              <a:t>individual).</a:t>
            </a:r>
          </a:p>
          <a:p>
            <a:pPr marL="2543810">
              <a:lnSpc>
                <a:spcPts val="1295"/>
              </a:lnSpc>
            </a:pPr>
            <a:r>
              <a:rPr sz="1100" spc="-5" dirty="0">
                <a:latin typeface="Cambria"/>
                <a:cs typeface="Cambria"/>
              </a:rPr>
              <a:t>Secara </a:t>
            </a:r>
            <a:r>
              <a:rPr sz="1100" spc="5" dirty="0">
                <a:latin typeface="Cambria"/>
                <a:cs typeface="Cambria"/>
              </a:rPr>
              <a:t>umum, </a:t>
            </a:r>
            <a:r>
              <a:rPr sz="1100" dirty="0">
                <a:latin typeface="Cambria"/>
                <a:cs typeface="Cambria"/>
              </a:rPr>
              <a:t>pengertian </a:t>
            </a:r>
            <a:r>
              <a:rPr sz="1100" spc="5" dirty="0">
                <a:latin typeface="Cambria"/>
                <a:cs typeface="Cambria"/>
              </a:rPr>
              <a:t>dari </a:t>
            </a:r>
            <a:r>
              <a:rPr sz="1100" dirty="0">
                <a:latin typeface="Cambria"/>
                <a:cs typeface="Cambria"/>
              </a:rPr>
              <a:t>kesehatan adalah</a:t>
            </a:r>
            <a:r>
              <a:rPr sz="1100" spc="15" dirty="0">
                <a:latin typeface="Cambria"/>
                <a:cs typeface="Cambria"/>
              </a:rPr>
              <a:t> </a:t>
            </a:r>
            <a:r>
              <a:rPr sz="1100" spc="-5" dirty="0">
                <a:latin typeface="Cambria"/>
                <a:cs typeface="Cambria"/>
              </a:rPr>
              <a:t>upaya-</a:t>
            </a:r>
            <a:endParaRPr sz="1100" dirty="0">
              <a:latin typeface="Cambria"/>
              <a:cs typeface="Cambria"/>
            </a:endParaRPr>
          </a:p>
          <a:p>
            <a:pPr marL="2543810" marR="428625">
              <a:lnSpc>
                <a:spcPct val="100899"/>
              </a:lnSpc>
              <a:spcBef>
                <a:spcPts val="60"/>
              </a:spcBef>
            </a:pPr>
            <a:r>
              <a:rPr sz="1100" spc="-5" dirty="0">
                <a:latin typeface="Cambria"/>
                <a:cs typeface="Cambria"/>
              </a:rPr>
              <a:t>upaya yang </a:t>
            </a:r>
            <a:r>
              <a:rPr sz="1100" dirty="0">
                <a:latin typeface="Cambria"/>
                <a:cs typeface="Cambria"/>
              </a:rPr>
              <a:t>ditujukan untuk memperoleh kesehatan  </a:t>
            </a:r>
            <a:r>
              <a:rPr sz="1100" spc="-5" dirty="0">
                <a:latin typeface="Cambria"/>
                <a:cs typeface="Cambria"/>
              </a:rPr>
              <a:t>yang setinggi-tingginya </a:t>
            </a:r>
            <a:r>
              <a:rPr sz="1100" dirty="0">
                <a:latin typeface="Cambria"/>
                <a:cs typeface="Cambria"/>
              </a:rPr>
              <a:t>dengan </a:t>
            </a:r>
            <a:r>
              <a:rPr sz="1100" spc="-5" dirty="0">
                <a:latin typeface="Cambria"/>
                <a:cs typeface="Cambria"/>
              </a:rPr>
              <a:t>cara </a:t>
            </a:r>
            <a:r>
              <a:rPr sz="1100" dirty="0">
                <a:latin typeface="Cambria"/>
                <a:cs typeface="Cambria"/>
              </a:rPr>
              <a:t>mencegah </a:t>
            </a:r>
            <a:r>
              <a:rPr sz="1100" spc="5" dirty="0">
                <a:latin typeface="Cambria"/>
                <a:cs typeface="Cambria"/>
              </a:rPr>
              <a:t>dan  </a:t>
            </a:r>
            <a:r>
              <a:rPr sz="1100" dirty="0">
                <a:latin typeface="Cambria"/>
                <a:cs typeface="Cambria"/>
              </a:rPr>
              <a:t>memberantas </a:t>
            </a:r>
            <a:r>
              <a:rPr sz="1100" spc="-5" dirty="0">
                <a:latin typeface="Cambria"/>
                <a:cs typeface="Cambria"/>
              </a:rPr>
              <a:t>penyakit yang </a:t>
            </a:r>
            <a:r>
              <a:rPr sz="1100" spc="5" dirty="0">
                <a:latin typeface="Cambria"/>
                <a:cs typeface="Cambria"/>
              </a:rPr>
              <a:t>diidap </a:t>
            </a:r>
            <a:r>
              <a:rPr sz="1100" dirty="0">
                <a:latin typeface="Cambria"/>
                <a:cs typeface="Cambria"/>
              </a:rPr>
              <a:t>oleh </a:t>
            </a:r>
            <a:r>
              <a:rPr sz="1100" spc="-5" dirty="0">
                <a:latin typeface="Cambria"/>
                <a:cs typeface="Cambria"/>
              </a:rPr>
              <a:t>pekerja,  </a:t>
            </a:r>
            <a:r>
              <a:rPr sz="1100" dirty="0">
                <a:latin typeface="Cambria"/>
                <a:cs typeface="Cambria"/>
              </a:rPr>
              <a:t>mencegah kelelahan kerja, </a:t>
            </a:r>
            <a:r>
              <a:rPr sz="1100" spc="5" dirty="0">
                <a:latin typeface="Cambria"/>
                <a:cs typeface="Cambria"/>
              </a:rPr>
              <a:t>dan </a:t>
            </a:r>
            <a:r>
              <a:rPr sz="1100" dirty="0">
                <a:latin typeface="Cambria"/>
                <a:cs typeface="Cambria"/>
              </a:rPr>
              <a:t>menciptakan </a:t>
            </a:r>
            <a:r>
              <a:rPr sz="1100" spc="-5" dirty="0">
                <a:latin typeface="Cambria"/>
                <a:cs typeface="Cambria"/>
              </a:rPr>
              <a:t>lingkungan  kerja yang</a:t>
            </a:r>
            <a:r>
              <a:rPr sz="1100" spc="10" dirty="0">
                <a:latin typeface="Cambria"/>
                <a:cs typeface="Cambria"/>
              </a:rPr>
              <a:t> </a:t>
            </a:r>
            <a:r>
              <a:rPr sz="1100" dirty="0" err="1">
                <a:latin typeface="Cambria"/>
                <a:cs typeface="Cambria"/>
              </a:rPr>
              <a:t>sehat</a:t>
            </a:r>
            <a:r>
              <a:rPr sz="1100" dirty="0">
                <a:latin typeface="Cambria"/>
                <a:cs typeface="Cambria"/>
              </a:rPr>
              <a:t>.</a:t>
            </a:r>
            <a:endParaRPr lang="en-US" sz="1100" dirty="0">
              <a:latin typeface="Cambria"/>
              <a:cs typeface="Cambria"/>
            </a:endParaRPr>
          </a:p>
          <a:p>
            <a:pPr marL="2543810" marR="428625">
              <a:lnSpc>
                <a:spcPct val="100899"/>
              </a:lnSpc>
              <a:spcBef>
                <a:spcPts val="60"/>
              </a:spcBef>
            </a:pPr>
            <a:endParaRPr lang="en-US" sz="1100" dirty="0">
              <a:latin typeface="Cambria"/>
              <a:cs typeface="Cambria"/>
            </a:endParaRPr>
          </a:p>
          <a:p>
            <a:pPr marL="2543810" marR="428625">
              <a:lnSpc>
                <a:spcPct val="100899"/>
              </a:lnSpc>
              <a:spcBef>
                <a:spcPts val="60"/>
              </a:spcBef>
            </a:pPr>
            <a:endParaRPr sz="1100" dirty="0">
              <a:latin typeface="Cambria"/>
              <a:cs typeface="Cambria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922866" y="2017395"/>
            <a:ext cx="1970561" cy="17060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645870" y="8619760"/>
            <a:ext cx="480659" cy="2467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250949" y="5698867"/>
            <a:ext cx="464947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latin typeface="Cambria"/>
                <a:cs typeface="Cambria"/>
              </a:rPr>
              <a:t>Jadi, penerapan </a:t>
            </a:r>
            <a:r>
              <a:rPr sz="1100" spc="5" dirty="0">
                <a:latin typeface="Cambria"/>
                <a:cs typeface="Cambria"/>
              </a:rPr>
              <a:t>K3 </a:t>
            </a:r>
            <a:r>
              <a:rPr sz="1100" dirty="0">
                <a:latin typeface="Cambria"/>
                <a:cs typeface="Cambria"/>
              </a:rPr>
              <a:t>adalah untuk menjamin keselamatan dan kesehatan bagi</a:t>
            </a:r>
            <a:r>
              <a:rPr sz="1100" spc="60" dirty="0">
                <a:latin typeface="Cambria"/>
                <a:cs typeface="Cambria"/>
              </a:rPr>
              <a:t> </a:t>
            </a:r>
            <a:r>
              <a:rPr sz="1100" dirty="0">
                <a:latin typeface="Cambria"/>
                <a:cs typeface="Cambria"/>
              </a:rPr>
              <a:t>:</a:t>
            </a:r>
            <a:endParaRPr sz="1100">
              <a:latin typeface="Cambria"/>
              <a:cs typeface="Cambria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025033" y="7118379"/>
            <a:ext cx="486868" cy="92882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290319" y="6945376"/>
            <a:ext cx="1274064" cy="127101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539744" y="6823456"/>
            <a:ext cx="1222248" cy="12192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156200" y="6960831"/>
            <a:ext cx="1322917" cy="125498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817658" y="7077729"/>
            <a:ext cx="264795" cy="106045"/>
          </a:xfrm>
          <a:custGeom>
            <a:avLst/>
            <a:gdLst/>
            <a:ahLst/>
            <a:cxnLst/>
            <a:rect l="l" t="t" r="r" b="b"/>
            <a:pathLst>
              <a:path w="264795" h="106045">
                <a:moveTo>
                  <a:pt x="0" y="105739"/>
                </a:moveTo>
                <a:lnTo>
                  <a:pt x="264583" y="105739"/>
                </a:lnTo>
                <a:lnTo>
                  <a:pt x="264583" y="0"/>
                </a:lnTo>
                <a:lnTo>
                  <a:pt x="0" y="0"/>
                </a:lnTo>
                <a:lnTo>
                  <a:pt x="0" y="105739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1490662" y="6381122"/>
            <a:ext cx="567055" cy="20827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1200" b="1" spc="-5" dirty="0">
                <a:latin typeface="Cambria"/>
                <a:cs typeface="Cambria"/>
              </a:rPr>
              <a:t>P</a:t>
            </a:r>
            <a:r>
              <a:rPr sz="1200" b="1" spc="20" dirty="0">
                <a:latin typeface="Cambria"/>
                <a:cs typeface="Cambria"/>
              </a:rPr>
              <a:t>e</a:t>
            </a:r>
            <a:r>
              <a:rPr sz="1200" b="1" spc="5" dirty="0">
                <a:latin typeface="Cambria"/>
                <a:cs typeface="Cambria"/>
              </a:rPr>
              <a:t>k</a:t>
            </a:r>
            <a:r>
              <a:rPr sz="1200" b="1" spc="20" dirty="0">
                <a:latin typeface="Cambria"/>
                <a:cs typeface="Cambria"/>
              </a:rPr>
              <a:t>e</a:t>
            </a:r>
            <a:r>
              <a:rPr sz="1200" b="1" spc="15" dirty="0">
                <a:latin typeface="Cambria"/>
                <a:cs typeface="Cambria"/>
              </a:rPr>
              <a:t>rj</a:t>
            </a:r>
            <a:r>
              <a:rPr sz="1200" b="1" dirty="0">
                <a:latin typeface="Cambria"/>
                <a:cs typeface="Cambria"/>
              </a:rPr>
              <a:t>a</a:t>
            </a:r>
            <a:endParaRPr sz="1200">
              <a:latin typeface="Cambria"/>
              <a:cs typeface="Cambri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090707" y="6381122"/>
            <a:ext cx="1283335" cy="20827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1200" b="1" spc="15" dirty="0">
                <a:latin typeface="Cambria"/>
                <a:cs typeface="Cambria"/>
              </a:rPr>
              <a:t>Lingkungan</a:t>
            </a:r>
            <a:r>
              <a:rPr sz="1200" b="1" spc="-10" dirty="0">
                <a:latin typeface="Cambria"/>
                <a:cs typeface="Cambria"/>
              </a:rPr>
              <a:t> </a:t>
            </a:r>
            <a:r>
              <a:rPr sz="1200" b="1" spc="10" dirty="0">
                <a:latin typeface="Cambria"/>
                <a:cs typeface="Cambria"/>
              </a:rPr>
              <a:t>kerja</a:t>
            </a:r>
            <a:endParaRPr sz="1200">
              <a:latin typeface="Cambria"/>
              <a:cs typeface="Cambri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230922" y="6381122"/>
            <a:ext cx="1130300" cy="20827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1200" b="1" spc="10" dirty="0">
                <a:latin typeface="Cambria"/>
                <a:cs typeface="Cambria"/>
              </a:rPr>
              <a:t>Peralatan</a:t>
            </a:r>
            <a:r>
              <a:rPr sz="1200" b="1" spc="-10" dirty="0">
                <a:latin typeface="Cambria"/>
                <a:cs typeface="Cambria"/>
              </a:rPr>
              <a:t> </a:t>
            </a:r>
            <a:r>
              <a:rPr sz="1200" b="1" spc="10" dirty="0">
                <a:latin typeface="Cambria"/>
                <a:cs typeface="Cambria"/>
              </a:rPr>
              <a:t>kerja</a:t>
            </a:r>
            <a:endParaRPr sz="1200">
              <a:latin typeface="Cambria"/>
              <a:cs typeface="Cambria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717549" y="5391150"/>
            <a:ext cx="6337300" cy="3556000"/>
          </a:xfrm>
          <a:custGeom>
            <a:avLst/>
            <a:gdLst/>
            <a:ahLst/>
            <a:cxnLst/>
            <a:rect l="l" t="t" r="r" b="b"/>
            <a:pathLst>
              <a:path w="6337300" h="3556000">
                <a:moveTo>
                  <a:pt x="0" y="0"/>
                </a:moveTo>
                <a:lnTo>
                  <a:pt x="6337300" y="0"/>
                </a:lnTo>
                <a:lnTo>
                  <a:pt x="6337300" y="3556000"/>
                </a:lnTo>
                <a:lnTo>
                  <a:pt x="0" y="35560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535"/>
              </a:lnSpc>
            </a:pPr>
            <a:fld id="{81D60167-4931-47E6-BA6A-407CBD079E47}" type="slidenum">
              <a:rPr dirty="0"/>
              <a:t>15</a:t>
            </a:fld>
            <a:endParaRPr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645870" y="4338673"/>
            <a:ext cx="480659" cy="2476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17549" y="1098550"/>
            <a:ext cx="6337300" cy="3718967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3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100" dirty="0">
              <a:latin typeface="Times New Roman"/>
              <a:cs typeface="Times New Roman"/>
            </a:endParaRPr>
          </a:p>
          <a:p>
            <a:pPr marL="2225675">
              <a:lnSpc>
                <a:spcPct val="100000"/>
              </a:lnSpc>
            </a:pPr>
            <a:r>
              <a:rPr sz="1100" b="1" dirty="0">
                <a:solidFill>
                  <a:srgbClr val="FF0000"/>
                </a:solidFill>
                <a:latin typeface="Cambria"/>
                <a:cs typeface="Cambria"/>
              </a:rPr>
              <a:t>Keselamatan </a:t>
            </a:r>
            <a:r>
              <a:rPr sz="1100" b="1" spc="-5" dirty="0">
                <a:solidFill>
                  <a:srgbClr val="FF0000"/>
                </a:solidFill>
                <a:latin typeface="Cambria"/>
                <a:cs typeface="Cambria"/>
              </a:rPr>
              <a:t>kerja </a:t>
            </a:r>
            <a:r>
              <a:rPr sz="1100" b="1" dirty="0">
                <a:solidFill>
                  <a:srgbClr val="FF0000"/>
                </a:solidFill>
                <a:latin typeface="Cambria"/>
                <a:cs typeface="Cambria"/>
              </a:rPr>
              <a:t>pada </a:t>
            </a:r>
            <a:r>
              <a:rPr sz="1100" b="1" spc="-5" dirty="0">
                <a:solidFill>
                  <a:srgbClr val="FF0000"/>
                </a:solidFill>
                <a:latin typeface="Cambria"/>
                <a:cs typeface="Cambria"/>
              </a:rPr>
              <a:t>penyambungan </a:t>
            </a:r>
            <a:r>
              <a:rPr sz="1100" b="1" dirty="0">
                <a:solidFill>
                  <a:srgbClr val="FF0000"/>
                </a:solidFill>
                <a:latin typeface="Cambria"/>
                <a:cs typeface="Cambria"/>
              </a:rPr>
              <a:t>fiber optik</a:t>
            </a:r>
            <a:r>
              <a:rPr sz="1100" b="1" spc="55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100" b="1" dirty="0">
                <a:solidFill>
                  <a:srgbClr val="FF0000"/>
                </a:solidFill>
                <a:latin typeface="Cambria"/>
                <a:cs typeface="Cambria"/>
              </a:rPr>
              <a:t>::</a:t>
            </a:r>
            <a:endParaRPr sz="1100" dirty="0">
              <a:latin typeface="Cambria"/>
              <a:cs typeface="Cambria"/>
            </a:endParaRPr>
          </a:p>
          <a:p>
            <a:pPr>
              <a:lnSpc>
                <a:spcPct val="100000"/>
              </a:lnSpc>
            </a:pPr>
            <a:endParaRPr sz="1300" dirty="0">
              <a:latin typeface="Times New Roman"/>
              <a:cs typeface="Times New Roman"/>
            </a:endParaRPr>
          </a:p>
          <a:p>
            <a:pPr marL="2225675" marR="419734">
              <a:lnSpc>
                <a:spcPts val="1300"/>
              </a:lnSpc>
              <a:spcBef>
                <a:spcPts val="1015"/>
              </a:spcBef>
            </a:pPr>
            <a:r>
              <a:rPr sz="1100" spc="5" dirty="0">
                <a:latin typeface="Cambria"/>
                <a:cs typeface="Cambria"/>
              </a:rPr>
              <a:t>Dalam </a:t>
            </a:r>
            <a:r>
              <a:rPr sz="1100" spc="-5" dirty="0">
                <a:latin typeface="Cambria"/>
                <a:cs typeface="Cambria"/>
              </a:rPr>
              <a:t>panyambungan </a:t>
            </a:r>
            <a:r>
              <a:rPr sz="1100" dirty="0">
                <a:latin typeface="Cambria"/>
                <a:cs typeface="Cambria"/>
              </a:rPr>
              <a:t>fiber optik ada beberapa </a:t>
            </a:r>
            <a:r>
              <a:rPr sz="1100" spc="5" dirty="0">
                <a:latin typeface="Cambria"/>
                <a:cs typeface="Cambria"/>
              </a:rPr>
              <a:t>hal </a:t>
            </a:r>
            <a:r>
              <a:rPr sz="1100" spc="-5" dirty="0">
                <a:latin typeface="Cambria"/>
                <a:cs typeface="Cambria"/>
              </a:rPr>
              <a:t>yang  </a:t>
            </a:r>
            <a:r>
              <a:rPr sz="1100" dirty="0">
                <a:latin typeface="Cambria"/>
                <a:cs typeface="Cambria"/>
              </a:rPr>
              <a:t>perlu diperhatikan yaitu</a:t>
            </a:r>
            <a:r>
              <a:rPr sz="1100" spc="5" dirty="0">
                <a:latin typeface="Cambria"/>
                <a:cs typeface="Cambria"/>
              </a:rPr>
              <a:t> </a:t>
            </a:r>
            <a:r>
              <a:rPr sz="1100" dirty="0">
                <a:latin typeface="Cambria"/>
                <a:cs typeface="Cambria"/>
              </a:rPr>
              <a:t>:</a:t>
            </a:r>
          </a:p>
          <a:p>
            <a:pPr marL="2543175" indent="-318135">
              <a:lnSpc>
                <a:spcPct val="100000"/>
              </a:lnSpc>
              <a:spcBef>
                <a:spcPts val="1060"/>
              </a:spcBef>
              <a:buAutoNum type="alphaLcPeriod"/>
              <a:tabLst>
                <a:tab pos="2543175" algn="l"/>
                <a:tab pos="2543810" algn="l"/>
              </a:tabLst>
            </a:pPr>
            <a:r>
              <a:rPr sz="1100" dirty="0">
                <a:latin typeface="Cambria"/>
                <a:cs typeface="Cambria"/>
              </a:rPr>
              <a:t>Kebersihan tempat </a:t>
            </a:r>
            <a:r>
              <a:rPr sz="1100" spc="5" dirty="0">
                <a:latin typeface="Cambria"/>
                <a:cs typeface="Cambria"/>
              </a:rPr>
              <a:t>maupun </a:t>
            </a:r>
            <a:r>
              <a:rPr sz="1100" dirty="0">
                <a:latin typeface="Cambria"/>
                <a:cs typeface="Cambria"/>
              </a:rPr>
              <a:t>alat</a:t>
            </a:r>
            <a:r>
              <a:rPr sz="1100" spc="-70" dirty="0">
                <a:latin typeface="Cambria"/>
                <a:cs typeface="Cambria"/>
              </a:rPr>
              <a:t> </a:t>
            </a:r>
            <a:r>
              <a:rPr sz="1100" dirty="0">
                <a:latin typeface="Cambria"/>
                <a:cs typeface="Cambria"/>
              </a:rPr>
              <a:t>kerja.</a:t>
            </a:r>
          </a:p>
          <a:p>
            <a:pPr marL="2543175" indent="-318135">
              <a:lnSpc>
                <a:spcPct val="100000"/>
              </a:lnSpc>
              <a:spcBef>
                <a:spcPts val="1080"/>
              </a:spcBef>
              <a:buAutoNum type="alphaLcPeriod"/>
              <a:tabLst>
                <a:tab pos="2543175" algn="l"/>
                <a:tab pos="2543810" algn="l"/>
              </a:tabLst>
            </a:pPr>
            <a:r>
              <a:rPr sz="1100" spc="-5" dirty="0">
                <a:latin typeface="Cambria"/>
                <a:cs typeface="Cambria"/>
              </a:rPr>
              <a:t>Kelengkapan </a:t>
            </a:r>
            <a:r>
              <a:rPr sz="1100" dirty="0">
                <a:latin typeface="Cambria"/>
                <a:cs typeface="Cambria"/>
              </a:rPr>
              <a:t>keselamatan</a:t>
            </a:r>
            <a:r>
              <a:rPr sz="1100" spc="-10" dirty="0">
                <a:latin typeface="Cambria"/>
                <a:cs typeface="Cambria"/>
              </a:rPr>
              <a:t> </a:t>
            </a:r>
            <a:r>
              <a:rPr sz="1100" dirty="0">
                <a:latin typeface="Cambria"/>
                <a:cs typeface="Cambria"/>
              </a:rPr>
              <a:t>kerja.</a:t>
            </a:r>
          </a:p>
          <a:p>
            <a:pPr marL="2543175" indent="-318135">
              <a:lnSpc>
                <a:spcPct val="100000"/>
              </a:lnSpc>
              <a:spcBef>
                <a:spcPts val="985"/>
              </a:spcBef>
              <a:buAutoNum type="alphaLcPeriod"/>
              <a:tabLst>
                <a:tab pos="2543175" algn="l"/>
                <a:tab pos="2543810" algn="l"/>
              </a:tabLst>
            </a:pPr>
            <a:r>
              <a:rPr sz="1100" dirty="0">
                <a:latin typeface="Cambria"/>
                <a:cs typeface="Cambria"/>
              </a:rPr>
              <a:t>Urutan </a:t>
            </a:r>
            <a:r>
              <a:rPr sz="1100" spc="-5" dirty="0">
                <a:latin typeface="Cambria"/>
                <a:cs typeface="Cambria"/>
              </a:rPr>
              <a:t>proses</a:t>
            </a:r>
            <a:r>
              <a:rPr sz="1100" dirty="0">
                <a:latin typeface="Cambria"/>
                <a:cs typeface="Cambria"/>
              </a:rPr>
              <a:t> </a:t>
            </a:r>
            <a:r>
              <a:rPr sz="1100" spc="-5" dirty="0">
                <a:latin typeface="Cambria"/>
                <a:cs typeface="Cambria"/>
              </a:rPr>
              <a:t>penyambungan.</a:t>
            </a:r>
            <a:endParaRPr sz="1100" dirty="0">
              <a:latin typeface="Cambria"/>
              <a:cs typeface="Cambria"/>
            </a:endParaRPr>
          </a:p>
          <a:p>
            <a:pPr>
              <a:lnSpc>
                <a:spcPct val="100000"/>
              </a:lnSpc>
            </a:pPr>
            <a:endParaRPr sz="13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lang="en-US" sz="13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lang="en-US" sz="13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 dirty="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643842" y="1639934"/>
            <a:ext cx="186145" cy="18749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75783" y="2087034"/>
            <a:ext cx="1693332" cy="14215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949950" y="3084077"/>
            <a:ext cx="370416" cy="32829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645870" y="8619760"/>
            <a:ext cx="480659" cy="2467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717549" y="5391150"/>
            <a:ext cx="6337300" cy="3128036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3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 dirty="0">
              <a:latin typeface="Times New Roman"/>
              <a:cs typeface="Times New Roman"/>
            </a:endParaRPr>
          </a:p>
          <a:p>
            <a:pPr marL="2757805" indent="-321310">
              <a:lnSpc>
                <a:spcPct val="100000"/>
              </a:lnSpc>
              <a:spcBef>
                <a:spcPts val="850"/>
              </a:spcBef>
              <a:buAutoNum type="alphaLcPeriod"/>
              <a:tabLst>
                <a:tab pos="2757805" algn="l"/>
                <a:tab pos="2758440" algn="l"/>
              </a:tabLst>
            </a:pPr>
            <a:r>
              <a:rPr sz="1100" b="1" dirty="0">
                <a:latin typeface="Cambria"/>
                <a:cs typeface="Cambria"/>
              </a:rPr>
              <a:t>Kebersihan tempat maupun alat</a:t>
            </a:r>
            <a:r>
              <a:rPr sz="1100" b="1" spc="15" dirty="0">
                <a:latin typeface="Cambria"/>
                <a:cs typeface="Cambria"/>
              </a:rPr>
              <a:t> </a:t>
            </a:r>
            <a:r>
              <a:rPr sz="1100" b="1" spc="-5" dirty="0">
                <a:latin typeface="Cambria"/>
                <a:cs typeface="Cambria"/>
              </a:rPr>
              <a:t>kerja</a:t>
            </a:r>
            <a:endParaRPr sz="1100" dirty="0">
              <a:latin typeface="Cambria"/>
              <a:cs typeface="Cambria"/>
            </a:endParaRPr>
          </a:p>
          <a:p>
            <a:pPr marL="3072130" marR="471170" lvl="1" indent="-314960" algn="just">
              <a:lnSpc>
                <a:spcPts val="1300"/>
              </a:lnSpc>
              <a:spcBef>
                <a:spcPts val="1140"/>
              </a:spcBef>
              <a:buFont typeface="Wingdings"/>
              <a:buChar char=""/>
              <a:tabLst>
                <a:tab pos="3072765" algn="l"/>
              </a:tabLst>
            </a:pPr>
            <a:r>
              <a:rPr sz="1100" dirty="0">
                <a:latin typeface="Cambria"/>
                <a:cs typeface="Cambria"/>
              </a:rPr>
              <a:t>Sebelum </a:t>
            </a:r>
            <a:r>
              <a:rPr sz="1100" spc="-5" dirty="0">
                <a:latin typeface="Cambria"/>
                <a:cs typeface="Cambria"/>
              </a:rPr>
              <a:t>bekerja </a:t>
            </a:r>
            <a:r>
              <a:rPr sz="1100" dirty="0">
                <a:latin typeface="Cambria"/>
                <a:cs typeface="Cambria"/>
              </a:rPr>
              <a:t>yakinkan </a:t>
            </a:r>
            <a:r>
              <a:rPr sz="1100" spc="-5" dirty="0">
                <a:latin typeface="Cambria"/>
                <a:cs typeface="Cambria"/>
              </a:rPr>
              <a:t>bahwa </a:t>
            </a:r>
            <a:r>
              <a:rPr sz="1100" spc="5" dirty="0">
                <a:latin typeface="Cambria"/>
                <a:cs typeface="Cambria"/>
              </a:rPr>
              <a:t>alat  </a:t>
            </a:r>
            <a:r>
              <a:rPr sz="1100" dirty="0">
                <a:latin typeface="Cambria"/>
                <a:cs typeface="Cambria"/>
              </a:rPr>
              <a:t>berfungsi dengan baik (sudah</a:t>
            </a:r>
            <a:r>
              <a:rPr sz="1100" spc="20" dirty="0">
                <a:latin typeface="Cambria"/>
                <a:cs typeface="Cambria"/>
              </a:rPr>
              <a:t> </a:t>
            </a:r>
            <a:r>
              <a:rPr sz="1100" dirty="0">
                <a:latin typeface="Cambria"/>
                <a:cs typeface="Cambria"/>
              </a:rPr>
              <a:t>dikalibrasi).</a:t>
            </a:r>
          </a:p>
          <a:p>
            <a:pPr marL="3072130" marR="473075" lvl="1" indent="-314960" algn="just">
              <a:lnSpc>
                <a:spcPts val="1300"/>
              </a:lnSpc>
              <a:spcBef>
                <a:spcPts val="1095"/>
              </a:spcBef>
              <a:buFont typeface="Wingdings"/>
              <a:buChar char=""/>
              <a:tabLst>
                <a:tab pos="3072765" algn="l"/>
              </a:tabLst>
            </a:pPr>
            <a:r>
              <a:rPr sz="1100" spc="-15" dirty="0">
                <a:latin typeface="Cambria"/>
                <a:cs typeface="Cambria"/>
              </a:rPr>
              <a:t>Tempat </a:t>
            </a:r>
            <a:r>
              <a:rPr sz="1100" spc="5" dirty="0">
                <a:latin typeface="Cambria"/>
                <a:cs typeface="Cambria"/>
              </a:rPr>
              <a:t>dan </a:t>
            </a:r>
            <a:r>
              <a:rPr sz="1100" dirty="0">
                <a:latin typeface="Cambria"/>
                <a:cs typeface="Cambria"/>
              </a:rPr>
              <a:t>alat </a:t>
            </a:r>
            <a:r>
              <a:rPr sz="1100" spc="-5" dirty="0">
                <a:latin typeface="Cambria"/>
                <a:cs typeface="Cambria"/>
              </a:rPr>
              <a:t>bekerja </a:t>
            </a:r>
            <a:r>
              <a:rPr sz="1100" spc="5" dirty="0">
                <a:latin typeface="Cambria"/>
                <a:cs typeface="Cambria"/>
              </a:rPr>
              <a:t>harus </a:t>
            </a:r>
            <a:r>
              <a:rPr sz="1100" dirty="0">
                <a:latin typeface="Cambria"/>
                <a:cs typeface="Cambria"/>
              </a:rPr>
              <a:t>bersih </a:t>
            </a:r>
            <a:r>
              <a:rPr sz="1100" spc="5" dirty="0">
                <a:latin typeface="Cambria"/>
                <a:cs typeface="Cambria"/>
              </a:rPr>
              <a:t>dari  </a:t>
            </a:r>
            <a:r>
              <a:rPr sz="1100" dirty="0">
                <a:latin typeface="Cambria"/>
                <a:cs typeface="Cambria"/>
              </a:rPr>
              <a:t>debu atau </a:t>
            </a:r>
            <a:r>
              <a:rPr sz="1100" spc="-5" dirty="0">
                <a:latin typeface="Cambria"/>
                <a:cs typeface="Cambria"/>
              </a:rPr>
              <a:t>kotoran yang</a:t>
            </a:r>
            <a:r>
              <a:rPr sz="1100" spc="10" dirty="0">
                <a:latin typeface="Cambria"/>
                <a:cs typeface="Cambria"/>
              </a:rPr>
              <a:t> </a:t>
            </a:r>
            <a:r>
              <a:rPr sz="1100" dirty="0">
                <a:latin typeface="Cambria"/>
                <a:cs typeface="Cambria"/>
              </a:rPr>
              <a:t>lain.</a:t>
            </a:r>
          </a:p>
          <a:p>
            <a:pPr marL="3072130" marR="472440" lvl="1" indent="-314960" algn="just">
              <a:lnSpc>
                <a:spcPct val="101200"/>
              </a:lnSpc>
              <a:spcBef>
                <a:spcPts val="1019"/>
              </a:spcBef>
              <a:buFont typeface="Wingdings"/>
              <a:buChar char=""/>
              <a:tabLst>
                <a:tab pos="3072765" algn="l"/>
              </a:tabLst>
            </a:pPr>
            <a:r>
              <a:rPr sz="1100" dirty="0">
                <a:latin typeface="Cambria"/>
                <a:cs typeface="Cambria"/>
              </a:rPr>
              <a:t>Setelah selesai </a:t>
            </a:r>
            <a:r>
              <a:rPr sz="1100" spc="-5" dirty="0">
                <a:latin typeface="Cambria"/>
                <a:cs typeface="Cambria"/>
              </a:rPr>
              <a:t>bekerja </a:t>
            </a:r>
            <a:r>
              <a:rPr sz="1100" dirty="0">
                <a:latin typeface="Cambria"/>
                <a:cs typeface="Cambria"/>
              </a:rPr>
              <a:t>alat </a:t>
            </a:r>
            <a:r>
              <a:rPr sz="1100" spc="5" dirty="0">
                <a:latin typeface="Cambria"/>
                <a:cs typeface="Cambria"/>
              </a:rPr>
              <a:t>dan </a:t>
            </a:r>
            <a:r>
              <a:rPr sz="1100" dirty="0">
                <a:latin typeface="Cambria"/>
                <a:cs typeface="Cambria"/>
              </a:rPr>
              <a:t>tempat </a:t>
            </a:r>
            <a:r>
              <a:rPr sz="1100" spc="-5" dirty="0">
                <a:latin typeface="Cambria"/>
                <a:cs typeface="Cambria"/>
              </a:rPr>
              <a:t>kerja  </a:t>
            </a:r>
            <a:r>
              <a:rPr sz="1100" dirty="0">
                <a:latin typeface="Cambria"/>
                <a:cs typeface="Cambria"/>
              </a:rPr>
              <a:t>dibersihkan </a:t>
            </a:r>
            <a:r>
              <a:rPr sz="1100" spc="5" dirty="0">
                <a:latin typeface="Cambria"/>
                <a:cs typeface="Cambria"/>
              </a:rPr>
              <a:t>dari </a:t>
            </a:r>
            <a:r>
              <a:rPr sz="1100" dirty="0">
                <a:latin typeface="Cambria"/>
                <a:cs typeface="Cambria"/>
              </a:rPr>
              <a:t>sisa pekerjaan seperi  </a:t>
            </a:r>
            <a:r>
              <a:rPr sz="1100" spc="-5" dirty="0">
                <a:latin typeface="Cambria"/>
                <a:cs typeface="Cambria"/>
              </a:rPr>
              <a:t>potongan </a:t>
            </a:r>
            <a:r>
              <a:rPr sz="1100" dirty="0">
                <a:latin typeface="Cambria"/>
                <a:cs typeface="Cambria"/>
              </a:rPr>
              <a:t>optik, </a:t>
            </a:r>
            <a:r>
              <a:rPr sz="1100" spc="-5" dirty="0">
                <a:latin typeface="Cambria"/>
                <a:cs typeface="Cambria"/>
              </a:rPr>
              <a:t>jelly yang </a:t>
            </a:r>
            <a:r>
              <a:rPr sz="1100" dirty="0">
                <a:latin typeface="Cambria"/>
                <a:cs typeface="Cambria"/>
              </a:rPr>
              <a:t>menempel </a:t>
            </a:r>
            <a:r>
              <a:rPr sz="1100" spc="5" dirty="0">
                <a:latin typeface="Cambria"/>
                <a:cs typeface="Cambria"/>
              </a:rPr>
              <a:t>dan  </a:t>
            </a:r>
            <a:r>
              <a:rPr sz="1100" spc="-5" dirty="0">
                <a:latin typeface="Cambria"/>
                <a:cs typeface="Cambria"/>
              </a:rPr>
              <a:t>kotoran lainnya.</a:t>
            </a:r>
            <a:endParaRPr sz="1100" dirty="0">
              <a:latin typeface="Cambria"/>
              <a:cs typeface="Cambria"/>
            </a:endParaRPr>
          </a:p>
          <a:p>
            <a:pPr>
              <a:lnSpc>
                <a:spcPct val="100000"/>
              </a:lnSpc>
            </a:pPr>
            <a:endParaRPr sz="13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050" dirty="0">
              <a:latin typeface="Times New Roman"/>
              <a:cs typeface="Times New Roman"/>
            </a:endParaRPr>
          </a:p>
          <a:p>
            <a:pPr marL="374650">
              <a:lnSpc>
                <a:spcPct val="100000"/>
              </a:lnSpc>
            </a:pPr>
            <a:r>
              <a:rPr sz="700" spc="5" dirty="0">
                <a:latin typeface="Calibri"/>
                <a:cs typeface="Calibri"/>
              </a:rPr>
              <a:t>Page </a:t>
            </a:r>
            <a:r>
              <a:rPr sz="700" dirty="0">
                <a:latin typeface="Calibri"/>
                <a:cs typeface="Calibri"/>
              </a:rPr>
              <a:t>-</a:t>
            </a:r>
            <a:r>
              <a:rPr sz="700" spc="25" dirty="0">
                <a:latin typeface="Calibri"/>
                <a:cs typeface="Calibri"/>
              </a:rPr>
              <a:t> </a:t>
            </a:r>
            <a:r>
              <a:rPr sz="700" spc="15" dirty="0">
                <a:latin typeface="Calibri"/>
                <a:cs typeface="Calibri"/>
              </a:rPr>
              <a:t>34</a:t>
            </a:r>
            <a:endParaRPr sz="700" dirty="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913731" y="6494798"/>
            <a:ext cx="1047750" cy="128235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43431" y="6850888"/>
            <a:ext cx="929639" cy="92659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535"/>
              </a:lnSpc>
            </a:pPr>
            <a:fld id="{81D60167-4931-47E6-BA6A-407CBD079E47}" type="slidenum">
              <a:rPr dirty="0"/>
              <a:t>16</a:t>
            </a:fld>
            <a:endParaRPr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645870" y="4338673"/>
            <a:ext cx="480659" cy="2476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822450" y="2006385"/>
            <a:ext cx="1150937" cy="7847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13530" y="2820160"/>
            <a:ext cx="616391" cy="61546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717549" y="1098550"/>
            <a:ext cx="6337300" cy="3620478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3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 dirty="0">
              <a:latin typeface="Times New Roman"/>
              <a:cs typeface="Times New Roman"/>
            </a:endParaRPr>
          </a:p>
          <a:p>
            <a:pPr marL="2754630" indent="-318135">
              <a:lnSpc>
                <a:spcPct val="100000"/>
              </a:lnSpc>
              <a:spcBef>
                <a:spcPts val="900"/>
              </a:spcBef>
              <a:buAutoNum type="alphaLcPeriod" startAt="2"/>
              <a:tabLst>
                <a:tab pos="2754630" algn="l"/>
                <a:tab pos="2755265" algn="l"/>
              </a:tabLst>
            </a:pPr>
            <a:r>
              <a:rPr sz="1100" b="1" dirty="0">
                <a:latin typeface="Cambria"/>
                <a:cs typeface="Cambria"/>
              </a:rPr>
              <a:t>Kelengkapan keselamatan</a:t>
            </a:r>
            <a:r>
              <a:rPr sz="1100" b="1" spc="5" dirty="0">
                <a:latin typeface="Cambria"/>
                <a:cs typeface="Cambria"/>
              </a:rPr>
              <a:t> </a:t>
            </a:r>
            <a:r>
              <a:rPr sz="1100" b="1" spc="-5" dirty="0">
                <a:latin typeface="Cambria"/>
                <a:cs typeface="Cambria"/>
              </a:rPr>
              <a:t>kerja</a:t>
            </a:r>
            <a:endParaRPr sz="1100" dirty="0">
              <a:latin typeface="Cambria"/>
              <a:cs typeface="Cambria"/>
            </a:endParaRPr>
          </a:p>
          <a:p>
            <a:pPr marL="2754630" marR="523240">
              <a:lnSpc>
                <a:spcPct val="101200"/>
              </a:lnSpc>
              <a:spcBef>
                <a:spcPts val="1065"/>
              </a:spcBef>
            </a:pPr>
            <a:r>
              <a:rPr sz="1100" spc="-5" dirty="0">
                <a:latin typeface="Cambria"/>
                <a:cs typeface="Cambria"/>
              </a:rPr>
              <a:t>Pekerjaan penyambungan </a:t>
            </a:r>
            <a:r>
              <a:rPr sz="1100" dirty="0">
                <a:latin typeface="Cambria"/>
                <a:cs typeface="Cambria"/>
              </a:rPr>
              <a:t>kabel optik </a:t>
            </a:r>
            <a:r>
              <a:rPr sz="1100" spc="5" dirty="0">
                <a:latin typeface="Cambria"/>
                <a:cs typeface="Cambria"/>
              </a:rPr>
              <a:t>daan  </a:t>
            </a:r>
            <a:r>
              <a:rPr sz="1100" dirty="0">
                <a:latin typeface="Cambria"/>
                <a:cs typeface="Cambria"/>
              </a:rPr>
              <a:t>penanganan sarana </a:t>
            </a:r>
            <a:r>
              <a:rPr sz="1100" spc="5" dirty="0">
                <a:latin typeface="Cambria"/>
                <a:cs typeface="Cambria"/>
              </a:rPr>
              <a:t>sambung </a:t>
            </a:r>
            <a:r>
              <a:rPr sz="1100" dirty="0">
                <a:latin typeface="Cambria"/>
                <a:cs typeface="Cambria"/>
              </a:rPr>
              <a:t>kabel (closure), serta  </a:t>
            </a:r>
            <a:r>
              <a:rPr sz="1100" spc="-5" dirty="0">
                <a:latin typeface="Cambria"/>
                <a:cs typeface="Cambria"/>
              </a:rPr>
              <a:t>penyambungan </a:t>
            </a:r>
            <a:r>
              <a:rPr sz="1100" dirty="0">
                <a:latin typeface="Cambria"/>
                <a:cs typeface="Cambria"/>
              </a:rPr>
              <a:t>fiber optik </a:t>
            </a:r>
            <a:r>
              <a:rPr sz="1100" spc="-5" dirty="0">
                <a:latin typeface="Cambria"/>
                <a:cs typeface="Cambria"/>
              </a:rPr>
              <a:t>mempunyai </a:t>
            </a:r>
            <a:r>
              <a:rPr sz="1100" dirty="0">
                <a:latin typeface="Cambria"/>
                <a:cs typeface="Cambria"/>
              </a:rPr>
              <a:t>beberapa  kelengkapan keselamatan </a:t>
            </a:r>
            <a:r>
              <a:rPr sz="1100" spc="-5" dirty="0">
                <a:latin typeface="Cambria"/>
                <a:cs typeface="Cambria"/>
              </a:rPr>
              <a:t>kerja </a:t>
            </a:r>
            <a:r>
              <a:rPr sz="1100" dirty="0">
                <a:latin typeface="Cambria"/>
                <a:cs typeface="Cambria"/>
              </a:rPr>
              <a:t>yaitu</a:t>
            </a:r>
            <a:r>
              <a:rPr sz="1100" spc="15" dirty="0">
                <a:latin typeface="Cambria"/>
                <a:cs typeface="Cambria"/>
              </a:rPr>
              <a:t> </a:t>
            </a:r>
            <a:r>
              <a:rPr sz="1100" dirty="0">
                <a:latin typeface="Cambria"/>
                <a:cs typeface="Cambria"/>
              </a:rPr>
              <a:t>:</a:t>
            </a:r>
          </a:p>
          <a:p>
            <a:pPr marL="3072130" lvl="1" indent="-318135">
              <a:lnSpc>
                <a:spcPct val="100000"/>
              </a:lnSpc>
              <a:spcBef>
                <a:spcPts val="980"/>
              </a:spcBef>
              <a:buFont typeface="Wingdings"/>
              <a:buChar char=""/>
              <a:tabLst>
                <a:tab pos="3072130" algn="l"/>
                <a:tab pos="3072765" algn="l"/>
              </a:tabLst>
            </a:pPr>
            <a:r>
              <a:rPr sz="1100" dirty="0">
                <a:latin typeface="Cambria"/>
                <a:cs typeface="Cambria"/>
              </a:rPr>
              <a:t>Sarung</a:t>
            </a:r>
            <a:r>
              <a:rPr sz="1100" spc="-5" dirty="0">
                <a:latin typeface="Cambria"/>
                <a:cs typeface="Cambria"/>
              </a:rPr>
              <a:t> </a:t>
            </a:r>
            <a:r>
              <a:rPr sz="1100" dirty="0">
                <a:latin typeface="Cambria"/>
                <a:cs typeface="Cambria"/>
              </a:rPr>
              <a:t>tangan</a:t>
            </a:r>
          </a:p>
          <a:p>
            <a:pPr marL="3072130" lvl="1" indent="-318135">
              <a:lnSpc>
                <a:spcPct val="100000"/>
              </a:lnSpc>
              <a:spcBef>
                <a:spcPts val="1080"/>
              </a:spcBef>
              <a:buFont typeface="Wingdings"/>
              <a:buChar char=""/>
              <a:tabLst>
                <a:tab pos="3072130" algn="l"/>
                <a:tab pos="3072765" algn="l"/>
              </a:tabLst>
            </a:pPr>
            <a:r>
              <a:rPr sz="1100" dirty="0">
                <a:latin typeface="Cambria"/>
                <a:cs typeface="Cambria"/>
              </a:rPr>
              <a:t>Kacamata</a:t>
            </a:r>
            <a:r>
              <a:rPr sz="1100" spc="5" dirty="0">
                <a:latin typeface="Cambria"/>
                <a:cs typeface="Cambria"/>
              </a:rPr>
              <a:t> </a:t>
            </a:r>
            <a:r>
              <a:rPr sz="1100" dirty="0">
                <a:latin typeface="Cambria"/>
                <a:cs typeface="Cambria"/>
              </a:rPr>
              <a:t>pelindung</a:t>
            </a:r>
          </a:p>
          <a:p>
            <a:pPr marL="3072130" lvl="1" indent="-318135">
              <a:lnSpc>
                <a:spcPct val="100000"/>
              </a:lnSpc>
              <a:spcBef>
                <a:spcPts val="1105"/>
              </a:spcBef>
              <a:buFont typeface="Wingdings"/>
              <a:buChar char=""/>
              <a:tabLst>
                <a:tab pos="3072130" algn="l"/>
                <a:tab pos="3072765" algn="l"/>
              </a:tabLst>
            </a:pPr>
            <a:r>
              <a:rPr sz="1100" dirty="0">
                <a:latin typeface="Cambria"/>
                <a:cs typeface="Cambria"/>
              </a:rPr>
              <a:t>Peralatan (tools) </a:t>
            </a:r>
            <a:r>
              <a:rPr sz="1100" spc="-5" dirty="0">
                <a:latin typeface="Cambria"/>
                <a:cs typeface="Cambria"/>
              </a:rPr>
              <a:t>yang</a:t>
            </a:r>
            <a:r>
              <a:rPr sz="1100" dirty="0">
                <a:latin typeface="Cambria"/>
                <a:cs typeface="Cambria"/>
              </a:rPr>
              <a:t> sesuai</a:t>
            </a:r>
          </a:p>
          <a:p>
            <a:pPr marL="3072130" lvl="1" indent="-318135">
              <a:lnSpc>
                <a:spcPct val="100000"/>
              </a:lnSpc>
              <a:spcBef>
                <a:spcPts val="1080"/>
              </a:spcBef>
              <a:buFont typeface="Wingdings"/>
              <a:buChar char=""/>
              <a:tabLst>
                <a:tab pos="3072130" algn="l"/>
                <a:tab pos="3072765" algn="l"/>
              </a:tabLst>
            </a:pPr>
            <a:r>
              <a:rPr sz="1100" dirty="0">
                <a:latin typeface="Cambria"/>
                <a:cs typeface="Cambria"/>
              </a:rPr>
              <a:t>Isolasi /</a:t>
            </a:r>
            <a:r>
              <a:rPr sz="1100" spc="5" dirty="0">
                <a:latin typeface="Cambria"/>
                <a:cs typeface="Cambria"/>
              </a:rPr>
              <a:t> </a:t>
            </a:r>
            <a:r>
              <a:rPr sz="1100" dirty="0">
                <a:latin typeface="Cambria"/>
                <a:cs typeface="Cambria"/>
              </a:rPr>
              <a:t>Lakban</a:t>
            </a:r>
          </a:p>
          <a:p>
            <a:pPr marL="3072130" lvl="1" indent="-318135">
              <a:lnSpc>
                <a:spcPct val="100000"/>
              </a:lnSpc>
              <a:spcBef>
                <a:spcPts val="985"/>
              </a:spcBef>
              <a:buFont typeface="Wingdings"/>
              <a:buChar char=""/>
              <a:tabLst>
                <a:tab pos="3072130" algn="l"/>
                <a:tab pos="3072765" algn="l"/>
              </a:tabLst>
            </a:pPr>
            <a:r>
              <a:rPr sz="1100" dirty="0">
                <a:latin typeface="Cambria"/>
                <a:cs typeface="Cambria"/>
              </a:rPr>
              <a:t>Bak</a:t>
            </a:r>
            <a:r>
              <a:rPr sz="1100" spc="-5" dirty="0">
                <a:latin typeface="Cambria"/>
                <a:cs typeface="Cambria"/>
              </a:rPr>
              <a:t> </a:t>
            </a:r>
            <a:r>
              <a:rPr sz="1100" spc="5" dirty="0">
                <a:latin typeface="Cambria"/>
                <a:cs typeface="Cambria"/>
              </a:rPr>
              <a:t>sampah</a:t>
            </a:r>
            <a:endParaRPr sz="1100" dirty="0">
              <a:latin typeface="Cambria"/>
              <a:cs typeface="Cambria"/>
            </a:endParaRPr>
          </a:p>
          <a:p>
            <a:pPr>
              <a:lnSpc>
                <a:spcPct val="100000"/>
              </a:lnSpc>
            </a:pPr>
            <a:endParaRPr sz="13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lang="en-US" sz="125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250" dirty="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946017" y="1417178"/>
            <a:ext cx="1058333" cy="106115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652675" y="2659614"/>
            <a:ext cx="1651440" cy="165584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645870" y="8619760"/>
            <a:ext cx="480659" cy="2467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717549" y="5391150"/>
            <a:ext cx="6337300" cy="3522952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25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0"/>
              </a:spcBef>
            </a:pPr>
            <a:endParaRPr sz="1150" dirty="0">
              <a:latin typeface="Times New Roman"/>
              <a:cs typeface="Times New Roman"/>
            </a:endParaRPr>
          </a:p>
          <a:p>
            <a:pPr marL="641350" indent="-318135">
              <a:lnSpc>
                <a:spcPct val="100000"/>
              </a:lnSpc>
              <a:buAutoNum type="alphaLcPeriod" startAt="3"/>
              <a:tabLst>
                <a:tab pos="641350" algn="l"/>
                <a:tab pos="641985" algn="l"/>
              </a:tabLst>
            </a:pPr>
            <a:r>
              <a:rPr sz="1100" b="1" dirty="0">
                <a:latin typeface="Cambria"/>
                <a:cs typeface="Cambria"/>
              </a:rPr>
              <a:t>Urutan pekerjaan</a:t>
            </a:r>
            <a:r>
              <a:rPr sz="1100" b="1" spc="5" dirty="0">
                <a:latin typeface="Cambria"/>
                <a:cs typeface="Cambria"/>
              </a:rPr>
              <a:t> </a:t>
            </a:r>
            <a:r>
              <a:rPr sz="1100" b="1" spc="-5" dirty="0">
                <a:latin typeface="Cambria"/>
                <a:cs typeface="Cambria"/>
              </a:rPr>
              <a:t>penyambungan</a:t>
            </a:r>
            <a:endParaRPr sz="1100" dirty="0">
              <a:latin typeface="Cambria"/>
              <a:cs typeface="Cambria"/>
            </a:endParaRPr>
          </a:p>
          <a:p>
            <a:pPr>
              <a:lnSpc>
                <a:spcPct val="100000"/>
              </a:lnSpc>
              <a:buFont typeface="Cambria"/>
              <a:buAutoNum type="alphaLcPeriod" startAt="3"/>
            </a:pPr>
            <a:endParaRPr sz="1300" dirty="0">
              <a:latin typeface="Times New Roman"/>
              <a:cs typeface="Times New Roman"/>
            </a:endParaRPr>
          </a:p>
          <a:p>
            <a:pPr marL="955675" marR="2418715" lvl="1" indent="-314960">
              <a:lnSpc>
                <a:spcPts val="1300"/>
              </a:lnSpc>
              <a:spcBef>
                <a:spcPts val="750"/>
              </a:spcBef>
              <a:buAutoNum type="arabicParenR"/>
              <a:tabLst>
                <a:tab pos="955675" algn="l"/>
                <a:tab pos="956310" algn="l"/>
              </a:tabLst>
            </a:pPr>
            <a:r>
              <a:rPr sz="1100" b="1" dirty="0">
                <a:latin typeface="Cambria"/>
                <a:cs typeface="Cambria"/>
              </a:rPr>
              <a:t>Penanganan </a:t>
            </a:r>
            <a:r>
              <a:rPr sz="1100" b="1" spc="5" dirty="0">
                <a:latin typeface="Cambria"/>
                <a:cs typeface="Cambria"/>
              </a:rPr>
              <a:t>kabel </a:t>
            </a:r>
            <a:r>
              <a:rPr sz="1100" b="1" dirty="0">
                <a:latin typeface="Cambria"/>
                <a:cs typeface="Cambria"/>
              </a:rPr>
              <a:t>dan sarana sambung </a:t>
            </a:r>
            <a:r>
              <a:rPr sz="1100" b="1" spc="5" dirty="0">
                <a:latin typeface="Cambria"/>
                <a:cs typeface="Cambria"/>
              </a:rPr>
              <a:t>kabel  </a:t>
            </a:r>
            <a:r>
              <a:rPr sz="1100" b="1" spc="-5" dirty="0">
                <a:latin typeface="Cambria"/>
                <a:cs typeface="Cambria"/>
              </a:rPr>
              <a:t>(closure)</a:t>
            </a:r>
            <a:endParaRPr sz="1100" dirty="0">
              <a:latin typeface="Cambria"/>
              <a:cs typeface="Cambria"/>
            </a:endParaRPr>
          </a:p>
          <a:p>
            <a:pPr lvl="1">
              <a:lnSpc>
                <a:spcPct val="100000"/>
              </a:lnSpc>
              <a:spcBef>
                <a:spcPts val="5"/>
              </a:spcBef>
              <a:buFont typeface="Cambria"/>
              <a:buAutoNum type="arabicParenR"/>
            </a:pPr>
            <a:endParaRPr sz="1500" dirty="0">
              <a:latin typeface="Times New Roman"/>
              <a:cs typeface="Times New Roman"/>
            </a:endParaRPr>
          </a:p>
          <a:p>
            <a:pPr marL="955675" algn="just">
              <a:lnSpc>
                <a:spcPct val="100000"/>
              </a:lnSpc>
              <a:spcBef>
                <a:spcPts val="5"/>
              </a:spcBef>
            </a:pPr>
            <a:r>
              <a:rPr sz="1100" spc="5" dirty="0">
                <a:latin typeface="Cambria"/>
                <a:cs typeface="Cambria"/>
              </a:rPr>
              <a:t>Hal-hal </a:t>
            </a:r>
            <a:r>
              <a:rPr sz="1100" spc="-5" dirty="0">
                <a:latin typeface="Cambria"/>
                <a:cs typeface="Cambria"/>
              </a:rPr>
              <a:t>yang </a:t>
            </a:r>
            <a:r>
              <a:rPr sz="1100" spc="5" dirty="0">
                <a:latin typeface="Cambria"/>
                <a:cs typeface="Cambria"/>
              </a:rPr>
              <a:t>harus </a:t>
            </a:r>
            <a:r>
              <a:rPr sz="1100" dirty="0">
                <a:latin typeface="Cambria"/>
                <a:cs typeface="Cambria"/>
              </a:rPr>
              <a:t>diperhatikan adalah</a:t>
            </a:r>
            <a:r>
              <a:rPr sz="1100" spc="5" dirty="0">
                <a:latin typeface="Cambria"/>
                <a:cs typeface="Cambria"/>
              </a:rPr>
              <a:t> </a:t>
            </a:r>
            <a:r>
              <a:rPr sz="1100" dirty="0">
                <a:latin typeface="Cambria"/>
                <a:cs typeface="Cambria"/>
              </a:rPr>
              <a:t>:</a:t>
            </a:r>
          </a:p>
          <a:p>
            <a:pPr marL="1276350" lvl="2" indent="-318135" algn="just">
              <a:lnSpc>
                <a:spcPct val="100000"/>
              </a:lnSpc>
              <a:spcBef>
                <a:spcPts val="380"/>
              </a:spcBef>
              <a:buFont typeface="Wingdings"/>
              <a:buChar char=""/>
              <a:tabLst>
                <a:tab pos="1276985" algn="l"/>
              </a:tabLst>
            </a:pPr>
            <a:r>
              <a:rPr sz="1100" dirty="0">
                <a:latin typeface="Cambria"/>
                <a:cs typeface="Cambria"/>
              </a:rPr>
              <a:t>Gunakan alat / </a:t>
            </a:r>
            <a:r>
              <a:rPr sz="1100" spc="-5" dirty="0">
                <a:latin typeface="Cambria"/>
                <a:cs typeface="Cambria"/>
              </a:rPr>
              <a:t>perkakas kerja yang</a:t>
            </a:r>
            <a:r>
              <a:rPr sz="1100" spc="30" dirty="0">
                <a:latin typeface="Cambria"/>
                <a:cs typeface="Cambria"/>
              </a:rPr>
              <a:t> </a:t>
            </a:r>
            <a:r>
              <a:rPr sz="1100" spc="-15" dirty="0">
                <a:latin typeface="Cambria"/>
                <a:cs typeface="Cambria"/>
              </a:rPr>
              <a:t>benar.</a:t>
            </a:r>
            <a:endParaRPr sz="1100" dirty="0">
              <a:latin typeface="Cambria"/>
              <a:cs typeface="Cambria"/>
            </a:endParaRPr>
          </a:p>
          <a:p>
            <a:pPr marL="1276350" marR="2112645" lvl="2" indent="-317500" algn="just">
              <a:lnSpc>
                <a:spcPct val="101800"/>
              </a:lnSpc>
              <a:spcBef>
                <a:spcPts val="459"/>
              </a:spcBef>
              <a:buFont typeface="Wingdings"/>
              <a:buChar char=""/>
              <a:tabLst>
                <a:tab pos="1276985" algn="l"/>
              </a:tabLst>
            </a:pPr>
            <a:r>
              <a:rPr sz="1100" dirty="0">
                <a:latin typeface="Cambria"/>
                <a:cs typeface="Cambria"/>
              </a:rPr>
              <a:t>Memakai sarung tangan untuk pekerjaan seperti  penarikan kabel, pengupasan kulit kabel,  terminasi kabel.</a:t>
            </a:r>
          </a:p>
          <a:p>
            <a:pPr marL="1276350" marR="2112645" lvl="2" indent="-317500" algn="just">
              <a:lnSpc>
                <a:spcPct val="100600"/>
              </a:lnSpc>
              <a:spcBef>
                <a:spcPts val="375"/>
              </a:spcBef>
              <a:buFont typeface="Wingdings"/>
              <a:buChar char=""/>
              <a:tabLst>
                <a:tab pos="1276985" algn="l"/>
              </a:tabLst>
            </a:pPr>
            <a:r>
              <a:rPr sz="1100" dirty="0">
                <a:latin typeface="Cambria"/>
                <a:cs typeface="Cambria"/>
              </a:rPr>
              <a:t>Perhatikan lekuk kabel pada rute menikung,  perhatikan aturan bending kabel. Pendekatan  </a:t>
            </a:r>
            <a:r>
              <a:rPr sz="1100" spc="-5" dirty="0">
                <a:latin typeface="Cambria"/>
                <a:cs typeface="Cambria"/>
              </a:rPr>
              <a:t>yang </a:t>
            </a:r>
            <a:r>
              <a:rPr sz="1100" dirty="0">
                <a:latin typeface="Cambria"/>
                <a:cs typeface="Cambria"/>
              </a:rPr>
              <a:t>digunakan adalah, radius atau diameter  </a:t>
            </a:r>
            <a:r>
              <a:rPr sz="1100" spc="-5" dirty="0">
                <a:latin typeface="Cambria"/>
                <a:cs typeface="Cambria"/>
              </a:rPr>
              <a:t>tekukan </a:t>
            </a:r>
            <a:r>
              <a:rPr sz="1100" dirty="0">
                <a:latin typeface="Cambria"/>
                <a:cs typeface="Cambria"/>
              </a:rPr>
              <a:t>kabel </a:t>
            </a:r>
            <a:r>
              <a:rPr sz="1100" spc="5" dirty="0">
                <a:latin typeface="Cambria"/>
                <a:cs typeface="Cambria"/>
              </a:rPr>
              <a:t>minimal </a:t>
            </a:r>
            <a:r>
              <a:rPr sz="1100" dirty="0">
                <a:latin typeface="Cambria"/>
                <a:cs typeface="Cambria"/>
              </a:rPr>
              <a:t>20 kali diameter</a:t>
            </a:r>
            <a:r>
              <a:rPr sz="1100" spc="15" dirty="0">
                <a:latin typeface="Cambria"/>
                <a:cs typeface="Cambria"/>
              </a:rPr>
              <a:t> </a:t>
            </a:r>
            <a:r>
              <a:rPr sz="1100" dirty="0">
                <a:latin typeface="Cambria"/>
                <a:cs typeface="Cambria"/>
              </a:rPr>
              <a:t>kabel.</a:t>
            </a:r>
          </a:p>
          <a:p>
            <a:pPr>
              <a:lnSpc>
                <a:spcPct val="100000"/>
              </a:lnSpc>
            </a:pPr>
            <a:endParaRPr sz="13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lang="en-US" sz="13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 dirty="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275262" y="7169150"/>
            <a:ext cx="1785937" cy="178435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535"/>
              </a:lnSpc>
            </a:pPr>
            <a:fld id="{81D60167-4931-47E6-BA6A-407CBD079E47}" type="slidenum">
              <a:rPr dirty="0"/>
              <a:t>17</a:t>
            </a:fld>
            <a:endParaRPr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645870" y="4338673"/>
            <a:ext cx="480659" cy="2476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17549" y="1098550"/>
            <a:ext cx="6337300" cy="3673698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190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5"/>
              </a:spcBef>
            </a:pPr>
            <a:endParaRPr sz="1450" dirty="0">
              <a:latin typeface="Times New Roman"/>
              <a:cs typeface="Times New Roman"/>
            </a:endParaRPr>
          </a:p>
          <a:p>
            <a:pPr marL="899160" indent="-314960">
              <a:lnSpc>
                <a:spcPct val="100000"/>
              </a:lnSpc>
              <a:buAutoNum type="arabicParenR" startAt="2"/>
              <a:tabLst>
                <a:tab pos="899160" algn="l"/>
                <a:tab pos="899794" algn="l"/>
              </a:tabLst>
            </a:pPr>
            <a:r>
              <a:rPr sz="1000" b="1" spc="-20" dirty="0">
                <a:latin typeface="Cambria"/>
                <a:cs typeface="Cambria"/>
              </a:rPr>
              <a:t>Pekerjaan </a:t>
            </a:r>
            <a:r>
              <a:rPr sz="1000" b="1" spc="-25" dirty="0">
                <a:latin typeface="Cambria"/>
                <a:cs typeface="Cambria"/>
              </a:rPr>
              <a:t>penyambungan </a:t>
            </a:r>
            <a:r>
              <a:rPr sz="1000" b="1" spc="-15" dirty="0">
                <a:latin typeface="Cambria"/>
                <a:cs typeface="Cambria"/>
              </a:rPr>
              <a:t>fiber optik</a:t>
            </a:r>
            <a:endParaRPr sz="1000" dirty="0">
              <a:latin typeface="Cambria"/>
              <a:cs typeface="Cambria"/>
            </a:endParaRPr>
          </a:p>
          <a:p>
            <a:pPr>
              <a:lnSpc>
                <a:spcPct val="100000"/>
              </a:lnSpc>
              <a:buFont typeface="Cambria"/>
              <a:buAutoNum type="arabicParenR" startAt="2"/>
            </a:pPr>
            <a:endParaRPr sz="1400" dirty="0">
              <a:latin typeface="Times New Roman"/>
              <a:cs typeface="Times New Roman"/>
            </a:endParaRPr>
          </a:p>
          <a:p>
            <a:pPr marL="906144">
              <a:lnSpc>
                <a:spcPct val="100000"/>
              </a:lnSpc>
            </a:pPr>
            <a:r>
              <a:rPr sz="1000" spc="-15" dirty="0">
                <a:latin typeface="Cambria"/>
                <a:cs typeface="Cambria"/>
              </a:rPr>
              <a:t>Hal-hal </a:t>
            </a:r>
            <a:r>
              <a:rPr sz="1000" spc="-20" dirty="0">
                <a:latin typeface="Cambria"/>
                <a:cs typeface="Cambria"/>
              </a:rPr>
              <a:t>yang </a:t>
            </a:r>
            <a:r>
              <a:rPr sz="1000" spc="-15" dirty="0">
                <a:latin typeface="Cambria"/>
                <a:cs typeface="Cambria"/>
              </a:rPr>
              <a:t>harus diperhatikan adalah</a:t>
            </a:r>
            <a:r>
              <a:rPr sz="1000" spc="-35" dirty="0">
                <a:latin typeface="Cambria"/>
                <a:cs typeface="Cambria"/>
              </a:rPr>
              <a:t> </a:t>
            </a:r>
            <a:r>
              <a:rPr sz="1000" dirty="0">
                <a:latin typeface="Cambria"/>
                <a:cs typeface="Cambria"/>
              </a:rPr>
              <a:t>:</a:t>
            </a:r>
          </a:p>
          <a:p>
            <a:pPr marL="1219835" marR="2983865" lvl="1" indent="-321310">
              <a:lnSpc>
                <a:spcPts val="1100"/>
              </a:lnSpc>
              <a:spcBef>
                <a:spcPts val="530"/>
              </a:spcBef>
              <a:buFont typeface="Wingdings"/>
              <a:buChar char=""/>
              <a:tabLst>
                <a:tab pos="1219835" algn="l"/>
                <a:tab pos="1220470" algn="l"/>
              </a:tabLst>
            </a:pPr>
            <a:r>
              <a:rPr sz="1000" spc="-15" dirty="0">
                <a:latin typeface="Cambria"/>
                <a:cs typeface="Cambria"/>
              </a:rPr>
              <a:t>Gunakan </a:t>
            </a:r>
            <a:r>
              <a:rPr sz="1000" spc="-20" dirty="0">
                <a:latin typeface="Cambria"/>
                <a:cs typeface="Cambria"/>
              </a:rPr>
              <a:t>kacamata </a:t>
            </a:r>
            <a:r>
              <a:rPr sz="1000" spc="-15" dirty="0">
                <a:latin typeface="Cambria"/>
                <a:cs typeface="Cambria"/>
              </a:rPr>
              <a:t>pelindung mata (bila  perlu).</a:t>
            </a:r>
            <a:endParaRPr sz="1000" dirty="0">
              <a:latin typeface="Cambria"/>
              <a:cs typeface="Cambria"/>
            </a:endParaRPr>
          </a:p>
          <a:p>
            <a:pPr marL="1219835" marR="2877185" lvl="1" indent="-321310">
              <a:lnSpc>
                <a:spcPct val="98000"/>
              </a:lnSpc>
              <a:spcBef>
                <a:spcPts val="415"/>
              </a:spcBef>
              <a:buFont typeface="Wingdings"/>
              <a:buChar char=""/>
              <a:tabLst>
                <a:tab pos="1219835" algn="l"/>
                <a:tab pos="1220470" algn="l"/>
              </a:tabLst>
            </a:pPr>
            <a:r>
              <a:rPr sz="1000" spc="-10" dirty="0">
                <a:latin typeface="Cambria"/>
                <a:cs typeface="Cambria"/>
              </a:rPr>
              <a:t>Sisa </a:t>
            </a:r>
            <a:r>
              <a:rPr sz="1000" spc="-20" dirty="0">
                <a:latin typeface="Cambria"/>
                <a:cs typeface="Cambria"/>
              </a:rPr>
              <a:t>potongan </a:t>
            </a:r>
            <a:r>
              <a:rPr sz="1000" spc="-15" dirty="0">
                <a:latin typeface="Cambria"/>
                <a:cs typeface="Cambria"/>
              </a:rPr>
              <a:t>optik dibersihkan dari alat  maupun </a:t>
            </a:r>
            <a:r>
              <a:rPr sz="1000" spc="-20" dirty="0">
                <a:latin typeface="Cambria"/>
                <a:cs typeface="Cambria"/>
              </a:rPr>
              <a:t>tempat </a:t>
            </a:r>
            <a:r>
              <a:rPr sz="1000" spc="-15" dirty="0">
                <a:latin typeface="Cambria"/>
                <a:cs typeface="Cambria"/>
              </a:rPr>
              <a:t>kerja dengan </a:t>
            </a:r>
            <a:r>
              <a:rPr sz="1000" spc="-20" dirty="0">
                <a:latin typeface="Cambria"/>
                <a:cs typeface="Cambria"/>
              </a:rPr>
              <a:t>cara </a:t>
            </a:r>
            <a:r>
              <a:rPr sz="1000" spc="-15" dirty="0">
                <a:latin typeface="Cambria"/>
                <a:cs typeface="Cambria"/>
              </a:rPr>
              <a:t>diambil  dengan lakban dan </a:t>
            </a:r>
            <a:r>
              <a:rPr sz="1000" spc="-20" dirty="0">
                <a:latin typeface="Cambria"/>
                <a:cs typeface="Cambria"/>
              </a:rPr>
              <a:t>dibungkus kembali  </a:t>
            </a:r>
            <a:r>
              <a:rPr sz="1000" spc="-15" dirty="0">
                <a:latin typeface="Cambria"/>
                <a:cs typeface="Cambria"/>
              </a:rPr>
              <a:t>dengan lakban, </a:t>
            </a:r>
            <a:r>
              <a:rPr sz="1000" spc="-20" dirty="0">
                <a:latin typeface="Cambria"/>
                <a:cs typeface="Cambria"/>
              </a:rPr>
              <a:t>kemudian </a:t>
            </a:r>
            <a:r>
              <a:rPr sz="1000" spc="-15" dirty="0">
                <a:latin typeface="Cambria"/>
                <a:cs typeface="Cambria"/>
              </a:rPr>
              <a:t>dibuang </a:t>
            </a:r>
            <a:r>
              <a:rPr sz="1000" spc="-30" dirty="0">
                <a:latin typeface="Cambria"/>
                <a:cs typeface="Cambria"/>
              </a:rPr>
              <a:t>ke  </a:t>
            </a:r>
            <a:r>
              <a:rPr sz="1000" spc="-20" dirty="0">
                <a:latin typeface="Cambria"/>
                <a:cs typeface="Cambria"/>
              </a:rPr>
              <a:t>tempat </a:t>
            </a:r>
            <a:r>
              <a:rPr sz="1000" spc="-15" dirty="0">
                <a:latin typeface="Cambria"/>
                <a:cs typeface="Cambria"/>
              </a:rPr>
              <a:t>sampah.</a:t>
            </a:r>
            <a:endParaRPr sz="1000" dirty="0">
              <a:latin typeface="Cambria"/>
              <a:cs typeface="Cambria"/>
            </a:endParaRPr>
          </a:p>
          <a:p>
            <a:pPr marL="1219835" marR="3041650" lvl="1" indent="-321310">
              <a:lnSpc>
                <a:spcPct val="96000"/>
              </a:lnSpc>
              <a:spcBef>
                <a:spcPts val="455"/>
              </a:spcBef>
              <a:buFont typeface="Wingdings"/>
              <a:buChar char=""/>
              <a:tabLst>
                <a:tab pos="1219835" algn="l"/>
                <a:tab pos="1220470" algn="l"/>
              </a:tabLst>
            </a:pPr>
            <a:r>
              <a:rPr sz="1000" spc="-15" dirty="0">
                <a:latin typeface="Cambria"/>
                <a:cs typeface="Cambria"/>
              </a:rPr>
              <a:t>Jangan </a:t>
            </a:r>
            <a:r>
              <a:rPr sz="1000" spc="-20" dirty="0">
                <a:latin typeface="Cambria"/>
                <a:cs typeface="Cambria"/>
              </a:rPr>
              <a:t>menyentuh </a:t>
            </a:r>
            <a:r>
              <a:rPr sz="1000" spc="-15" dirty="0">
                <a:latin typeface="Cambria"/>
                <a:cs typeface="Cambria"/>
              </a:rPr>
              <a:t>langsung fiber optik  </a:t>
            </a:r>
            <a:r>
              <a:rPr sz="1000" spc="-20" dirty="0">
                <a:latin typeface="Cambria"/>
                <a:cs typeface="Cambria"/>
              </a:rPr>
              <a:t>yang </a:t>
            </a:r>
            <a:r>
              <a:rPr sz="1000" spc="-15" dirty="0">
                <a:latin typeface="Cambria"/>
                <a:cs typeface="Cambria"/>
              </a:rPr>
              <a:t>sudah dikupas dengan tangan  telanjang.</a:t>
            </a:r>
            <a:endParaRPr sz="1000" dirty="0">
              <a:latin typeface="Cambria"/>
              <a:cs typeface="Cambria"/>
            </a:endParaRPr>
          </a:p>
          <a:p>
            <a:pPr marL="1219835" lvl="1" indent="-321310">
              <a:lnSpc>
                <a:spcPct val="100000"/>
              </a:lnSpc>
              <a:spcBef>
                <a:spcPts val="409"/>
              </a:spcBef>
              <a:buFont typeface="Wingdings"/>
              <a:buChar char=""/>
              <a:tabLst>
                <a:tab pos="1219835" algn="l"/>
                <a:tab pos="1220470" algn="l"/>
              </a:tabLst>
            </a:pPr>
            <a:r>
              <a:rPr sz="1000" spc="-15" dirty="0">
                <a:latin typeface="Cambria"/>
                <a:cs typeface="Cambria"/>
              </a:rPr>
              <a:t>Jangan meniup </a:t>
            </a:r>
            <a:r>
              <a:rPr sz="1000" spc="-20" dirty="0">
                <a:latin typeface="Cambria"/>
                <a:cs typeface="Cambria"/>
              </a:rPr>
              <a:t>potongan </a:t>
            </a:r>
            <a:r>
              <a:rPr sz="1000" spc="-15" dirty="0">
                <a:latin typeface="Cambria"/>
                <a:cs typeface="Cambria"/>
              </a:rPr>
              <a:t>fiber</a:t>
            </a:r>
            <a:r>
              <a:rPr sz="1000" spc="-30" dirty="0">
                <a:latin typeface="Cambria"/>
                <a:cs typeface="Cambria"/>
              </a:rPr>
              <a:t> </a:t>
            </a:r>
            <a:r>
              <a:rPr sz="1000" spc="-15" dirty="0">
                <a:latin typeface="Cambria"/>
                <a:cs typeface="Cambria"/>
              </a:rPr>
              <a:t>optik.</a:t>
            </a:r>
            <a:endParaRPr sz="1000" dirty="0">
              <a:latin typeface="Cambria"/>
              <a:cs typeface="Cambria"/>
            </a:endParaRPr>
          </a:p>
          <a:p>
            <a:pPr marL="1219835" marR="2907030" lvl="1" indent="-321310">
              <a:lnSpc>
                <a:spcPct val="96000"/>
              </a:lnSpc>
              <a:spcBef>
                <a:spcPts val="455"/>
              </a:spcBef>
              <a:buFont typeface="Wingdings"/>
              <a:buChar char=""/>
              <a:tabLst>
                <a:tab pos="1219835" algn="l"/>
                <a:tab pos="1220470" algn="l"/>
              </a:tabLst>
            </a:pPr>
            <a:r>
              <a:rPr sz="1000" spc="-20" dirty="0">
                <a:latin typeface="Cambria"/>
                <a:cs typeface="Cambria"/>
              </a:rPr>
              <a:t>Perhatikan tekukan </a:t>
            </a:r>
            <a:r>
              <a:rPr sz="1000" spc="-15" dirty="0">
                <a:latin typeface="Cambria"/>
                <a:cs typeface="Cambria"/>
              </a:rPr>
              <a:t>fiber </a:t>
            </a:r>
            <a:r>
              <a:rPr sz="1000" spc="-10" dirty="0">
                <a:latin typeface="Cambria"/>
                <a:cs typeface="Cambria"/>
              </a:rPr>
              <a:t>saat </a:t>
            </a:r>
            <a:r>
              <a:rPr sz="1000" spc="-15" dirty="0">
                <a:latin typeface="Cambria"/>
                <a:cs typeface="Cambria"/>
              </a:rPr>
              <a:t>disimpan </a:t>
            </a:r>
            <a:r>
              <a:rPr sz="1000" spc="-20" dirty="0">
                <a:latin typeface="Cambria"/>
                <a:cs typeface="Cambria"/>
              </a:rPr>
              <a:t>di  </a:t>
            </a:r>
            <a:r>
              <a:rPr sz="1000" spc="-15" dirty="0">
                <a:latin typeface="Cambria"/>
                <a:cs typeface="Cambria"/>
              </a:rPr>
              <a:t>dalam </a:t>
            </a:r>
            <a:r>
              <a:rPr sz="1000" spc="-40" dirty="0">
                <a:latin typeface="Cambria"/>
                <a:cs typeface="Cambria"/>
              </a:rPr>
              <a:t>tray. </a:t>
            </a:r>
            <a:r>
              <a:rPr sz="1000" spc="-20" dirty="0">
                <a:latin typeface="Cambria"/>
                <a:cs typeface="Cambria"/>
              </a:rPr>
              <a:t>Pendekatannya </a:t>
            </a:r>
            <a:r>
              <a:rPr sz="1000" spc="-15" dirty="0">
                <a:latin typeface="Cambria"/>
                <a:cs typeface="Cambria"/>
              </a:rPr>
              <a:t>adalah radius  </a:t>
            </a:r>
            <a:r>
              <a:rPr sz="1000" spc="-20" dirty="0">
                <a:latin typeface="Cambria"/>
                <a:cs typeface="Cambria"/>
              </a:rPr>
              <a:t>tekukan </a:t>
            </a:r>
            <a:r>
              <a:rPr sz="1000" spc="-15" dirty="0">
                <a:latin typeface="Cambria"/>
                <a:cs typeface="Cambria"/>
              </a:rPr>
              <a:t>minimal </a:t>
            </a:r>
            <a:r>
              <a:rPr sz="1000" dirty="0">
                <a:latin typeface="Cambria"/>
                <a:cs typeface="Cambria"/>
              </a:rPr>
              <a:t>3</a:t>
            </a:r>
            <a:r>
              <a:rPr sz="1000" spc="-20" dirty="0">
                <a:latin typeface="Cambria"/>
                <a:cs typeface="Cambria"/>
              </a:rPr>
              <a:t> </a:t>
            </a:r>
            <a:r>
              <a:rPr sz="1000" spc="-25" dirty="0">
                <a:latin typeface="Cambria"/>
                <a:cs typeface="Cambria"/>
              </a:rPr>
              <a:t>cm.</a:t>
            </a:r>
            <a:endParaRPr sz="1000" dirty="0">
              <a:latin typeface="Cambria"/>
              <a:cs typeface="Cambria"/>
            </a:endParaRPr>
          </a:p>
          <a:p>
            <a:pPr>
              <a:lnSpc>
                <a:spcPct val="100000"/>
              </a:lnSpc>
            </a:pPr>
            <a:endParaRPr lang="en-US" sz="12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lang="en-US" sz="12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200" dirty="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486804" y="2118710"/>
            <a:ext cx="2362728" cy="14707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645870" y="8619760"/>
            <a:ext cx="480659" cy="2467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17549" y="5391150"/>
            <a:ext cx="6337300" cy="3612527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300" dirty="0">
              <a:latin typeface="Times New Roman"/>
              <a:cs typeface="Times New Roman"/>
            </a:endParaRPr>
          </a:p>
          <a:p>
            <a:pPr marL="2543175">
              <a:lnSpc>
                <a:spcPct val="100000"/>
              </a:lnSpc>
              <a:spcBef>
                <a:spcPts val="1100"/>
              </a:spcBef>
            </a:pPr>
            <a:r>
              <a:rPr sz="1100" b="1" dirty="0">
                <a:solidFill>
                  <a:srgbClr val="FF0000"/>
                </a:solidFill>
                <a:latin typeface="Cambria"/>
                <a:cs typeface="Cambria"/>
              </a:rPr>
              <a:t>Keselamatan </a:t>
            </a:r>
            <a:r>
              <a:rPr sz="1100" b="1" spc="-5" dirty="0">
                <a:solidFill>
                  <a:srgbClr val="FF0000"/>
                </a:solidFill>
                <a:latin typeface="Cambria"/>
                <a:cs typeface="Cambria"/>
              </a:rPr>
              <a:t>kerja </a:t>
            </a:r>
            <a:r>
              <a:rPr sz="1100" b="1" dirty="0">
                <a:solidFill>
                  <a:srgbClr val="FF0000"/>
                </a:solidFill>
                <a:latin typeface="Cambria"/>
                <a:cs typeface="Cambria"/>
              </a:rPr>
              <a:t>saat </a:t>
            </a:r>
            <a:r>
              <a:rPr sz="1100" b="1" spc="-5" dirty="0">
                <a:solidFill>
                  <a:srgbClr val="FF0000"/>
                </a:solidFill>
                <a:latin typeface="Cambria"/>
                <a:cs typeface="Cambria"/>
              </a:rPr>
              <a:t>pengukuran </a:t>
            </a:r>
            <a:r>
              <a:rPr sz="1100" b="1" dirty="0">
                <a:solidFill>
                  <a:srgbClr val="FF0000"/>
                </a:solidFill>
                <a:latin typeface="Cambria"/>
                <a:cs typeface="Cambria"/>
              </a:rPr>
              <a:t>jaringan optik</a:t>
            </a:r>
            <a:r>
              <a:rPr sz="1100" b="1" spc="65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100" b="1" dirty="0">
                <a:solidFill>
                  <a:srgbClr val="FF0000"/>
                </a:solidFill>
                <a:latin typeface="Cambria"/>
                <a:cs typeface="Cambria"/>
              </a:rPr>
              <a:t>::</a:t>
            </a:r>
            <a:endParaRPr sz="1100" dirty="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000" dirty="0">
              <a:latin typeface="Times New Roman"/>
              <a:cs typeface="Times New Roman"/>
            </a:endParaRPr>
          </a:p>
          <a:p>
            <a:pPr marL="2543175">
              <a:lnSpc>
                <a:spcPct val="100000"/>
              </a:lnSpc>
            </a:pPr>
            <a:r>
              <a:rPr sz="1100" spc="5" dirty="0">
                <a:latin typeface="Cambria"/>
                <a:cs typeface="Cambria"/>
              </a:rPr>
              <a:t>Hal-hal </a:t>
            </a:r>
            <a:r>
              <a:rPr sz="1100" spc="-5" dirty="0">
                <a:latin typeface="Cambria"/>
                <a:cs typeface="Cambria"/>
              </a:rPr>
              <a:t>yang </a:t>
            </a:r>
            <a:r>
              <a:rPr sz="1100" dirty="0">
                <a:latin typeface="Cambria"/>
                <a:cs typeface="Cambria"/>
              </a:rPr>
              <a:t>perlu diperhatikan</a:t>
            </a:r>
            <a:r>
              <a:rPr sz="1100" spc="5" dirty="0">
                <a:latin typeface="Cambria"/>
                <a:cs typeface="Cambria"/>
              </a:rPr>
              <a:t> </a:t>
            </a:r>
            <a:r>
              <a:rPr sz="1100" dirty="0">
                <a:latin typeface="Cambria"/>
                <a:cs typeface="Cambria"/>
              </a:rPr>
              <a:t>:</a:t>
            </a:r>
          </a:p>
          <a:p>
            <a:pPr marL="2860675" marR="411480" indent="-317500">
              <a:lnSpc>
                <a:spcPct val="100600"/>
              </a:lnSpc>
              <a:spcBef>
                <a:spcPts val="375"/>
              </a:spcBef>
              <a:buFont typeface="Wingdings"/>
              <a:buChar char=""/>
              <a:tabLst>
                <a:tab pos="2860675" algn="l"/>
                <a:tab pos="2861310" algn="l"/>
              </a:tabLst>
            </a:pPr>
            <a:r>
              <a:rPr sz="1100" dirty="0">
                <a:latin typeface="Cambria"/>
                <a:cs typeface="Cambria"/>
              </a:rPr>
              <a:t>Tidak </a:t>
            </a:r>
            <a:r>
              <a:rPr sz="1100" spc="5" dirty="0">
                <a:latin typeface="Cambria"/>
                <a:cs typeface="Cambria"/>
              </a:rPr>
              <a:t>melihat </a:t>
            </a:r>
            <a:r>
              <a:rPr sz="1100" dirty="0">
                <a:latin typeface="Cambria"/>
                <a:cs typeface="Cambria"/>
              </a:rPr>
              <a:t>langsung pada ujung </a:t>
            </a:r>
            <a:r>
              <a:rPr sz="1100" spc="-5" dirty="0">
                <a:latin typeface="Cambria"/>
                <a:cs typeface="Cambria"/>
              </a:rPr>
              <a:t>serat </a:t>
            </a:r>
            <a:r>
              <a:rPr sz="1100" dirty="0">
                <a:latin typeface="Cambria"/>
                <a:cs typeface="Cambria"/>
              </a:rPr>
              <a:t>optik,  </a:t>
            </a:r>
            <a:r>
              <a:rPr sz="1100" spc="-5" dirty="0">
                <a:latin typeface="Cambria"/>
                <a:cs typeface="Cambria"/>
              </a:rPr>
              <a:t>karena cahaya yang </a:t>
            </a:r>
            <a:r>
              <a:rPr sz="1100" dirty="0">
                <a:latin typeface="Cambria"/>
                <a:cs typeface="Cambria"/>
              </a:rPr>
              <a:t>dikeluarkan oleh sumber optik  termasuk </a:t>
            </a:r>
            <a:r>
              <a:rPr sz="1100" spc="-5" dirty="0">
                <a:latin typeface="Cambria"/>
                <a:cs typeface="Cambria"/>
              </a:rPr>
              <a:t>cahaya </a:t>
            </a:r>
            <a:r>
              <a:rPr sz="1100" dirty="0">
                <a:latin typeface="Cambria"/>
                <a:cs typeface="Cambria"/>
              </a:rPr>
              <a:t>tidak tampak </a:t>
            </a:r>
            <a:r>
              <a:rPr sz="1100" spc="5" dirty="0">
                <a:latin typeface="Cambria"/>
                <a:cs typeface="Cambria"/>
              </a:rPr>
              <a:t>dan </a:t>
            </a:r>
            <a:r>
              <a:rPr sz="1100" spc="-5" dirty="0">
                <a:latin typeface="Cambria"/>
                <a:cs typeface="Cambria"/>
              </a:rPr>
              <a:t>berbahaya </a:t>
            </a:r>
            <a:r>
              <a:rPr sz="1100" spc="5" dirty="0">
                <a:latin typeface="Cambria"/>
                <a:cs typeface="Cambria"/>
              </a:rPr>
              <a:t>bila  </a:t>
            </a:r>
            <a:r>
              <a:rPr sz="1100" spc="-5" dirty="0">
                <a:latin typeface="Cambria"/>
                <a:cs typeface="Cambria"/>
              </a:rPr>
              <a:t>kena</a:t>
            </a:r>
            <a:r>
              <a:rPr sz="1100" spc="5" dirty="0">
                <a:latin typeface="Cambria"/>
                <a:cs typeface="Cambria"/>
              </a:rPr>
              <a:t> mata.</a:t>
            </a:r>
            <a:endParaRPr sz="1100" dirty="0">
              <a:latin typeface="Cambria"/>
              <a:cs typeface="Cambria"/>
            </a:endParaRPr>
          </a:p>
          <a:p>
            <a:pPr marL="2860675" marR="608330" indent="-317500">
              <a:lnSpc>
                <a:spcPts val="1300"/>
              </a:lnSpc>
              <a:spcBef>
                <a:spcPts val="540"/>
              </a:spcBef>
              <a:buFont typeface="Wingdings"/>
              <a:buChar char=""/>
              <a:tabLst>
                <a:tab pos="2860675" algn="l"/>
                <a:tab pos="2861310" algn="l"/>
              </a:tabLst>
            </a:pPr>
            <a:r>
              <a:rPr sz="1100" dirty="0">
                <a:latin typeface="Cambria"/>
                <a:cs typeface="Cambria"/>
              </a:rPr>
              <a:t>Pada </a:t>
            </a:r>
            <a:r>
              <a:rPr sz="1100" spc="-5" dirty="0">
                <a:latin typeface="Cambria"/>
                <a:cs typeface="Cambria"/>
              </a:rPr>
              <a:t>pengukuran </a:t>
            </a:r>
            <a:r>
              <a:rPr sz="1100" dirty="0">
                <a:latin typeface="Cambria"/>
                <a:cs typeface="Cambria"/>
              </a:rPr>
              <a:t>dengan OTDR, terminal ujung  jauh ditutup.</a:t>
            </a:r>
          </a:p>
          <a:p>
            <a:pPr marL="2860675" marR="393700" indent="-317500">
              <a:lnSpc>
                <a:spcPts val="1300"/>
              </a:lnSpc>
              <a:spcBef>
                <a:spcPts val="495"/>
              </a:spcBef>
              <a:buFont typeface="Wingdings"/>
              <a:buChar char=""/>
              <a:tabLst>
                <a:tab pos="2860675" algn="l"/>
                <a:tab pos="2861310" algn="l"/>
              </a:tabLst>
            </a:pPr>
            <a:r>
              <a:rPr sz="1100" dirty="0">
                <a:latin typeface="Cambria"/>
                <a:cs typeface="Cambria"/>
              </a:rPr>
              <a:t>Lakukan pengecekan </a:t>
            </a:r>
            <a:r>
              <a:rPr sz="1100" spc="-5" dirty="0">
                <a:latin typeface="Cambria"/>
                <a:cs typeface="Cambria"/>
              </a:rPr>
              <a:t>power yang </a:t>
            </a:r>
            <a:r>
              <a:rPr sz="1100" dirty="0">
                <a:latin typeface="Cambria"/>
                <a:cs typeface="Cambria"/>
              </a:rPr>
              <a:t>digunakan </a:t>
            </a:r>
            <a:r>
              <a:rPr sz="1100" spc="-5" dirty="0">
                <a:latin typeface="Cambria"/>
                <a:cs typeface="Cambria"/>
              </a:rPr>
              <a:t>secara  </a:t>
            </a:r>
            <a:r>
              <a:rPr sz="1100" dirty="0">
                <a:latin typeface="Cambria"/>
                <a:cs typeface="Cambria"/>
              </a:rPr>
              <a:t>seksama.</a:t>
            </a:r>
          </a:p>
          <a:p>
            <a:pPr marL="2860675" marR="462915" indent="-317500">
              <a:lnSpc>
                <a:spcPct val="105500"/>
              </a:lnSpc>
              <a:spcBef>
                <a:spcPts val="270"/>
              </a:spcBef>
              <a:buFont typeface="Wingdings"/>
              <a:buChar char=""/>
              <a:tabLst>
                <a:tab pos="2860675" algn="l"/>
                <a:tab pos="2861310" algn="l"/>
              </a:tabLst>
            </a:pPr>
            <a:r>
              <a:rPr sz="1100" dirty="0">
                <a:latin typeface="Cambria"/>
                <a:cs typeface="Cambria"/>
              </a:rPr>
              <a:t>Menaruh peralatan </a:t>
            </a:r>
            <a:r>
              <a:rPr sz="1100" spc="-5" dirty="0">
                <a:latin typeface="Cambria"/>
                <a:cs typeface="Cambria"/>
              </a:rPr>
              <a:t>praktek </a:t>
            </a:r>
            <a:r>
              <a:rPr sz="1100" spc="5" dirty="0">
                <a:latin typeface="Cambria"/>
                <a:cs typeface="Cambria"/>
              </a:rPr>
              <a:t>(OPM </a:t>
            </a:r>
            <a:r>
              <a:rPr sz="1100" dirty="0">
                <a:latin typeface="Cambria"/>
                <a:cs typeface="Cambria"/>
              </a:rPr>
              <a:t>&amp; OTDR) </a:t>
            </a:r>
            <a:r>
              <a:rPr sz="1100" spc="-5" dirty="0">
                <a:latin typeface="Cambria"/>
                <a:cs typeface="Cambria"/>
              </a:rPr>
              <a:t>secara  </a:t>
            </a:r>
            <a:r>
              <a:rPr sz="1100" dirty="0">
                <a:latin typeface="Cambria"/>
                <a:cs typeface="Cambria"/>
              </a:rPr>
              <a:t>hati-hati.</a:t>
            </a:r>
          </a:p>
          <a:p>
            <a:pPr marL="2860675" indent="-318135">
              <a:lnSpc>
                <a:spcPct val="100000"/>
              </a:lnSpc>
              <a:spcBef>
                <a:spcPts val="380"/>
              </a:spcBef>
              <a:buFont typeface="Wingdings"/>
              <a:buChar char=""/>
              <a:tabLst>
                <a:tab pos="2860675" algn="l"/>
                <a:tab pos="2861310" algn="l"/>
              </a:tabLst>
            </a:pPr>
            <a:r>
              <a:rPr sz="1100" dirty="0">
                <a:latin typeface="Cambria"/>
                <a:cs typeface="Cambria"/>
              </a:rPr>
              <a:t>Memasang </a:t>
            </a:r>
            <a:r>
              <a:rPr sz="1100" spc="-5" dirty="0">
                <a:latin typeface="Cambria"/>
                <a:cs typeface="Cambria"/>
              </a:rPr>
              <a:t>konektor </a:t>
            </a:r>
            <a:r>
              <a:rPr sz="1100" dirty="0">
                <a:latin typeface="Cambria"/>
                <a:cs typeface="Cambria"/>
              </a:rPr>
              <a:t>dengan</a:t>
            </a:r>
            <a:r>
              <a:rPr sz="1100" spc="5" dirty="0">
                <a:latin typeface="Cambria"/>
                <a:cs typeface="Cambria"/>
              </a:rPr>
              <a:t> </a:t>
            </a:r>
            <a:r>
              <a:rPr sz="1100" spc="-15" dirty="0">
                <a:latin typeface="Cambria"/>
                <a:cs typeface="Cambria"/>
              </a:rPr>
              <a:t>benar.</a:t>
            </a:r>
            <a:endParaRPr sz="1100" dirty="0">
              <a:latin typeface="Cambria"/>
              <a:cs typeface="Cambria"/>
            </a:endParaRPr>
          </a:p>
          <a:p>
            <a:pPr>
              <a:lnSpc>
                <a:spcPct val="100000"/>
              </a:lnSpc>
            </a:pPr>
            <a:endParaRPr sz="13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lang="en-US" sz="14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400" dirty="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966855" y="5713606"/>
            <a:ext cx="186145" cy="18683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34533" y="6134888"/>
            <a:ext cx="1693332" cy="225356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267450" y="8289325"/>
            <a:ext cx="370416" cy="32602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535"/>
              </a:lnSpc>
            </a:pPr>
            <a:fld id="{81D60167-4931-47E6-BA6A-407CBD079E47}" type="slidenum">
              <a:rPr dirty="0"/>
              <a:t>18</a:t>
            </a:fld>
            <a:endParaRPr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92199" y="4454616"/>
            <a:ext cx="347345" cy="109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10"/>
              </a:lnSpc>
            </a:pPr>
            <a:r>
              <a:rPr sz="700" spc="5" dirty="0">
                <a:latin typeface="Calibri"/>
                <a:cs typeface="Calibri"/>
              </a:rPr>
              <a:t>Page </a:t>
            </a:r>
            <a:r>
              <a:rPr sz="700" dirty="0">
                <a:latin typeface="Calibri"/>
                <a:cs typeface="Calibri"/>
              </a:rPr>
              <a:t>-</a:t>
            </a:r>
            <a:r>
              <a:rPr sz="700" spc="-55" dirty="0">
                <a:latin typeface="Calibri"/>
                <a:cs typeface="Calibri"/>
              </a:rPr>
              <a:t> </a:t>
            </a:r>
            <a:r>
              <a:rPr sz="700" spc="15" dirty="0">
                <a:latin typeface="Calibri"/>
                <a:cs typeface="Calibri"/>
              </a:rPr>
              <a:t>55</a:t>
            </a:r>
            <a:endParaRPr sz="7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645870" y="4338673"/>
            <a:ext cx="480659" cy="2476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11199" y="1092200"/>
            <a:ext cx="6350000" cy="35814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25727" y="2570479"/>
            <a:ext cx="435864" cy="43891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17549" y="1098550"/>
            <a:ext cx="6337300" cy="356870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 marL="998219" marR="2847340">
              <a:lnSpc>
                <a:spcPct val="148600"/>
              </a:lnSpc>
              <a:spcBef>
                <a:spcPts val="1325"/>
              </a:spcBef>
            </a:pPr>
            <a:r>
              <a:rPr sz="1400" b="1" spc="-10" dirty="0">
                <a:solidFill>
                  <a:srgbClr val="FFFFFF"/>
                </a:solidFill>
                <a:latin typeface="Cambria"/>
                <a:cs typeface="Cambria"/>
              </a:rPr>
              <a:t>MENERAPKAN </a:t>
            </a:r>
            <a:r>
              <a:rPr sz="1400" b="1" spc="-15" dirty="0">
                <a:solidFill>
                  <a:srgbClr val="FFFFFF"/>
                </a:solidFill>
                <a:latin typeface="Cambria"/>
                <a:cs typeface="Cambria"/>
              </a:rPr>
              <a:t>PENGETAHUAN  </a:t>
            </a:r>
            <a:r>
              <a:rPr sz="1400" b="1" spc="-10" dirty="0">
                <a:solidFill>
                  <a:srgbClr val="FFFFFF"/>
                </a:solidFill>
                <a:latin typeface="Cambria"/>
                <a:cs typeface="Cambria"/>
              </a:rPr>
              <a:t>ISTILAH-ISTILAH FIBER</a:t>
            </a:r>
            <a:r>
              <a:rPr sz="1400" b="1" spc="-7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400" b="1" spc="-10" dirty="0">
                <a:solidFill>
                  <a:srgbClr val="FFFFFF"/>
                </a:solidFill>
                <a:latin typeface="Cambria"/>
                <a:cs typeface="Cambria"/>
              </a:rPr>
              <a:t>OPTIK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645870" y="8619760"/>
            <a:ext cx="480659" cy="2467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717549" y="5391150"/>
            <a:ext cx="6337300" cy="3205878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3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 dirty="0">
              <a:latin typeface="Times New Roman"/>
              <a:cs typeface="Times New Roman"/>
            </a:endParaRPr>
          </a:p>
          <a:p>
            <a:pPr marL="2236470">
              <a:lnSpc>
                <a:spcPct val="100000"/>
              </a:lnSpc>
              <a:spcBef>
                <a:spcPts val="780"/>
              </a:spcBef>
            </a:pPr>
            <a:r>
              <a:rPr sz="1100" b="1" spc="-5" dirty="0">
                <a:solidFill>
                  <a:srgbClr val="FF0000"/>
                </a:solidFill>
                <a:latin typeface="Cambria"/>
                <a:cs typeface="Cambria"/>
              </a:rPr>
              <a:t>Tujuan</a:t>
            </a:r>
            <a:r>
              <a:rPr sz="1100" b="1" dirty="0">
                <a:solidFill>
                  <a:srgbClr val="FF0000"/>
                </a:solidFill>
                <a:latin typeface="Cambria"/>
                <a:cs typeface="Cambria"/>
              </a:rPr>
              <a:t> :</a:t>
            </a:r>
            <a:endParaRPr sz="1100" dirty="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050" dirty="0">
              <a:latin typeface="Times New Roman"/>
              <a:cs typeface="Times New Roman"/>
            </a:endParaRPr>
          </a:p>
          <a:p>
            <a:pPr marL="2236470" marR="747395">
              <a:lnSpc>
                <a:spcPct val="102699"/>
              </a:lnSpc>
            </a:pPr>
            <a:r>
              <a:rPr sz="1100" spc="-5" dirty="0">
                <a:latin typeface="Cambria"/>
                <a:cs typeface="Cambria"/>
              </a:rPr>
              <a:t>Peserta </a:t>
            </a:r>
            <a:r>
              <a:rPr sz="1100" spc="5" dirty="0">
                <a:latin typeface="Cambria"/>
                <a:cs typeface="Cambria"/>
              </a:rPr>
              <a:t>mampu </a:t>
            </a:r>
            <a:r>
              <a:rPr sz="1100" dirty="0">
                <a:latin typeface="Cambria"/>
                <a:cs typeface="Cambria"/>
              </a:rPr>
              <a:t>menerapkan pengetahuan tentang  istilah-istilah fiber optik sesuai dengan unit </a:t>
            </a:r>
            <a:r>
              <a:rPr sz="1100" spc="-5" dirty="0" err="1">
                <a:latin typeface="Cambria"/>
                <a:cs typeface="Cambria"/>
              </a:rPr>
              <a:t>kompetensi</a:t>
            </a:r>
            <a:endParaRPr sz="13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 dirty="0">
              <a:latin typeface="Times New Roman"/>
              <a:cs typeface="Times New Roman"/>
            </a:endParaRPr>
          </a:p>
          <a:p>
            <a:pPr marL="374650">
              <a:lnSpc>
                <a:spcPct val="100000"/>
              </a:lnSpc>
              <a:spcBef>
                <a:spcPts val="855"/>
              </a:spcBef>
            </a:pPr>
            <a:r>
              <a:rPr sz="700" spc="5" dirty="0">
                <a:latin typeface="Calibri"/>
                <a:cs typeface="Calibri"/>
              </a:rPr>
              <a:t>Page </a:t>
            </a:r>
            <a:r>
              <a:rPr sz="700" dirty="0">
                <a:latin typeface="Calibri"/>
                <a:cs typeface="Calibri"/>
              </a:rPr>
              <a:t>-</a:t>
            </a:r>
            <a:r>
              <a:rPr sz="700" spc="25" dirty="0">
                <a:latin typeface="Calibri"/>
                <a:cs typeface="Calibri"/>
              </a:rPr>
              <a:t> </a:t>
            </a:r>
            <a:r>
              <a:rPr sz="700" spc="15" dirty="0">
                <a:latin typeface="Calibri"/>
                <a:cs typeface="Calibri"/>
              </a:rPr>
              <a:t>56</a:t>
            </a:r>
            <a:endParaRPr sz="700" dirty="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372616" y="6408928"/>
            <a:ext cx="1325880" cy="13228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535"/>
              </a:lnSpc>
            </a:pPr>
            <a:fld id="{81D60167-4931-47E6-BA6A-407CBD079E47}" type="slidenum">
              <a:rPr dirty="0"/>
              <a:t>19</a:t>
            </a:fld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92199" y="4454616"/>
            <a:ext cx="297815" cy="109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10"/>
              </a:lnSpc>
            </a:pPr>
            <a:r>
              <a:rPr sz="700" spc="5" dirty="0">
                <a:latin typeface="Calibri"/>
                <a:cs typeface="Calibri"/>
              </a:rPr>
              <a:t>Page </a:t>
            </a:r>
            <a:r>
              <a:rPr sz="700" dirty="0">
                <a:latin typeface="Calibri"/>
                <a:cs typeface="Calibri"/>
              </a:rPr>
              <a:t>-</a:t>
            </a:r>
            <a:r>
              <a:rPr sz="700" spc="-55" dirty="0">
                <a:latin typeface="Calibri"/>
                <a:cs typeface="Calibri"/>
              </a:rPr>
              <a:t> </a:t>
            </a:r>
            <a:r>
              <a:rPr sz="700" dirty="0">
                <a:latin typeface="Calibri"/>
                <a:cs typeface="Calibri"/>
              </a:rPr>
              <a:t>1</a:t>
            </a:r>
            <a:endParaRPr sz="7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645870" y="4338673"/>
            <a:ext cx="480659" cy="2476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69949" y="4050171"/>
            <a:ext cx="6085840" cy="530860"/>
          </a:xfrm>
          <a:custGeom>
            <a:avLst/>
            <a:gdLst/>
            <a:ahLst/>
            <a:cxnLst/>
            <a:rect l="l" t="t" r="r" b="b"/>
            <a:pathLst>
              <a:path w="6085840" h="530860">
                <a:moveTo>
                  <a:pt x="0" y="530577"/>
                </a:moveTo>
                <a:lnTo>
                  <a:pt x="6085417" y="530577"/>
                </a:lnTo>
                <a:lnTo>
                  <a:pt x="6085417" y="0"/>
                </a:lnTo>
                <a:lnTo>
                  <a:pt x="0" y="0"/>
                </a:lnTo>
                <a:lnTo>
                  <a:pt x="0" y="53057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11199" y="1092200"/>
            <a:ext cx="6350000" cy="221516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717549" y="1098550"/>
            <a:ext cx="6337300" cy="2654573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1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1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1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1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1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1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1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550" dirty="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64116" y="4254038"/>
            <a:ext cx="6244165" cy="41956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039103" y="2174239"/>
            <a:ext cx="798576" cy="96012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054344" y="2192527"/>
            <a:ext cx="728472" cy="88696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645870" y="8619760"/>
            <a:ext cx="480659" cy="2467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966963" y="6170135"/>
            <a:ext cx="1702153" cy="127548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717549" y="5391150"/>
            <a:ext cx="6337300" cy="355600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4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100" dirty="0">
              <a:latin typeface="Times New Roman"/>
              <a:cs typeface="Times New Roman"/>
            </a:endParaRPr>
          </a:p>
          <a:p>
            <a:pPr marL="1803400">
              <a:lnSpc>
                <a:spcPct val="100000"/>
              </a:lnSpc>
              <a:spcBef>
                <a:spcPts val="5"/>
              </a:spcBef>
            </a:pPr>
            <a:r>
              <a:rPr sz="1200" b="1" spc="5" dirty="0">
                <a:latin typeface="Cambria"/>
                <a:cs typeface="Cambria"/>
              </a:rPr>
              <a:t>PENGANTAR</a:t>
            </a:r>
            <a:endParaRPr sz="1200" dirty="0">
              <a:latin typeface="Cambria"/>
              <a:cs typeface="Cambria"/>
            </a:endParaRPr>
          </a:p>
          <a:p>
            <a:pPr marL="1803400">
              <a:lnSpc>
                <a:spcPct val="100000"/>
              </a:lnSpc>
              <a:spcBef>
                <a:spcPts val="620"/>
              </a:spcBef>
            </a:pPr>
            <a:r>
              <a:rPr lang="en-US" sz="1200" b="1" spc="15" dirty="0">
                <a:solidFill>
                  <a:srgbClr val="FF0000"/>
                </a:solidFill>
                <a:latin typeface="Cambria"/>
                <a:cs typeface="Cambria"/>
              </a:rPr>
              <a:t>MICROTEACHING</a:t>
            </a:r>
            <a:r>
              <a:rPr sz="1200" b="1" spc="15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lang="en-US" sz="1200" b="1" spc="20" dirty="0">
                <a:solidFill>
                  <a:srgbClr val="FF0000"/>
                </a:solidFill>
                <a:latin typeface="Cambria"/>
                <a:cs typeface="Cambria"/>
              </a:rPr>
              <a:t>PERALATAN FO</a:t>
            </a:r>
            <a:endParaRPr sz="1200" dirty="0">
              <a:latin typeface="Cambria"/>
              <a:cs typeface="Cambria"/>
            </a:endParaRPr>
          </a:p>
          <a:p>
            <a:pPr>
              <a:lnSpc>
                <a:spcPct val="100000"/>
              </a:lnSpc>
            </a:pPr>
            <a:endParaRPr sz="14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800" dirty="0">
              <a:latin typeface="Times New Roman"/>
              <a:cs typeface="Times New Roman"/>
            </a:endParaRPr>
          </a:p>
          <a:p>
            <a:pPr marL="374650">
              <a:lnSpc>
                <a:spcPct val="100000"/>
              </a:lnSpc>
            </a:pPr>
            <a:r>
              <a:rPr sz="700" spc="5" dirty="0">
                <a:latin typeface="Calibri"/>
                <a:cs typeface="Calibri"/>
              </a:rPr>
              <a:t>Page </a:t>
            </a:r>
            <a:r>
              <a:rPr sz="700" dirty="0">
                <a:latin typeface="Calibri"/>
                <a:cs typeface="Calibri"/>
              </a:rPr>
              <a:t>-</a:t>
            </a:r>
            <a:r>
              <a:rPr sz="700" spc="25" dirty="0">
                <a:latin typeface="Calibri"/>
                <a:cs typeface="Calibri"/>
              </a:rPr>
              <a:t> </a:t>
            </a:r>
            <a:r>
              <a:rPr sz="700" dirty="0">
                <a:latin typeface="Calibri"/>
                <a:cs typeface="Calibri"/>
              </a:rPr>
              <a:t>2</a:t>
            </a:r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535"/>
              </a:lnSpc>
            </a:pPr>
            <a:fld id="{81D60167-4931-47E6-BA6A-407CBD079E47}" type="slidenum">
              <a:rPr dirty="0"/>
              <a:t>2</a:t>
            </a:fld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645870" y="4338673"/>
            <a:ext cx="480659" cy="2476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11199" y="1874803"/>
            <a:ext cx="2396684" cy="180396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102033" y="2180653"/>
            <a:ext cx="101600" cy="10187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102033" y="2397128"/>
            <a:ext cx="101600" cy="10187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102033" y="2626337"/>
            <a:ext cx="101600" cy="10187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717549" y="1098550"/>
            <a:ext cx="6337300" cy="356870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450">
              <a:latin typeface="Times New Roman"/>
              <a:cs typeface="Times New Roman"/>
            </a:endParaRPr>
          </a:p>
          <a:p>
            <a:pPr marR="464184" algn="ctr">
              <a:lnSpc>
                <a:spcPct val="100000"/>
              </a:lnSpc>
            </a:pPr>
            <a:r>
              <a:rPr sz="1100" b="1" spc="-5" dirty="0">
                <a:solidFill>
                  <a:srgbClr val="FF0000"/>
                </a:solidFill>
                <a:latin typeface="Cambria"/>
                <a:cs typeface="Cambria"/>
              </a:rPr>
              <a:t>Pokok </a:t>
            </a:r>
            <a:r>
              <a:rPr sz="1100" b="1" spc="5" dirty="0">
                <a:solidFill>
                  <a:srgbClr val="FF0000"/>
                </a:solidFill>
                <a:latin typeface="Cambria"/>
                <a:cs typeface="Cambria"/>
              </a:rPr>
              <a:t>bahasan </a:t>
            </a:r>
            <a:r>
              <a:rPr sz="1100" b="1" dirty="0">
                <a:solidFill>
                  <a:srgbClr val="FF0000"/>
                </a:solidFill>
                <a:latin typeface="Cambria"/>
                <a:cs typeface="Cambria"/>
              </a:rPr>
              <a:t>::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550">
              <a:latin typeface="Times New Roman"/>
              <a:cs typeface="Times New Roman"/>
            </a:endParaRPr>
          </a:p>
          <a:p>
            <a:pPr marL="2621280" marR="1433195">
              <a:lnSpc>
                <a:spcPct val="129099"/>
              </a:lnSpc>
            </a:pPr>
            <a:r>
              <a:rPr sz="1100" dirty="0">
                <a:latin typeface="Cambria"/>
                <a:cs typeface="Cambria"/>
              </a:rPr>
              <a:t>Sistem komunikasi </a:t>
            </a:r>
            <a:r>
              <a:rPr sz="1100" spc="-5" dirty="0">
                <a:latin typeface="Cambria"/>
                <a:cs typeface="Cambria"/>
              </a:rPr>
              <a:t>serat </a:t>
            </a:r>
            <a:r>
              <a:rPr sz="1100" dirty="0">
                <a:latin typeface="Cambria"/>
                <a:cs typeface="Cambria"/>
              </a:rPr>
              <a:t>optik (SKSO)  </a:t>
            </a:r>
            <a:r>
              <a:rPr sz="1100" spc="-5" dirty="0">
                <a:latin typeface="Cambria"/>
                <a:cs typeface="Cambria"/>
              </a:rPr>
              <a:t>Propagasi</a:t>
            </a:r>
            <a:r>
              <a:rPr sz="1100" dirty="0">
                <a:latin typeface="Cambria"/>
                <a:cs typeface="Cambria"/>
              </a:rPr>
              <a:t> </a:t>
            </a:r>
            <a:r>
              <a:rPr sz="1100" spc="-5" dirty="0">
                <a:latin typeface="Cambria"/>
                <a:cs typeface="Cambria"/>
              </a:rPr>
              <a:t>cahaya</a:t>
            </a:r>
            <a:endParaRPr sz="1100">
              <a:latin typeface="Cambria"/>
              <a:cs typeface="Cambria"/>
            </a:endParaRPr>
          </a:p>
          <a:p>
            <a:pPr marL="2621280">
              <a:lnSpc>
                <a:spcPct val="100000"/>
              </a:lnSpc>
              <a:spcBef>
                <a:spcPts val="480"/>
              </a:spcBef>
            </a:pPr>
            <a:r>
              <a:rPr sz="1100" dirty="0">
                <a:latin typeface="Cambria"/>
                <a:cs typeface="Cambria"/>
              </a:rPr>
              <a:t>Karakteristik fiber optik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150">
              <a:latin typeface="Times New Roman"/>
              <a:cs typeface="Times New Roman"/>
            </a:endParaRPr>
          </a:p>
          <a:p>
            <a:pPr marL="374650">
              <a:lnSpc>
                <a:spcPct val="100000"/>
              </a:lnSpc>
            </a:pPr>
            <a:r>
              <a:rPr sz="700" spc="5" dirty="0">
                <a:latin typeface="Calibri"/>
                <a:cs typeface="Calibri"/>
              </a:rPr>
              <a:t>Page </a:t>
            </a:r>
            <a:r>
              <a:rPr sz="700" dirty="0">
                <a:latin typeface="Calibri"/>
                <a:cs typeface="Calibri"/>
              </a:rPr>
              <a:t>-</a:t>
            </a:r>
            <a:r>
              <a:rPr sz="700" spc="25" dirty="0">
                <a:latin typeface="Calibri"/>
                <a:cs typeface="Calibri"/>
              </a:rPr>
              <a:t> </a:t>
            </a:r>
            <a:r>
              <a:rPr sz="700" spc="15" dirty="0">
                <a:latin typeface="Calibri"/>
                <a:cs typeface="Calibri"/>
              </a:rPr>
              <a:t>57</a:t>
            </a:r>
            <a:endParaRPr sz="7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645870" y="8619760"/>
            <a:ext cx="480659" cy="2467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004619" y="6026611"/>
            <a:ext cx="2529324" cy="251625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810132" y="8405538"/>
            <a:ext cx="2809240" cy="192405"/>
          </a:xfrm>
          <a:custGeom>
            <a:avLst/>
            <a:gdLst/>
            <a:ahLst/>
            <a:cxnLst/>
            <a:rect l="l" t="t" r="r" b="b"/>
            <a:pathLst>
              <a:path w="2809240" h="192404">
                <a:moveTo>
                  <a:pt x="0" y="192193"/>
                </a:moveTo>
                <a:lnTo>
                  <a:pt x="2808993" y="192193"/>
                </a:lnTo>
                <a:lnTo>
                  <a:pt x="2808993" y="0"/>
                </a:lnTo>
                <a:lnTo>
                  <a:pt x="0" y="0"/>
                </a:lnTo>
                <a:lnTo>
                  <a:pt x="0" y="19219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450643" y="6582076"/>
            <a:ext cx="1591945" cy="173355"/>
          </a:xfrm>
          <a:custGeom>
            <a:avLst/>
            <a:gdLst/>
            <a:ahLst/>
            <a:cxnLst/>
            <a:rect l="l" t="t" r="r" b="b"/>
            <a:pathLst>
              <a:path w="1591945" h="173354">
                <a:moveTo>
                  <a:pt x="0" y="172927"/>
                </a:moveTo>
                <a:lnTo>
                  <a:pt x="1591909" y="172927"/>
                </a:lnTo>
                <a:lnTo>
                  <a:pt x="1591909" y="0"/>
                </a:lnTo>
                <a:lnTo>
                  <a:pt x="0" y="0"/>
                </a:lnTo>
                <a:lnTo>
                  <a:pt x="0" y="17292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717549" y="5391150"/>
            <a:ext cx="6337300" cy="355600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190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5"/>
              </a:spcBef>
            </a:pPr>
            <a:endParaRPr sz="1700">
              <a:latin typeface="Times New Roman"/>
              <a:cs typeface="Times New Roman"/>
            </a:endParaRPr>
          </a:p>
          <a:p>
            <a:pPr marL="758190">
              <a:lnSpc>
                <a:spcPct val="100000"/>
              </a:lnSpc>
            </a:pPr>
            <a:r>
              <a:rPr sz="1100" b="1" dirty="0">
                <a:solidFill>
                  <a:srgbClr val="FF0000"/>
                </a:solidFill>
                <a:latin typeface="Cambria"/>
                <a:cs typeface="Cambria"/>
              </a:rPr>
              <a:t>Sistem komunikasi serat optik (SKSO)</a:t>
            </a:r>
            <a:r>
              <a:rPr sz="1100" b="1" spc="15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100" b="1" dirty="0">
                <a:solidFill>
                  <a:srgbClr val="FF0000"/>
                </a:solidFill>
                <a:latin typeface="Cambria"/>
                <a:cs typeface="Cambria"/>
              </a:rPr>
              <a:t>::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100">
              <a:latin typeface="Times New Roman"/>
              <a:cs typeface="Times New Roman"/>
            </a:endParaRPr>
          </a:p>
          <a:p>
            <a:pPr marL="758190" marR="3613150">
              <a:lnSpc>
                <a:spcPct val="100200"/>
              </a:lnSpc>
            </a:pPr>
            <a:r>
              <a:rPr sz="1100" spc="5" dirty="0">
                <a:latin typeface="Cambria"/>
                <a:cs typeface="Cambria"/>
              </a:rPr>
              <a:t>Adalah </a:t>
            </a:r>
            <a:r>
              <a:rPr sz="1100" dirty="0">
                <a:latin typeface="Cambria"/>
                <a:cs typeface="Cambria"/>
              </a:rPr>
              <a:t>sistem komunikasi </a:t>
            </a:r>
            <a:r>
              <a:rPr sz="1100" spc="-5" dirty="0">
                <a:latin typeface="Cambria"/>
                <a:cs typeface="Cambria"/>
              </a:rPr>
              <a:t>yang  </a:t>
            </a:r>
            <a:r>
              <a:rPr sz="1100" spc="5" dirty="0">
                <a:latin typeface="Cambria"/>
                <a:cs typeface="Cambria"/>
              </a:rPr>
              <a:t>dalam </a:t>
            </a:r>
            <a:r>
              <a:rPr sz="1100" dirty="0">
                <a:latin typeface="Cambria"/>
                <a:cs typeface="Cambria"/>
              </a:rPr>
              <a:t>pengiriman </a:t>
            </a:r>
            <a:r>
              <a:rPr sz="1100" spc="5" dirty="0">
                <a:latin typeface="Cambria"/>
                <a:cs typeface="Cambria"/>
              </a:rPr>
              <a:t>dan  </a:t>
            </a:r>
            <a:r>
              <a:rPr sz="1100" dirty="0">
                <a:latin typeface="Cambria"/>
                <a:cs typeface="Cambria"/>
              </a:rPr>
              <a:t>penerimaan </a:t>
            </a:r>
            <a:r>
              <a:rPr sz="1100" spc="-5" dirty="0">
                <a:latin typeface="Cambria"/>
                <a:cs typeface="Cambria"/>
              </a:rPr>
              <a:t>sinyal  </a:t>
            </a:r>
            <a:r>
              <a:rPr sz="1100" dirty="0">
                <a:latin typeface="Cambria"/>
                <a:cs typeface="Cambria"/>
              </a:rPr>
              <a:t>menggunakan sumber optik,  </a:t>
            </a:r>
            <a:r>
              <a:rPr sz="1100" spc="-5" dirty="0">
                <a:latin typeface="Cambria"/>
                <a:cs typeface="Cambria"/>
              </a:rPr>
              <a:t>detektor </a:t>
            </a:r>
            <a:r>
              <a:rPr sz="1100" dirty="0">
                <a:latin typeface="Cambria"/>
                <a:cs typeface="Cambria"/>
              </a:rPr>
              <a:t>optik, </a:t>
            </a:r>
            <a:r>
              <a:rPr sz="1100" spc="5" dirty="0">
                <a:latin typeface="Cambria"/>
                <a:cs typeface="Cambria"/>
              </a:rPr>
              <a:t>dan </a:t>
            </a:r>
            <a:r>
              <a:rPr sz="1100" spc="-5" dirty="0">
                <a:latin typeface="Cambria"/>
                <a:cs typeface="Cambria"/>
              </a:rPr>
              <a:t>serat </a:t>
            </a:r>
            <a:r>
              <a:rPr sz="1100" dirty="0">
                <a:latin typeface="Cambria"/>
                <a:cs typeface="Cambria"/>
              </a:rPr>
              <a:t>optik  sebagai media transmisi, dengan  menggunakan panjang  gelombang </a:t>
            </a:r>
            <a:r>
              <a:rPr sz="1100" spc="-5" dirty="0">
                <a:latin typeface="Cambria"/>
                <a:cs typeface="Cambria"/>
              </a:rPr>
              <a:t>cahaya </a:t>
            </a:r>
            <a:r>
              <a:rPr sz="1100" dirty="0">
                <a:latin typeface="Cambria"/>
                <a:cs typeface="Cambria"/>
              </a:rPr>
              <a:t>850 nm,  1300 nm, dan 1550 nm.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250">
              <a:latin typeface="Times New Roman"/>
              <a:cs typeface="Times New Roman"/>
            </a:endParaRPr>
          </a:p>
          <a:p>
            <a:pPr marL="3755390">
              <a:lnSpc>
                <a:spcPct val="100000"/>
              </a:lnSpc>
            </a:pPr>
            <a:r>
              <a:rPr sz="800" i="1" spc="10" dirty="0">
                <a:latin typeface="Cambria"/>
                <a:cs typeface="Cambria"/>
              </a:rPr>
              <a:t>Gambar </a:t>
            </a:r>
            <a:r>
              <a:rPr sz="800" i="1" dirty="0">
                <a:latin typeface="Cambria"/>
                <a:cs typeface="Cambria"/>
              </a:rPr>
              <a:t>1 : </a:t>
            </a:r>
            <a:r>
              <a:rPr sz="800" i="1" spc="5" dirty="0">
                <a:latin typeface="Cambria"/>
                <a:cs typeface="Cambria"/>
              </a:rPr>
              <a:t>Optical fiber</a:t>
            </a:r>
            <a:r>
              <a:rPr sz="800" i="1" spc="65" dirty="0">
                <a:latin typeface="Cambria"/>
                <a:cs typeface="Cambria"/>
              </a:rPr>
              <a:t> </a:t>
            </a:r>
            <a:r>
              <a:rPr sz="800" i="1" spc="10" dirty="0">
                <a:latin typeface="Cambria"/>
                <a:cs typeface="Cambria"/>
              </a:rPr>
              <a:t>Windows</a:t>
            </a:r>
            <a:endParaRPr sz="8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100">
              <a:latin typeface="Times New Roman"/>
              <a:cs typeface="Times New Roman"/>
            </a:endParaRPr>
          </a:p>
          <a:p>
            <a:pPr marL="374650">
              <a:lnSpc>
                <a:spcPct val="100000"/>
              </a:lnSpc>
            </a:pPr>
            <a:r>
              <a:rPr sz="700" spc="5" dirty="0">
                <a:latin typeface="Calibri"/>
                <a:cs typeface="Calibri"/>
              </a:rPr>
              <a:t>Page </a:t>
            </a:r>
            <a:r>
              <a:rPr sz="700" dirty="0">
                <a:latin typeface="Calibri"/>
                <a:cs typeface="Calibri"/>
              </a:rPr>
              <a:t>-</a:t>
            </a:r>
            <a:r>
              <a:rPr sz="700" spc="25" dirty="0">
                <a:latin typeface="Calibri"/>
                <a:cs typeface="Calibri"/>
              </a:rPr>
              <a:t> </a:t>
            </a:r>
            <a:r>
              <a:rPr sz="700" spc="15" dirty="0">
                <a:latin typeface="Calibri"/>
                <a:cs typeface="Calibri"/>
              </a:rPr>
              <a:t>58</a:t>
            </a:r>
            <a:endParaRPr sz="70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122679" y="5637784"/>
            <a:ext cx="246887" cy="24688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267450" y="8289325"/>
            <a:ext cx="370416" cy="32602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535"/>
              </a:lnSpc>
            </a:pPr>
            <a:fld id="{81D60167-4931-47E6-BA6A-407CBD079E47}" type="slidenum">
              <a:rPr dirty="0"/>
              <a:t>20</a:t>
            </a:fld>
            <a:endParaRPr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92199" y="4437650"/>
            <a:ext cx="360045" cy="132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700" spc="5" dirty="0">
                <a:latin typeface="Calibri"/>
                <a:cs typeface="Calibri"/>
              </a:rPr>
              <a:t>Page </a:t>
            </a:r>
            <a:r>
              <a:rPr sz="700" dirty="0">
                <a:latin typeface="Calibri"/>
                <a:cs typeface="Calibri"/>
              </a:rPr>
              <a:t>-</a:t>
            </a:r>
            <a:r>
              <a:rPr sz="700" spc="-35" dirty="0">
                <a:latin typeface="Calibri"/>
                <a:cs typeface="Calibri"/>
              </a:rPr>
              <a:t> </a:t>
            </a:r>
            <a:r>
              <a:rPr sz="700" spc="15" dirty="0">
                <a:latin typeface="Calibri"/>
                <a:cs typeface="Calibri"/>
              </a:rPr>
              <a:t>59</a:t>
            </a:r>
            <a:endParaRPr sz="7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645870" y="4338673"/>
            <a:ext cx="480659" cy="2476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153935" y="2079379"/>
            <a:ext cx="178435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latin typeface="Cambria"/>
                <a:cs typeface="Cambria"/>
              </a:rPr>
              <a:t>Komponen SKSO </a:t>
            </a:r>
            <a:r>
              <a:rPr sz="1100" spc="-5" dirty="0">
                <a:latin typeface="Cambria"/>
                <a:cs typeface="Cambria"/>
              </a:rPr>
              <a:t>terdiri </a:t>
            </a:r>
            <a:r>
              <a:rPr sz="1100" spc="5" dirty="0">
                <a:latin typeface="Cambria"/>
                <a:cs typeface="Cambria"/>
              </a:rPr>
              <a:t>dari</a:t>
            </a:r>
            <a:r>
              <a:rPr sz="1100" spc="-40" dirty="0">
                <a:latin typeface="Cambria"/>
                <a:cs typeface="Cambria"/>
              </a:rPr>
              <a:t> </a:t>
            </a:r>
            <a:r>
              <a:rPr sz="1100" dirty="0">
                <a:latin typeface="Cambria"/>
                <a:cs typeface="Cambria"/>
              </a:rPr>
              <a:t>:</a:t>
            </a:r>
            <a:endParaRPr sz="1100">
              <a:latin typeface="Cambria"/>
              <a:cs typeface="Cambr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53935" y="2247465"/>
            <a:ext cx="2185670" cy="903605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238125" indent="-238125">
              <a:lnSpc>
                <a:spcPct val="100000"/>
              </a:lnSpc>
              <a:spcBef>
                <a:spcPts val="480"/>
              </a:spcBef>
              <a:buAutoNum type="arabicParenR"/>
              <a:tabLst>
                <a:tab pos="238125" algn="l"/>
              </a:tabLst>
            </a:pPr>
            <a:r>
              <a:rPr sz="1100" dirty="0">
                <a:latin typeface="Cambria"/>
                <a:cs typeface="Cambria"/>
              </a:rPr>
              <a:t>Sumber Optik (Light</a:t>
            </a:r>
            <a:r>
              <a:rPr sz="1100" spc="-5" dirty="0">
                <a:latin typeface="Cambria"/>
                <a:cs typeface="Cambria"/>
              </a:rPr>
              <a:t> </a:t>
            </a:r>
            <a:r>
              <a:rPr sz="1100" dirty="0">
                <a:latin typeface="Cambria"/>
                <a:cs typeface="Cambria"/>
              </a:rPr>
              <a:t>Source)</a:t>
            </a:r>
            <a:endParaRPr sz="1100">
              <a:latin typeface="Cambria"/>
              <a:cs typeface="Cambria"/>
            </a:endParaRPr>
          </a:p>
          <a:p>
            <a:pPr marL="238125" indent="-238125">
              <a:lnSpc>
                <a:spcPct val="100000"/>
              </a:lnSpc>
              <a:spcBef>
                <a:spcPts val="385"/>
              </a:spcBef>
              <a:buAutoNum type="arabicParenR"/>
              <a:tabLst>
                <a:tab pos="238125" algn="l"/>
              </a:tabLst>
            </a:pPr>
            <a:r>
              <a:rPr sz="1100" dirty="0">
                <a:latin typeface="Cambria"/>
                <a:cs typeface="Cambria"/>
              </a:rPr>
              <a:t>Media </a:t>
            </a:r>
            <a:r>
              <a:rPr sz="1100" spc="-5" dirty="0">
                <a:latin typeface="Cambria"/>
                <a:cs typeface="Cambria"/>
              </a:rPr>
              <a:t>Transmisi </a:t>
            </a:r>
            <a:r>
              <a:rPr sz="1100" dirty="0">
                <a:latin typeface="Cambria"/>
                <a:cs typeface="Cambria"/>
              </a:rPr>
              <a:t>(fiber optik)</a:t>
            </a:r>
            <a:endParaRPr sz="1100">
              <a:latin typeface="Cambria"/>
              <a:cs typeface="Cambria"/>
            </a:endParaRPr>
          </a:p>
          <a:p>
            <a:pPr marL="238125" indent="-238125">
              <a:lnSpc>
                <a:spcPct val="100000"/>
              </a:lnSpc>
              <a:spcBef>
                <a:spcPts val="480"/>
              </a:spcBef>
              <a:buAutoNum type="arabicParenR"/>
              <a:tabLst>
                <a:tab pos="238125" algn="l"/>
              </a:tabLst>
            </a:pPr>
            <a:r>
              <a:rPr sz="1100" spc="-5" dirty="0">
                <a:latin typeface="Cambria"/>
                <a:cs typeface="Cambria"/>
              </a:rPr>
              <a:t>Repeater </a:t>
            </a:r>
            <a:r>
              <a:rPr sz="1100" dirty="0">
                <a:latin typeface="Cambria"/>
                <a:cs typeface="Cambria"/>
              </a:rPr>
              <a:t>(atau penguat</a:t>
            </a:r>
            <a:r>
              <a:rPr sz="1100" spc="-20" dirty="0">
                <a:latin typeface="Cambria"/>
                <a:cs typeface="Cambria"/>
              </a:rPr>
              <a:t> </a:t>
            </a:r>
            <a:r>
              <a:rPr sz="1100" dirty="0">
                <a:latin typeface="Cambria"/>
                <a:cs typeface="Cambria"/>
              </a:rPr>
              <a:t>optik)</a:t>
            </a:r>
            <a:endParaRPr sz="1100">
              <a:latin typeface="Cambria"/>
              <a:cs typeface="Cambria"/>
            </a:endParaRPr>
          </a:p>
          <a:p>
            <a:pPr marL="238125" indent="-238125">
              <a:lnSpc>
                <a:spcPct val="100000"/>
              </a:lnSpc>
              <a:spcBef>
                <a:spcPts val="385"/>
              </a:spcBef>
              <a:buAutoNum type="arabicParenR"/>
              <a:tabLst>
                <a:tab pos="238125" algn="l"/>
              </a:tabLst>
            </a:pPr>
            <a:r>
              <a:rPr sz="1100" spc="-5" dirty="0">
                <a:latin typeface="Cambria"/>
                <a:cs typeface="Cambria"/>
              </a:rPr>
              <a:t>Detektor </a:t>
            </a:r>
            <a:r>
              <a:rPr sz="1100" dirty="0">
                <a:latin typeface="Cambria"/>
                <a:cs typeface="Cambria"/>
              </a:rPr>
              <a:t>Optik (Photo</a:t>
            </a:r>
            <a:r>
              <a:rPr sz="1100" spc="20" dirty="0">
                <a:latin typeface="Cambria"/>
                <a:cs typeface="Cambria"/>
              </a:rPr>
              <a:t> </a:t>
            </a:r>
            <a:r>
              <a:rPr sz="1100" spc="-5" dirty="0">
                <a:latin typeface="Cambria"/>
                <a:cs typeface="Cambria"/>
              </a:rPr>
              <a:t>Detector)</a:t>
            </a:r>
            <a:endParaRPr sz="1100">
              <a:latin typeface="Cambria"/>
              <a:cs typeface="Cambri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53935" y="1509403"/>
            <a:ext cx="109093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100" b="1" dirty="0">
                <a:latin typeface="Cambria"/>
                <a:cs typeface="Cambria"/>
              </a:rPr>
              <a:t>Komponen</a:t>
            </a:r>
            <a:r>
              <a:rPr sz="1100" b="1" spc="-45" dirty="0">
                <a:latin typeface="Cambria"/>
                <a:cs typeface="Cambria"/>
              </a:rPr>
              <a:t> </a:t>
            </a:r>
            <a:r>
              <a:rPr sz="1100" b="1" dirty="0">
                <a:latin typeface="Cambria"/>
                <a:cs typeface="Cambria"/>
              </a:rPr>
              <a:t>SKSO</a:t>
            </a:r>
            <a:endParaRPr sz="1100">
              <a:latin typeface="Cambria"/>
              <a:cs typeface="Cambri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850163" y="1924543"/>
            <a:ext cx="3002677" cy="150343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224551" y="2224098"/>
            <a:ext cx="161290" cy="271145"/>
          </a:xfrm>
          <a:custGeom>
            <a:avLst/>
            <a:gdLst/>
            <a:ahLst/>
            <a:cxnLst/>
            <a:rect l="l" t="t" r="r" b="b"/>
            <a:pathLst>
              <a:path w="161289" h="271144">
                <a:moveTo>
                  <a:pt x="0" y="0"/>
                </a:moveTo>
                <a:lnTo>
                  <a:pt x="0" y="270816"/>
                </a:lnTo>
                <a:lnTo>
                  <a:pt x="160954" y="135408"/>
                </a:lnTo>
                <a:lnTo>
                  <a:pt x="0" y="0"/>
                </a:lnTo>
                <a:close/>
              </a:path>
            </a:pathLst>
          </a:custGeom>
          <a:solidFill>
            <a:srgbClr val="00B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224551" y="2224098"/>
            <a:ext cx="161290" cy="271145"/>
          </a:xfrm>
          <a:custGeom>
            <a:avLst/>
            <a:gdLst/>
            <a:ahLst/>
            <a:cxnLst/>
            <a:rect l="l" t="t" r="r" b="b"/>
            <a:pathLst>
              <a:path w="161289" h="271144">
                <a:moveTo>
                  <a:pt x="0" y="0"/>
                </a:moveTo>
                <a:lnTo>
                  <a:pt x="160954" y="135408"/>
                </a:lnTo>
                <a:lnTo>
                  <a:pt x="0" y="270816"/>
                </a:lnTo>
                <a:lnTo>
                  <a:pt x="0" y="0"/>
                </a:lnTo>
                <a:close/>
              </a:path>
            </a:pathLst>
          </a:custGeom>
          <a:ln w="17673">
            <a:solidFill>
              <a:srgbClr val="00B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4699970" y="3443461"/>
            <a:ext cx="1552575" cy="14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800" i="1" spc="10" dirty="0">
                <a:latin typeface="Cambria"/>
                <a:cs typeface="Cambria"/>
              </a:rPr>
              <a:t>Gambar </a:t>
            </a:r>
            <a:r>
              <a:rPr sz="800" i="1" dirty="0">
                <a:latin typeface="Cambria"/>
                <a:cs typeface="Cambria"/>
              </a:rPr>
              <a:t>2 : </a:t>
            </a:r>
            <a:r>
              <a:rPr sz="800" i="1" spc="5" dirty="0">
                <a:latin typeface="Cambria"/>
                <a:cs typeface="Cambria"/>
              </a:rPr>
              <a:t>Konfigurasi dasar</a:t>
            </a:r>
            <a:r>
              <a:rPr sz="800" i="1" spc="30" dirty="0">
                <a:latin typeface="Cambria"/>
                <a:cs typeface="Cambria"/>
              </a:rPr>
              <a:t> </a:t>
            </a:r>
            <a:r>
              <a:rPr sz="800" i="1" spc="10" dirty="0">
                <a:latin typeface="Cambria"/>
                <a:cs typeface="Cambria"/>
              </a:rPr>
              <a:t>SKSO</a:t>
            </a:r>
            <a:endParaRPr sz="800">
              <a:latin typeface="Cambria"/>
              <a:cs typeface="Cambri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098432" y="2078498"/>
            <a:ext cx="341630" cy="132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700" spc="-10" dirty="0">
                <a:latin typeface="Calibri"/>
                <a:cs typeface="Calibri"/>
              </a:rPr>
              <a:t>R</a:t>
            </a:r>
            <a:r>
              <a:rPr sz="700" spc="-5" dirty="0">
                <a:latin typeface="Calibri"/>
                <a:cs typeface="Calibri"/>
              </a:rPr>
              <a:t>epe</a:t>
            </a:r>
            <a:r>
              <a:rPr sz="700" spc="-10" dirty="0">
                <a:latin typeface="Calibri"/>
                <a:cs typeface="Calibri"/>
              </a:rPr>
              <a:t>a</a:t>
            </a:r>
            <a:r>
              <a:rPr sz="700" dirty="0">
                <a:latin typeface="Calibri"/>
                <a:cs typeface="Calibri"/>
              </a:rPr>
              <a:t>t</a:t>
            </a:r>
            <a:r>
              <a:rPr sz="700" spc="-5" dirty="0">
                <a:latin typeface="Calibri"/>
                <a:cs typeface="Calibri"/>
              </a:rPr>
              <a:t>e</a:t>
            </a:r>
            <a:r>
              <a:rPr sz="700" dirty="0">
                <a:latin typeface="Calibri"/>
                <a:cs typeface="Calibri"/>
              </a:rPr>
              <a:t>r</a:t>
            </a:r>
            <a:endParaRPr sz="7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034932" y="2494870"/>
            <a:ext cx="540385" cy="147320"/>
          </a:xfrm>
          <a:custGeom>
            <a:avLst/>
            <a:gdLst/>
            <a:ahLst/>
            <a:cxnLst/>
            <a:rect l="l" t="t" r="r" b="b"/>
            <a:pathLst>
              <a:path w="540385" h="147319">
                <a:moveTo>
                  <a:pt x="0" y="146963"/>
                </a:moveTo>
                <a:lnTo>
                  <a:pt x="540190" y="146963"/>
                </a:lnTo>
                <a:lnTo>
                  <a:pt x="540190" y="0"/>
                </a:lnTo>
                <a:lnTo>
                  <a:pt x="0" y="0"/>
                </a:lnTo>
                <a:lnTo>
                  <a:pt x="0" y="14696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5492000" y="2413779"/>
            <a:ext cx="112395" cy="132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700" spc="-5" dirty="0">
                <a:latin typeface="Calibri"/>
                <a:cs typeface="Calibri"/>
              </a:rPr>
              <a:t>FO</a:t>
            </a:r>
            <a:endParaRPr sz="700">
              <a:latin typeface="Calibri"/>
              <a:cs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6267450" y="4007062"/>
            <a:ext cx="370416" cy="32718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17549" y="1098550"/>
            <a:ext cx="6337300" cy="3568700"/>
          </a:xfrm>
          <a:custGeom>
            <a:avLst/>
            <a:gdLst/>
            <a:ahLst/>
            <a:cxnLst/>
            <a:rect l="l" t="t" r="r" b="b"/>
            <a:pathLst>
              <a:path w="6337300" h="3568700">
                <a:moveTo>
                  <a:pt x="0" y="0"/>
                </a:moveTo>
                <a:lnTo>
                  <a:pt x="6337300" y="0"/>
                </a:lnTo>
                <a:lnTo>
                  <a:pt x="6337300" y="3568700"/>
                </a:lnTo>
                <a:lnTo>
                  <a:pt x="0" y="35687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645870" y="8619760"/>
            <a:ext cx="480659" cy="2467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183701" y="5925577"/>
            <a:ext cx="101600" cy="10150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183701" y="6483880"/>
            <a:ext cx="101600" cy="10150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840283" y="5824444"/>
            <a:ext cx="1638094" cy="122484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883965" y="7321193"/>
            <a:ext cx="1507047" cy="111269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717549" y="5391150"/>
            <a:ext cx="6337300" cy="355600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31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5"/>
              </a:spcBef>
            </a:pPr>
            <a:endParaRPr sz="1900">
              <a:latin typeface="Times New Roman"/>
              <a:cs typeface="Times New Roman"/>
            </a:endParaRPr>
          </a:p>
          <a:p>
            <a:pPr marL="466090">
              <a:lnSpc>
                <a:spcPct val="100000"/>
              </a:lnSpc>
            </a:pPr>
            <a:r>
              <a:rPr sz="1100" b="1" dirty="0">
                <a:latin typeface="Cambria"/>
                <a:cs typeface="Cambria"/>
              </a:rPr>
              <a:t>Sumber Optik (Light</a:t>
            </a:r>
            <a:r>
              <a:rPr sz="1100" b="1" spc="10" dirty="0">
                <a:latin typeface="Cambria"/>
                <a:cs typeface="Cambria"/>
              </a:rPr>
              <a:t> </a:t>
            </a:r>
            <a:r>
              <a:rPr sz="1100" b="1" dirty="0">
                <a:latin typeface="Cambria"/>
                <a:cs typeface="Cambria"/>
              </a:rPr>
              <a:t>Source)</a:t>
            </a:r>
            <a:endParaRPr sz="1100">
              <a:latin typeface="Cambria"/>
              <a:cs typeface="Cambria"/>
            </a:endParaRPr>
          </a:p>
          <a:p>
            <a:pPr marL="702945" marR="2777490">
              <a:lnSpc>
                <a:spcPct val="101800"/>
              </a:lnSpc>
              <a:spcBef>
                <a:spcPts val="360"/>
              </a:spcBef>
            </a:pPr>
            <a:r>
              <a:rPr sz="1100" dirty="0">
                <a:latin typeface="Cambria"/>
                <a:cs typeface="Cambria"/>
              </a:rPr>
              <a:t>Berfungsi sebagai pengubah besaran </a:t>
            </a:r>
            <a:r>
              <a:rPr sz="1100" spc="-5" dirty="0">
                <a:latin typeface="Cambria"/>
                <a:cs typeface="Cambria"/>
              </a:rPr>
              <a:t>sinyal  </a:t>
            </a:r>
            <a:r>
              <a:rPr sz="1100" dirty="0">
                <a:latin typeface="Cambria"/>
                <a:cs typeface="Cambria"/>
              </a:rPr>
              <a:t>listrik (elektris) menjadi </a:t>
            </a:r>
            <a:r>
              <a:rPr sz="1100" spc="-5" dirty="0">
                <a:latin typeface="Cambria"/>
                <a:cs typeface="Cambria"/>
              </a:rPr>
              <a:t>sinyal cahaya </a:t>
            </a:r>
            <a:r>
              <a:rPr sz="1100" dirty="0">
                <a:latin typeface="Cambria"/>
                <a:cs typeface="Cambria"/>
              </a:rPr>
              <a:t>(optik),  atau </a:t>
            </a:r>
            <a:r>
              <a:rPr sz="1100" spc="5" dirty="0">
                <a:latin typeface="Cambria"/>
                <a:cs typeface="Cambria"/>
              </a:rPr>
              <a:t>biasa </a:t>
            </a:r>
            <a:r>
              <a:rPr sz="1100" dirty="0">
                <a:latin typeface="Cambria"/>
                <a:cs typeface="Cambria"/>
              </a:rPr>
              <a:t>disebut </a:t>
            </a:r>
            <a:r>
              <a:rPr sz="1100" i="1" spc="-5" dirty="0">
                <a:latin typeface="Cambria"/>
                <a:cs typeface="Cambria"/>
              </a:rPr>
              <a:t>elektrical to optical</a:t>
            </a:r>
            <a:r>
              <a:rPr sz="1100" i="1" spc="65" dirty="0">
                <a:latin typeface="Cambria"/>
                <a:cs typeface="Cambria"/>
              </a:rPr>
              <a:t> </a:t>
            </a:r>
            <a:r>
              <a:rPr sz="1100" i="1" spc="-5" dirty="0">
                <a:latin typeface="Cambria"/>
                <a:cs typeface="Cambria"/>
              </a:rPr>
              <a:t>converter</a:t>
            </a:r>
            <a:endParaRPr sz="1100">
              <a:latin typeface="Cambria"/>
              <a:cs typeface="Cambria"/>
            </a:endParaRPr>
          </a:p>
          <a:p>
            <a:pPr marL="702945">
              <a:lnSpc>
                <a:spcPct val="100000"/>
              </a:lnSpc>
              <a:spcBef>
                <a:spcPts val="384"/>
              </a:spcBef>
            </a:pPr>
            <a:r>
              <a:rPr sz="1100" dirty="0">
                <a:latin typeface="Cambria"/>
                <a:cs typeface="Cambria"/>
              </a:rPr>
              <a:t>Ada 2 jenis sumber optik, yaitu</a:t>
            </a:r>
            <a:r>
              <a:rPr sz="1100" spc="25" dirty="0">
                <a:latin typeface="Cambria"/>
                <a:cs typeface="Cambria"/>
              </a:rPr>
              <a:t> </a:t>
            </a:r>
            <a:r>
              <a:rPr sz="1100" dirty="0">
                <a:latin typeface="Cambria"/>
                <a:cs typeface="Cambria"/>
              </a:rPr>
              <a:t>:</a:t>
            </a:r>
            <a:endParaRPr sz="1100">
              <a:latin typeface="Cambria"/>
              <a:cs typeface="Cambria"/>
            </a:endParaRPr>
          </a:p>
          <a:p>
            <a:pPr marL="1023619" indent="-321310">
              <a:lnSpc>
                <a:spcPct val="100000"/>
              </a:lnSpc>
              <a:spcBef>
                <a:spcPts val="380"/>
              </a:spcBef>
              <a:buAutoNum type="arabicParenR"/>
              <a:tabLst>
                <a:tab pos="1023619" algn="l"/>
                <a:tab pos="1024255" algn="l"/>
              </a:tabLst>
            </a:pPr>
            <a:r>
              <a:rPr sz="1100" spc="5" dirty="0">
                <a:latin typeface="Cambria"/>
                <a:cs typeface="Cambria"/>
              </a:rPr>
              <a:t>LED </a:t>
            </a:r>
            <a:r>
              <a:rPr sz="1100" dirty="0">
                <a:latin typeface="Cambria"/>
                <a:cs typeface="Cambria"/>
              </a:rPr>
              <a:t>(Light Emitting Diode)</a:t>
            </a:r>
            <a:endParaRPr sz="1100">
              <a:latin typeface="Cambria"/>
              <a:cs typeface="Cambria"/>
            </a:endParaRPr>
          </a:p>
          <a:p>
            <a:pPr marL="1261110" marR="2709545" lvl="1" indent="-237490">
              <a:lnSpc>
                <a:spcPts val="1300"/>
              </a:lnSpc>
              <a:spcBef>
                <a:spcPts val="540"/>
              </a:spcBef>
              <a:buFont typeface="Wingdings"/>
              <a:buChar char=""/>
              <a:tabLst>
                <a:tab pos="1261110" algn="l"/>
                <a:tab pos="1261745" algn="l"/>
              </a:tabLst>
            </a:pPr>
            <a:r>
              <a:rPr sz="1100" dirty="0">
                <a:latin typeface="Cambria"/>
                <a:cs typeface="Cambria"/>
              </a:rPr>
              <a:t>Merupakan dioda semi </a:t>
            </a:r>
            <a:r>
              <a:rPr sz="1100" spc="-5" dirty="0">
                <a:latin typeface="Cambria"/>
                <a:cs typeface="Cambria"/>
              </a:rPr>
              <a:t>konduktor yang  </a:t>
            </a:r>
            <a:r>
              <a:rPr sz="1100" dirty="0">
                <a:latin typeface="Cambria"/>
                <a:cs typeface="Cambria"/>
              </a:rPr>
              <a:t>memancarkan </a:t>
            </a:r>
            <a:r>
              <a:rPr sz="1100" spc="-5" dirty="0">
                <a:latin typeface="Cambria"/>
                <a:cs typeface="Cambria"/>
              </a:rPr>
              <a:t>cahaya karena  </a:t>
            </a:r>
            <a:r>
              <a:rPr sz="1100" dirty="0">
                <a:latin typeface="Cambria"/>
                <a:cs typeface="Cambria"/>
              </a:rPr>
              <a:t>mekanisme emisi spontan.</a:t>
            </a:r>
            <a:endParaRPr sz="1100">
              <a:latin typeface="Cambria"/>
              <a:cs typeface="Cambria"/>
            </a:endParaRPr>
          </a:p>
          <a:p>
            <a:pPr marL="1261110" lvl="1" indent="-238125">
              <a:lnSpc>
                <a:spcPts val="1310"/>
              </a:lnSpc>
              <a:spcBef>
                <a:spcPts val="434"/>
              </a:spcBef>
              <a:buFont typeface="Wingdings"/>
              <a:buChar char=""/>
              <a:tabLst>
                <a:tab pos="1261110" algn="l"/>
                <a:tab pos="1261745" algn="l"/>
              </a:tabLst>
            </a:pPr>
            <a:r>
              <a:rPr sz="1100" dirty="0">
                <a:latin typeface="Cambria"/>
                <a:cs typeface="Cambria"/>
              </a:rPr>
              <a:t>Ada 2 jenis </a:t>
            </a:r>
            <a:r>
              <a:rPr sz="1100" spc="5" dirty="0">
                <a:latin typeface="Cambria"/>
                <a:cs typeface="Cambria"/>
              </a:rPr>
              <a:t>LED </a:t>
            </a:r>
            <a:r>
              <a:rPr sz="1100" dirty="0">
                <a:latin typeface="Cambria"/>
                <a:cs typeface="Cambria"/>
              </a:rPr>
              <a:t>yaitu</a:t>
            </a:r>
            <a:r>
              <a:rPr sz="1100" spc="20" dirty="0">
                <a:latin typeface="Cambria"/>
                <a:cs typeface="Cambria"/>
              </a:rPr>
              <a:t> </a:t>
            </a:r>
            <a:r>
              <a:rPr sz="1100" dirty="0">
                <a:latin typeface="Cambria"/>
                <a:cs typeface="Cambria"/>
              </a:rPr>
              <a:t>:</a:t>
            </a:r>
            <a:endParaRPr sz="1100">
              <a:latin typeface="Cambria"/>
              <a:cs typeface="Cambria"/>
            </a:endParaRPr>
          </a:p>
          <a:p>
            <a:pPr marL="1499235" lvl="2" indent="-238760">
              <a:lnSpc>
                <a:spcPts val="1295"/>
              </a:lnSpc>
              <a:buFont typeface="Wingdings"/>
              <a:buChar char=""/>
              <a:tabLst>
                <a:tab pos="1499235" algn="l"/>
                <a:tab pos="1499870" algn="l"/>
              </a:tabLst>
            </a:pPr>
            <a:r>
              <a:rPr sz="1100" dirty="0">
                <a:latin typeface="Cambria"/>
                <a:cs typeface="Cambria"/>
              </a:rPr>
              <a:t>Surface Emitting</a:t>
            </a:r>
            <a:r>
              <a:rPr sz="1100" spc="-5" dirty="0">
                <a:latin typeface="Cambria"/>
                <a:cs typeface="Cambria"/>
              </a:rPr>
              <a:t> </a:t>
            </a:r>
            <a:r>
              <a:rPr sz="1100" spc="5" dirty="0">
                <a:latin typeface="Cambria"/>
                <a:cs typeface="Cambria"/>
              </a:rPr>
              <a:t>LED</a:t>
            </a:r>
            <a:endParaRPr sz="1100">
              <a:latin typeface="Cambria"/>
              <a:cs typeface="Cambria"/>
            </a:endParaRPr>
          </a:p>
          <a:p>
            <a:pPr marL="1499235" lvl="2" indent="-238760">
              <a:lnSpc>
                <a:spcPts val="1310"/>
              </a:lnSpc>
              <a:buFont typeface="Wingdings"/>
              <a:buChar char=""/>
              <a:tabLst>
                <a:tab pos="1499235" algn="l"/>
                <a:tab pos="1499870" algn="l"/>
              </a:tabLst>
            </a:pPr>
            <a:r>
              <a:rPr sz="1100" dirty="0">
                <a:latin typeface="Cambria"/>
                <a:cs typeface="Cambria"/>
              </a:rPr>
              <a:t>Edge Emitting LED (untuk</a:t>
            </a:r>
            <a:r>
              <a:rPr sz="1100" spc="10" dirty="0">
                <a:latin typeface="Cambria"/>
                <a:cs typeface="Cambria"/>
              </a:rPr>
              <a:t> </a:t>
            </a:r>
            <a:r>
              <a:rPr sz="1100" dirty="0">
                <a:latin typeface="Cambria"/>
                <a:cs typeface="Cambria"/>
              </a:rPr>
              <a:t>trafik</a:t>
            </a:r>
            <a:endParaRPr sz="1100">
              <a:latin typeface="Cambria"/>
              <a:cs typeface="Cambria"/>
            </a:endParaRPr>
          </a:p>
          <a:p>
            <a:pPr marL="1499235">
              <a:lnSpc>
                <a:spcPct val="100000"/>
              </a:lnSpc>
              <a:spcBef>
                <a:spcPts val="70"/>
              </a:spcBef>
            </a:pPr>
            <a:r>
              <a:rPr sz="1100" dirty="0">
                <a:latin typeface="Cambria"/>
                <a:cs typeface="Cambria"/>
              </a:rPr>
              <a:t>tinggi)</a:t>
            </a:r>
            <a:endParaRPr sz="1100">
              <a:latin typeface="Cambria"/>
              <a:cs typeface="Cambria"/>
            </a:endParaRPr>
          </a:p>
          <a:p>
            <a:pPr marL="1261110" marR="2821305" lvl="1" indent="-237490">
              <a:lnSpc>
                <a:spcPts val="1300"/>
              </a:lnSpc>
              <a:spcBef>
                <a:spcPts val="445"/>
              </a:spcBef>
              <a:buFont typeface="Wingdings"/>
              <a:buChar char=""/>
              <a:tabLst>
                <a:tab pos="1261110" algn="l"/>
                <a:tab pos="1261745" algn="l"/>
              </a:tabLst>
            </a:pPr>
            <a:r>
              <a:rPr sz="1100" spc="5" dirty="0">
                <a:latin typeface="Cambria"/>
                <a:cs typeface="Cambria"/>
              </a:rPr>
              <a:t>LED </a:t>
            </a:r>
            <a:r>
              <a:rPr sz="1100" dirty="0">
                <a:latin typeface="Cambria"/>
                <a:cs typeface="Cambria"/>
              </a:rPr>
              <a:t>mengubah besaran arus menjadi  besaran</a:t>
            </a:r>
            <a:r>
              <a:rPr sz="1100" spc="-5" dirty="0">
                <a:latin typeface="Cambria"/>
                <a:cs typeface="Cambria"/>
              </a:rPr>
              <a:t> cahaya.</a:t>
            </a:r>
            <a:endParaRPr sz="1100">
              <a:latin typeface="Cambria"/>
              <a:cs typeface="Cambria"/>
            </a:endParaRPr>
          </a:p>
          <a:p>
            <a:pPr marL="4046220">
              <a:lnSpc>
                <a:spcPts val="940"/>
              </a:lnSpc>
              <a:spcBef>
                <a:spcPts val="735"/>
              </a:spcBef>
            </a:pPr>
            <a:r>
              <a:rPr sz="800" i="1" spc="10" dirty="0">
                <a:latin typeface="Cambria"/>
                <a:cs typeface="Cambria"/>
              </a:rPr>
              <a:t>Gambar </a:t>
            </a:r>
            <a:r>
              <a:rPr sz="800" i="1" dirty="0">
                <a:latin typeface="Cambria"/>
                <a:cs typeface="Cambria"/>
              </a:rPr>
              <a:t>3 : </a:t>
            </a:r>
            <a:r>
              <a:rPr sz="800" i="1" spc="5" dirty="0">
                <a:latin typeface="Cambria"/>
                <a:cs typeface="Cambria"/>
              </a:rPr>
              <a:t>Surface </a:t>
            </a:r>
            <a:r>
              <a:rPr sz="800" i="1" dirty="0">
                <a:latin typeface="Cambria"/>
                <a:cs typeface="Cambria"/>
              </a:rPr>
              <a:t>&amp; </a:t>
            </a:r>
            <a:r>
              <a:rPr sz="800" i="1" spc="10" dirty="0">
                <a:latin typeface="Cambria"/>
                <a:cs typeface="Cambria"/>
              </a:rPr>
              <a:t>EDGE Emiting</a:t>
            </a:r>
            <a:r>
              <a:rPr sz="800" i="1" spc="105" dirty="0">
                <a:latin typeface="Cambria"/>
                <a:cs typeface="Cambria"/>
              </a:rPr>
              <a:t> </a:t>
            </a:r>
            <a:r>
              <a:rPr sz="800" i="1" spc="10" dirty="0">
                <a:latin typeface="Cambria"/>
                <a:cs typeface="Cambria"/>
              </a:rPr>
              <a:t>LED</a:t>
            </a:r>
            <a:endParaRPr sz="800">
              <a:latin typeface="Cambria"/>
              <a:cs typeface="Cambria"/>
            </a:endParaRPr>
          </a:p>
          <a:p>
            <a:pPr marL="374650">
              <a:lnSpc>
                <a:spcPts val="819"/>
              </a:lnSpc>
            </a:pPr>
            <a:r>
              <a:rPr sz="700" spc="5" dirty="0">
                <a:latin typeface="Calibri"/>
                <a:cs typeface="Calibri"/>
              </a:rPr>
              <a:t>Page </a:t>
            </a:r>
            <a:r>
              <a:rPr sz="700" dirty="0">
                <a:latin typeface="Calibri"/>
                <a:cs typeface="Calibri"/>
              </a:rPr>
              <a:t>-</a:t>
            </a:r>
            <a:r>
              <a:rPr sz="700" spc="25" dirty="0">
                <a:latin typeface="Calibri"/>
                <a:cs typeface="Calibri"/>
              </a:rPr>
              <a:t> </a:t>
            </a:r>
            <a:r>
              <a:rPr sz="700" spc="15" dirty="0">
                <a:latin typeface="Calibri"/>
                <a:cs typeface="Calibri"/>
              </a:rPr>
              <a:t>60</a:t>
            </a:r>
            <a:endParaRPr sz="700">
              <a:latin typeface="Calibri"/>
              <a:cs typeface="Calibri"/>
            </a:endParaRPr>
          </a:p>
        </p:txBody>
      </p:sp>
      <p:sp>
        <p:nvSpPr>
          <p:cNvPr id="22" name="object 2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535"/>
              </a:lnSpc>
            </a:pPr>
            <a:fld id="{81D60167-4931-47E6-BA6A-407CBD079E47}" type="slidenum">
              <a:rPr dirty="0"/>
              <a:t>21</a:t>
            </a:fld>
            <a:endParaRPr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92199" y="4437650"/>
            <a:ext cx="360045" cy="132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700" spc="5" dirty="0">
                <a:latin typeface="Calibri"/>
                <a:cs typeface="Calibri"/>
              </a:rPr>
              <a:t>Page </a:t>
            </a:r>
            <a:r>
              <a:rPr sz="700" dirty="0">
                <a:latin typeface="Calibri"/>
                <a:cs typeface="Calibri"/>
              </a:rPr>
              <a:t>-</a:t>
            </a:r>
            <a:r>
              <a:rPr sz="700" spc="-35" dirty="0">
                <a:latin typeface="Calibri"/>
                <a:cs typeface="Calibri"/>
              </a:rPr>
              <a:t> </a:t>
            </a:r>
            <a:r>
              <a:rPr sz="700" spc="15" dirty="0">
                <a:latin typeface="Calibri"/>
                <a:cs typeface="Calibri"/>
              </a:rPr>
              <a:t>61</a:t>
            </a:r>
            <a:endParaRPr sz="7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645870" y="4338673"/>
            <a:ext cx="480659" cy="2476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183701" y="1485019"/>
            <a:ext cx="2073275" cy="52578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238125" marR="5715" indent="-238125">
              <a:lnSpc>
                <a:spcPct val="99100"/>
              </a:lnSpc>
              <a:spcBef>
                <a:spcPts val="115"/>
              </a:spcBef>
            </a:pPr>
            <a:r>
              <a:rPr sz="1100" dirty="0">
                <a:latin typeface="Cambria"/>
                <a:cs typeface="Cambria"/>
              </a:rPr>
              <a:t>2) LASER (Light Amplification </a:t>
            </a:r>
            <a:r>
              <a:rPr sz="1100" spc="-10" dirty="0">
                <a:latin typeface="Cambria"/>
                <a:cs typeface="Cambria"/>
              </a:rPr>
              <a:t>by  </a:t>
            </a:r>
            <a:r>
              <a:rPr sz="1100" dirty="0">
                <a:latin typeface="Cambria"/>
                <a:cs typeface="Cambria"/>
              </a:rPr>
              <a:t>Simulated Emission of  Radiation)</a:t>
            </a:r>
            <a:endParaRPr sz="1100">
              <a:latin typeface="Cambria"/>
              <a:cs typeface="Cambr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20944" y="2262259"/>
            <a:ext cx="1854835" cy="211709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237490" marR="232410" indent="-237490">
              <a:lnSpc>
                <a:spcPct val="101800"/>
              </a:lnSpc>
              <a:spcBef>
                <a:spcPts val="80"/>
              </a:spcBef>
              <a:buFont typeface="Wingdings"/>
              <a:buChar char=""/>
              <a:tabLst>
                <a:tab pos="237490" algn="l"/>
                <a:tab pos="238125" algn="l"/>
              </a:tabLst>
            </a:pPr>
            <a:r>
              <a:rPr sz="1100" dirty="0">
                <a:latin typeface="Cambria"/>
                <a:cs typeface="Cambria"/>
              </a:rPr>
              <a:t>Merupakan dioda semi  </a:t>
            </a:r>
            <a:r>
              <a:rPr sz="1100" spc="-5" dirty="0">
                <a:latin typeface="Cambria"/>
                <a:cs typeface="Cambria"/>
              </a:rPr>
              <a:t>konduktor yang  </a:t>
            </a:r>
            <a:r>
              <a:rPr sz="1100" dirty="0">
                <a:latin typeface="Cambria"/>
                <a:cs typeface="Cambria"/>
              </a:rPr>
              <a:t>memancarkan </a:t>
            </a:r>
            <a:r>
              <a:rPr sz="1100" spc="-5" dirty="0">
                <a:latin typeface="Cambria"/>
                <a:cs typeface="Cambria"/>
              </a:rPr>
              <a:t>cahaya  karena </a:t>
            </a:r>
            <a:r>
              <a:rPr sz="1100" spc="5" dirty="0">
                <a:latin typeface="Cambria"/>
                <a:cs typeface="Cambria"/>
              </a:rPr>
              <a:t>mekanisme  </a:t>
            </a:r>
            <a:r>
              <a:rPr sz="1100" dirty="0">
                <a:latin typeface="Cambria"/>
                <a:cs typeface="Cambria"/>
              </a:rPr>
              <a:t>pancaran emisi  terstimulasi</a:t>
            </a:r>
            <a:endParaRPr sz="1100">
              <a:latin typeface="Cambria"/>
              <a:cs typeface="Cambria"/>
            </a:endParaRPr>
          </a:p>
          <a:p>
            <a:pPr marL="237490" marR="5080" indent="-237490">
              <a:lnSpc>
                <a:spcPct val="101800"/>
              </a:lnSpc>
              <a:spcBef>
                <a:spcPts val="359"/>
              </a:spcBef>
              <a:buFont typeface="Wingdings"/>
              <a:buChar char=""/>
              <a:tabLst>
                <a:tab pos="237490" algn="l"/>
                <a:tab pos="238125" algn="l"/>
              </a:tabLst>
            </a:pPr>
            <a:r>
              <a:rPr sz="1100" spc="-5" dirty="0">
                <a:latin typeface="Cambria"/>
                <a:cs typeface="Cambria"/>
              </a:rPr>
              <a:t>Cahaya yang </a:t>
            </a:r>
            <a:r>
              <a:rPr sz="1100" dirty="0">
                <a:latin typeface="Cambria"/>
                <a:cs typeface="Cambria"/>
              </a:rPr>
              <a:t>dipancarkan  laser bersifat kohern,</a:t>
            </a:r>
            <a:r>
              <a:rPr sz="1100" spc="-45" dirty="0">
                <a:latin typeface="Cambria"/>
                <a:cs typeface="Cambria"/>
              </a:rPr>
              <a:t> </a:t>
            </a:r>
            <a:r>
              <a:rPr sz="1100" dirty="0">
                <a:latin typeface="Cambria"/>
                <a:cs typeface="Cambria"/>
              </a:rPr>
              <a:t>laser  </a:t>
            </a:r>
            <a:r>
              <a:rPr sz="1100" spc="-5" dirty="0">
                <a:latin typeface="Cambria"/>
                <a:cs typeface="Cambria"/>
              </a:rPr>
              <a:t>juga </a:t>
            </a:r>
            <a:r>
              <a:rPr sz="1100" dirty="0">
                <a:latin typeface="Cambria"/>
                <a:cs typeface="Cambria"/>
              </a:rPr>
              <a:t>memiliki lebar  </a:t>
            </a:r>
            <a:r>
              <a:rPr sz="1100" spc="-5" dirty="0">
                <a:latin typeface="Cambria"/>
                <a:cs typeface="Cambria"/>
              </a:rPr>
              <a:t>spektral yang </a:t>
            </a:r>
            <a:r>
              <a:rPr sz="1100" dirty="0">
                <a:latin typeface="Cambria"/>
                <a:cs typeface="Cambria"/>
              </a:rPr>
              <a:t>lebih sempit  sampai dengan 1 nano  meter</a:t>
            </a:r>
            <a:endParaRPr sz="1100">
              <a:latin typeface="Cambria"/>
              <a:cs typeface="Cambria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983514" y="1851137"/>
            <a:ext cx="2487884" cy="20208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014015" y="4086588"/>
            <a:ext cx="2418715" cy="14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800" i="1" spc="10" dirty="0">
                <a:latin typeface="Cambria"/>
                <a:cs typeface="Cambria"/>
              </a:rPr>
              <a:t>Gambar </a:t>
            </a:r>
            <a:r>
              <a:rPr sz="800" i="1" dirty="0">
                <a:latin typeface="Cambria"/>
                <a:cs typeface="Cambria"/>
              </a:rPr>
              <a:t>4 : </a:t>
            </a:r>
            <a:r>
              <a:rPr sz="800" i="1" spc="5" dirty="0">
                <a:latin typeface="Cambria"/>
                <a:cs typeface="Cambria"/>
              </a:rPr>
              <a:t>Typical optical </a:t>
            </a:r>
            <a:r>
              <a:rPr sz="800" i="1" spc="10" dirty="0">
                <a:latin typeface="Cambria"/>
                <a:cs typeface="Cambria"/>
              </a:rPr>
              <a:t>power output LED </a:t>
            </a:r>
            <a:r>
              <a:rPr sz="800" i="1" spc="5" dirty="0">
                <a:latin typeface="Cambria"/>
                <a:cs typeface="Cambria"/>
              </a:rPr>
              <a:t>vs</a:t>
            </a:r>
            <a:r>
              <a:rPr sz="800" i="1" spc="90" dirty="0">
                <a:latin typeface="Cambria"/>
                <a:cs typeface="Cambria"/>
              </a:rPr>
              <a:t> </a:t>
            </a:r>
            <a:r>
              <a:rPr sz="800" i="1" spc="10" dirty="0">
                <a:latin typeface="Cambria"/>
                <a:cs typeface="Cambria"/>
              </a:rPr>
              <a:t>LASER</a:t>
            </a:r>
            <a:endParaRPr sz="800">
              <a:latin typeface="Cambria"/>
              <a:cs typeface="Cambri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281782" y="1464710"/>
            <a:ext cx="370416" cy="32829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17549" y="1098550"/>
            <a:ext cx="6337300" cy="3568700"/>
          </a:xfrm>
          <a:custGeom>
            <a:avLst/>
            <a:gdLst/>
            <a:ahLst/>
            <a:cxnLst/>
            <a:rect l="l" t="t" r="r" b="b"/>
            <a:pathLst>
              <a:path w="6337300" h="3568700">
                <a:moveTo>
                  <a:pt x="0" y="0"/>
                </a:moveTo>
                <a:lnTo>
                  <a:pt x="6337300" y="0"/>
                </a:lnTo>
                <a:lnTo>
                  <a:pt x="6337300" y="3568700"/>
                </a:lnTo>
                <a:lnTo>
                  <a:pt x="0" y="35687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645870" y="8619760"/>
            <a:ext cx="480659" cy="2467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717549" y="5391150"/>
            <a:ext cx="6337300" cy="355600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31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5"/>
              </a:spcBef>
            </a:pPr>
            <a:endParaRPr sz="1900">
              <a:latin typeface="Times New Roman"/>
              <a:cs typeface="Times New Roman"/>
            </a:endParaRPr>
          </a:p>
          <a:p>
            <a:pPr marL="466090">
              <a:lnSpc>
                <a:spcPct val="100000"/>
              </a:lnSpc>
            </a:pPr>
            <a:r>
              <a:rPr sz="1100" b="1" dirty="0">
                <a:latin typeface="Cambria"/>
                <a:cs typeface="Cambria"/>
              </a:rPr>
              <a:t>Media</a:t>
            </a:r>
            <a:r>
              <a:rPr sz="1100" b="1" spc="5" dirty="0">
                <a:latin typeface="Cambria"/>
                <a:cs typeface="Cambria"/>
              </a:rPr>
              <a:t> </a:t>
            </a:r>
            <a:r>
              <a:rPr sz="1100" b="1" spc="-5" dirty="0">
                <a:latin typeface="Cambria"/>
                <a:cs typeface="Cambria"/>
              </a:rPr>
              <a:t>Transmisi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750">
              <a:latin typeface="Times New Roman"/>
              <a:cs typeface="Times New Roman"/>
            </a:endParaRPr>
          </a:p>
          <a:p>
            <a:pPr marL="786765" marR="4037965" indent="-321310">
              <a:lnSpc>
                <a:spcPct val="102299"/>
              </a:lnSpc>
              <a:buFont typeface="Wingdings"/>
              <a:buChar char=""/>
              <a:tabLst>
                <a:tab pos="786765" algn="l"/>
                <a:tab pos="787400" algn="l"/>
              </a:tabLst>
            </a:pPr>
            <a:r>
              <a:rPr sz="1100" dirty="0">
                <a:latin typeface="Cambria"/>
                <a:cs typeface="Cambria"/>
              </a:rPr>
              <a:t>Berfungsi untuk  menyalurkan gelombang  </a:t>
            </a:r>
            <a:r>
              <a:rPr sz="1100" spc="-5" dirty="0">
                <a:latin typeface="Cambria"/>
                <a:cs typeface="Cambria"/>
              </a:rPr>
              <a:t>cahaya </a:t>
            </a:r>
            <a:r>
              <a:rPr sz="1100" dirty="0">
                <a:latin typeface="Cambria"/>
                <a:cs typeface="Cambria"/>
              </a:rPr>
              <a:t>dari pengirim  </a:t>
            </a:r>
            <a:r>
              <a:rPr sz="1100" spc="-5" dirty="0">
                <a:latin typeface="Cambria"/>
                <a:cs typeface="Cambria"/>
              </a:rPr>
              <a:t>(Transmiter/TX) </a:t>
            </a:r>
            <a:r>
              <a:rPr sz="1100" dirty="0">
                <a:latin typeface="Cambria"/>
                <a:cs typeface="Cambria"/>
              </a:rPr>
              <a:t>menuju  penerima</a:t>
            </a:r>
            <a:r>
              <a:rPr sz="1100" spc="-5" dirty="0">
                <a:latin typeface="Cambria"/>
                <a:cs typeface="Cambria"/>
              </a:rPr>
              <a:t> (Receiver/RX).</a:t>
            </a:r>
            <a:endParaRPr sz="1100">
              <a:latin typeface="Cambria"/>
              <a:cs typeface="Cambria"/>
            </a:endParaRPr>
          </a:p>
          <a:p>
            <a:pPr marL="786765" marR="4095750" indent="-321310">
              <a:lnSpc>
                <a:spcPts val="1300"/>
              </a:lnSpc>
              <a:spcBef>
                <a:spcPts val="445"/>
              </a:spcBef>
              <a:buFont typeface="Wingdings"/>
              <a:buChar char=""/>
              <a:tabLst>
                <a:tab pos="786765" algn="l"/>
                <a:tab pos="787400" algn="l"/>
              </a:tabLst>
            </a:pPr>
            <a:r>
              <a:rPr sz="1100" dirty="0">
                <a:latin typeface="Cambria"/>
                <a:cs typeface="Cambria"/>
              </a:rPr>
              <a:t>Media transmisi </a:t>
            </a:r>
            <a:r>
              <a:rPr sz="1100" spc="5" dirty="0">
                <a:latin typeface="Cambria"/>
                <a:cs typeface="Cambria"/>
              </a:rPr>
              <a:t>pada  </a:t>
            </a:r>
            <a:r>
              <a:rPr sz="1100" dirty="0">
                <a:latin typeface="Cambria"/>
                <a:cs typeface="Cambria"/>
              </a:rPr>
              <a:t>SKSO adalah fiber</a:t>
            </a:r>
            <a:r>
              <a:rPr sz="1100" spc="-15" dirty="0">
                <a:latin typeface="Cambria"/>
                <a:cs typeface="Cambria"/>
              </a:rPr>
              <a:t> </a:t>
            </a:r>
            <a:r>
              <a:rPr sz="1100" dirty="0">
                <a:latin typeface="Cambria"/>
                <a:cs typeface="Cambria"/>
              </a:rPr>
              <a:t>optik.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450">
              <a:latin typeface="Times New Roman"/>
              <a:cs typeface="Times New Roman"/>
            </a:endParaRPr>
          </a:p>
          <a:p>
            <a:pPr marL="3446145">
              <a:lnSpc>
                <a:spcPct val="100000"/>
              </a:lnSpc>
            </a:pPr>
            <a:r>
              <a:rPr sz="800" i="1" spc="10" dirty="0">
                <a:latin typeface="Cambria"/>
                <a:cs typeface="Cambria"/>
              </a:rPr>
              <a:t>Gambar </a:t>
            </a:r>
            <a:r>
              <a:rPr sz="800" i="1" dirty="0">
                <a:latin typeface="Cambria"/>
                <a:cs typeface="Cambria"/>
              </a:rPr>
              <a:t>5 : </a:t>
            </a:r>
            <a:r>
              <a:rPr sz="800" i="1" spc="5" dirty="0">
                <a:latin typeface="Cambria"/>
                <a:cs typeface="Cambria"/>
              </a:rPr>
              <a:t>Ilustrasi cahaya di dalam core</a:t>
            </a:r>
            <a:r>
              <a:rPr sz="800" i="1" spc="114" dirty="0">
                <a:latin typeface="Cambria"/>
                <a:cs typeface="Cambria"/>
              </a:rPr>
              <a:t> </a:t>
            </a:r>
            <a:r>
              <a:rPr sz="800" i="1" spc="5" dirty="0">
                <a:latin typeface="Cambria"/>
                <a:cs typeface="Cambria"/>
              </a:rPr>
              <a:t>optic</a:t>
            </a:r>
            <a:endParaRPr sz="800">
              <a:latin typeface="Cambria"/>
              <a:cs typeface="Cambria"/>
            </a:endParaRPr>
          </a:p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 marL="374650">
              <a:lnSpc>
                <a:spcPct val="100000"/>
              </a:lnSpc>
              <a:spcBef>
                <a:spcPts val="620"/>
              </a:spcBef>
            </a:pPr>
            <a:r>
              <a:rPr sz="700" spc="5" dirty="0">
                <a:latin typeface="Calibri"/>
                <a:cs typeface="Calibri"/>
              </a:rPr>
              <a:t>Page </a:t>
            </a:r>
            <a:r>
              <a:rPr sz="700" dirty="0">
                <a:latin typeface="Calibri"/>
                <a:cs typeface="Calibri"/>
              </a:rPr>
              <a:t>-</a:t>
            </a:r>
            <a:r>
              <a:rPr sz="700" spc="25" dirty="0">
                <a:latin typeface="Calibri"/>
                <a:cs typeface="Calibri"/>
              </a:rPr>
              <a:t> </a:t>
            </a:r>
            <a:r>
              <a:rPr sz="700" spc="15" dirty="0">
                <a:latin typeface="Calibri"/>
                <a:cs typeface="Calibri"/>
              </a:rPr>
              <a:t>62</a:t>
            </a:r>
            <a:endParaRPr sz="7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764657" y="6241188"/>
            <a:ext cx="2969121" cy="159213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958315" y="7194359"/>
            <a:ext cx="1501775" cy="403225"/>
          </a:xfrm>
          <a:custGeom>
            <a:avLst/>
            <a:gdLst/>
            <a:ahLst/>
            <a:cxnLst/>
            <a:rect l="l" t="t" r="r" b="b"/>
            <a:pathLst>
              <a:path w="1501775" h="403225">
                <a:moveTo>
                  <a:pt x="0" y="0"/>
                </a:moveTo>
                <a:lnTo>
                  <a:pt x="1501774" y="0"/>
                </a:lnTo>
                <a:lnTo>
                  <a:pt x="1501774" y="402967"/>
                </a:lnTo>
                <a:lnTo>
                  <a:pt x="0" y="402967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503756" y="6289063"/>
            <a:ext cx="176530" cy="905510"/>
          </a:xfrm>
          <a:custGeom>
            <a:avLst/>
            <a:gdLst/>
            <a:ahLst/>
            <a:cxnLst/>
            <a:rect l="l" t="t" r="r" b="b"/>
            <a:pathLst>
              <a:path w="176529" h="905509">
                <a:moveTo>
                  <a:pt x="0" y="905296"/>
                </a:moveTo>
                <a:lnTo>
                  <a:pt x="176371" y="905296"/>
                </a:lnTo>
                <a:lnTo>
                  <a:pt x="176371" y="0"/>
                </a:lnTo>
                <a:lnTo>
                  <a:pt x="0" y="0"/>
                </a:lnTo>
                <a:lnTo>
                  <a:pt x="0" y="90529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503756" y="6289064"/>
            <a:ext cx="176530" cy="905510"/>
          </a:xfrm>
          <a:custGeom>
            <a:avLst/>
            <a:gdLst/>
            <a:ahLst/>
            <a:cxnLst/>
            <a:rect l="l" t="t" r="r" b="b"/>
            <a:pathLst>
              <a:path w="176529" h="905509">
                <a:moveTo>
                  <a:pt x="0" y="0"/>
                </a:moveTo>
                <a:lnTo>
                  <a:pt x="176371" y="0"/>
                </a:lnTo>
                <a:lnTo>
                  <a:pt x="176371" y="905295"/>
                </a:lnTo>
                <a:lnTo>
                  <a:pt x="0" y="905295"/>
                </a:lnTo>
                <a:lnTo>
                  <a:pt x="0" y="0"/>
                </a:lnTo>
                <a:close/>
              </a:path>
            </a:pathLst>
          </a:custGeom>
          <a:ln w="1271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535"/>
              </a:lnSpc>
            </a:pPr>
            <a:fld id="{81D60167-4931-47E6-BA6A-407CBD079E47}" type="slidenum">
              <a:rPr dirty="0"/>
              <a:t>22</a:t>
            </a:fld>
            <a:endParaRPr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92199" y="4437650"/>
            <a:ext cx="360045" cy="132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700" spc="5" dirty="0">
                <a:latin typeface="Calibri"/>
                <a:cs typeface="Calibri"/>
              </a:rPr>
              <a:t>Page </a:t>
            </a:r>
            <a:r>
              <a:rPr sz="700" dirty="0">
                <a:latin typeface="Calibri"/>
                <a:cs typeface="Calibri"/>
              </a:rPr>
              <a:t>-</a:t>
            </a:r>
            <a:r>
              <a:rPr sz="700" spc="-35" dirty="0">
                <a:latin typeface="Calibri"/>
                <a:cs typeface="Calibri"/>
              </a:rPr>
              <a:t> </a:t>
            </a:r>
            <a:r>
              <a:rPr sz="700" spc="15" dirty="0">
                <a:latin typeface="Calibri"/>
                <a:cs typeface="Calibri"/>
              </a:rPr>
              <a:t>63</a:t>
            </a:r>
            <a:endParaRPr sz="7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645870" y="4338673"/>
            <a:ext cx="480659" cy="2476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183701" y="1320875"/>
            <a:ext cx="5384800" cy="2649855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algn="just">
              <a:lnSpc>
                <a:spcPct val="100000"/>
              </a:lnSpc>
              <a:spcBef>
                <a:spcPts val="480"/>
              </a:spcBef>
            </a:pPr>
            <a:r>
              <a:rPr sz="1100" b="1" dirty="0">
                <a:latin typeface="Cambria"/>
                <a:cs typeface="Cambria"/>
              </a:rPr>
              <a:t>Optical amplifier dan</a:t>
            </a:r>
            <a:r>
              <a:rPr sz="1100" b="1" spc="5" dirty="0">
                <a:latin typeface="Cambria"/>
                <a:cs typeface="Cambria"/>
              </a:rPr>
              <a:t> </a:t>
            </a:r>
            <a:r>
              <a:rPr sz="1100" b="1" dirty="0">
                <a:latin typeface="Cambria"/>
                <a:cs typeface="Cambria"/>
              </a:rPr>
              <a:t>repeater</a:t>
            </a:r>
            <a:endParaRPr sz="1100">
              <a:latin typeface="Cambria"/>
              <a:cs typeface="Cambria"/>
            </a:endParaRPr>
          </a:p>
          <a:p>
            <a:pPr marL="320675" marR="5080" indent="-321310" algn="just">
              <a:lnSpc>
                <a:spcPct val="102699"/>
              </a:lnSpc>
              <a:spcBef>
                <a:spcPts val="350"/>
              </a:spcBef>
              <a:buFont typeface="Wingdings"/>
              <a:buChar char=""/>
              <a:tabLst>
                <a:tab pos="321310" algn="l"/>
              </a:tabLst>
            </a:pPr>
            <a:r>
              <a:rPr sz="1100" dirty="0">
                <a:latin typeface="Cambria"/>
                <a:cs typeface="Cambria"/>
              </a:rPr>
              <a:t>Optical amplifer </a:t>
            </a:r>
            <a:r>
              <a:rPr sz="1100" spc="5" dirty="0">
                <a:latin typeface="Cambria"/>
                <a:cs typeface="Cambria"/>
              </a:rPr>
              <a:t>dan </a:t>
            </a:r>
            <a:r>
              <a:rPr sz="1100" spc="-5" dirty="0">
                <a:latin typeface="Cambria"/>
                <a:cs typeface="Cambria"/>
              </a:rPr>
              <a:t>repeater </a:t>
            </a:r>
            <a:r>
              <a:rPr sz="1100" dirty="0">
                <a:latin typeface="Cambria"/>
                <a:cs typeface="Cambria"/>
              </a:rPr>
              <a:t>digunakan jika </a:t>
            </a:r>
            <a:r>
              <a:rPr sz="1100" spc="-10" dirty="0">
                <a:latin typeface="Cambria"/>
                <a:cs typeface="Cambria"/>
              </a:rPr>
              <a:t>daya </a:t>
            </a:r>
            <a:r>
              <a:rPr sz="1100" spc="-5" dirty="0">
                <a:latin typeface="Cambria"/>
                <a:cs typeface="Cambria"/>
              </a:rPr>
              <a:t>yang </a:t>
            </a:r>
            <a:r>
              <a:rPr sz="1100" dirty="0">
                <a:latin typeface="Cambria"/>
                <a:cs typeface="Cambria"/>
              </a:rPr>
              <a:t>dikirimkan </a:t>
            </a:r>
            <a:r>
              <a:rPr sz="1100" spc="5" dirty="0">
                <a:latin typeface="Cambria"/>
                <a:cs typeface="Cambria"/>
              </a:rPr>
              <a:t>dari </a:t>
            </a:r>
            <a:r>
              <a:rPr sz="1100" dirty="0">
                <a:latin typeface="Cambria"/>
                <a:cs typeface="Cambria"/>
              </a:rPr>
              <a:t>light </a:t>
            </a:r>
            <a:r>
              <a:rPr sz="1100" spc="-5" dirty="0">
                <a:latin typeface="Cambria"/>
                <a:cs typeface="Cambria"/>
              </a:rPr>
              <a:t>source  </a:t>
            </a:r>
            <a:r>
              <a:rPr sz="1100" dirty="0">
                <a:latin typeface="Cambria"/>
                <a:cs typeface="Cambria"/>
              </a:rPr>
              <a:t>tidak mencukupi untuk mencapai </a:t>
            </a:r>
            <a:r>
              <a:rPr sz="1100" spc="-5" dirty="0">
                <a:latin typeface="Cambria"/>
                <a:cs typeface="Cambria"/>
              </a:rPr>
              <a:t>detektor </a:t>
            </a:r>
            <a:r>
              <a:rPr sz="1100" dirty="0">
                <a:latin typeface="Cambria"/>
                <a:cs typeface="Cambria"/>
              </a:rPr>
              <a:t>optik </a:t>
            </a:r>
            <a:r>
              <a:rPr sz="1100" spc="-5" dirty="0">
                <a:latin typeface="Cambria"/>
                <a:cs typeface="Cambria"/>
              </a:rPr>
              <a:t>yang </a:t>
            </a:r>
            <a:r>
              <a:rPr sz="1100" dirty="0">
                <a:latin typeface="Cambria"/>
                <a:cs typeface="Cambria"/>
              </a:rPr>
              <a:t>disebabkan oleh </a:t>
            </a:r>
            <a:r>
              <a:rPr sz="1100" i="1" dirty="0">
                <a:latin typeface="Cambria"/>
                <a:cs typeface="Cambria"/>
              </a:rPr>
              <a:t>loss </a:t>
            </a:r>
            <a:r>
              <a:rPr sz="1100" dirty="0">
                <a:latin typeface="Cambria"/>
                <a:cs typeface="Cambria"/>
              </a:rPr>
              <a:t>atau  redaman pada saluran kabel </a:t>
            </a:r>
            <a:r>
              <a:rPr sz="1100" spc="-5" dirty="0">
                <a:latin typeface="Cambria"/>
                <a:cs typeface="Cambria"/>
              </a:rPr>
              <a:t>serat</a:t>
            </a:r>
            <a:r>
              <a:rPr sz="1100" spc="10" dirty="0">
                <a:latin typeface="Cambria"/>
                <a:cs typeface="Cambria"/>
              </a:rPr>
              <a:t> </a:t>
            </a:r>
            <a:r>
              <a:rPr sz="1100" dirty="0">
                <a:latin typeface="Cambria"/>
                <a:cs typeface="Cambria"/>
              </a:rPr>
              <a:t>optik.</a:t>
            </a:r>
            <a:endParaRPr sz="1100">
              <a:latin typeface="Cambria"/>
              <a:cs typeface="Cambria"/>
            </a:endParaRPr>
          </a:p>
          <a:p>
            <a:pPr marL="320675" marR="6985" indent="-321310" algn="just">
              <a:lnSpc>
                <a:spcPts val="1300"/>
              </a:lnSpc>
              <a:spcBef>
                <a:spcPts val="445"/>
              </a:spcBef>
              <a:buFont typeface="Wingdings"/>
              <a:buChar char=""/>
              <a:tabLst>
                <a:tab pos="321310" algn="l"/>
              </a:tabLst>
            </a:pPr>
            <a:r>
              <a:rPr sz="1100" dirty="0">
                <a:latin typeface="Cambria"/>
                <a:cs typeface="Cambria"/>
              </a:rPr>
              <a:t>Sebagai pendekatan, optical amplifier </a:t>
            </a:r>
            <a:r>
              <a:rPr sz="1100" spc="5" dirty="0">
                <a:latin typeface="Cambria"/>
                <a:cs typeface="Cambria"/>
              </a:rPr>
              <a:t>dan </a:t>
            </a:r>
            <a:r>
              <a:rPr sz="1100" spc="-5" dirty="0">
                <a:latin typeface="Cambria"/>
                <a:cs typeface="Cambria"/>
              </a:rPr>
              <a:t>repeater </a:t>
            </a:r>
            <a:r>
              <a:rPr sz="1100" dirty="0">
                <a:latin typeface="Cambria"/>
                <a:cs typeface="Cambria"/>
              </a:rPr>
              <a:t>biasanya digunakan jika  jangkauan kabel lebih </a:t>
            </a:r>
            <a:r>
              <a:rPr sz="1100" spc="5" dirty="0">
                <a:latin typeface="Cambria"/>
                <a:cs typeface="Cambria"/>
              </a:rPr>
              <a:t>dari </a:t>
            </a:r>
            <a:r>
              <a:rPr sz="1100" dirty="0">
                <a:latin typeface="Cambria"/>
                <a:cs typeface="Cambria"/>
              </a:rPr>
              <a:t>60</a:t>
            </a:r>
            <a:r>
              <a:rPr sz="1100" spc="15" dirty="0">
                <a:latin typeface="Cambria"/>
                <a:cs typeface="Cambria"/>
              </a:rPr>
              <a:t> </a:t>
            </a:r>
            <a:r>
              <a:rPr sz="1100" dirty="0">
                <a:latin typeface="Cambria"/>
                <a:cs typeface="Cambria"/>
              </a:rPr>
              <a:t>km.</a:t>
            </a:r>
            <a:endParaRPr sz="1100">
              <a:latin typeface="Cambria"/>
              <a:cs typeface="Cambria"/>
            </a:endParaRPr>
          </a:p>
          <a:p>
            <a:pPr marL="320675" marR="5715" indent="-321310" algn="just">
              <a:lnSpc>
                <a:spcPct val="99100"/>
              </a:lnSpc>
              <a:spcBef>
                <a:spcPts val="445"/>
              </a:spcBef>
              <a:buFont typeface="Wingdings"/>
              <a:buChar char=""/>
              <a:tabLst>
                <a:tab pos="321310" algn="l"/>
              </a:tabLst>
            </a:pPr>
            <a:r>
              <a:rPr sz="1100" dirty="0">
                <a:latin typeface="Cambria"/>
                <a:cs typeface="Cambria"/>
              </a:rPr>
              <a:t>Salah satu optical amplifier </a:t>
            </a:r>
            <a:r>
              <a:rPr sz="1100" spc="-5" dirty="0">
                <a:latin typeface="Cambria"/>
                <a:cs typeface="Cambria"/>
              </a:rPr>
              <a:t>yang </a:t>
            </a:r>
            <a:r>
              <a:rPr sz="1100" dirty="0">
                <a:latin typeface="Cambria"/>
                <a:cs typeface="Cambria"/>
              </a:rPr>
              <a:t>berperan penting pada </a:t>
            </a:r>
            <a:r>
              <a:rPr sz="1100" spc="-5" dirty="0">
                <a:latin typeface="Cambria"/>
                <a:cs typeface="Cambria"/>
              </a:rPr>
              <a:t>sistem </a:t>
            </a:r>
            <a:r>
              <a:rPr sz="1100" dirty="0">
                <a:latin typeface="Cambria"/>
                <a:cs typeface="Cambria"/>
              </a:rPr>
              <a:t>telekomunikasi  optik adalah </a:t>
            </a:r>
            <a:r>
              <a:rPr sz="1100" spc="-15" dirty="0">
                <a:latin typeface="Cambria"/>
                <a:cs typeface="Cambria"/>
              </a:rPr>
              <a:t>EDFA </a:t>
            </a:r>
            <a:r>
              <a:rPr sz="1100" dirty="0">
                <a:latin typeface="Cambria"/>
                <a:cs typeface="Cambria"/>
              </a:rPr>
              <a:t>(Erbium Doped Fiber Amplifier), terutama untuk transmisi jarak  jauh atau jaringan</a:t>
            </a:r>
            <a:r>
              <a:rPr sz="1100" spc="5" dirty="0">
                <a:latin typeface="Cambria"/>
                <a:cs typeface="Cambria"/>
              </a:rPr>
              <a:t> </a:t>
            </a:r>
            <a:r>
              <a:rPr sz="1100" dirty="0">
                <a:latin typeface="Cambria"/>
                <a:cs typeface="Cambria"/>
              </a:rPr>
              <a:t>backbone.</a:t>
            </a:r>
            <a:endParaRPr sz="1100">
              <a:latin typeface="Cambria"/>
              <a:cs typeface="Cambria"/>
            </a:endParaRPr>
          </a:p>
          <a:p>
            <a:pPr marL="320675" marR="5080" indent="-321310" algn="just">
              <a:lnSpc>
                <a:spcPct val="100899"/>
              </a:lnSpc>
              <a:spcBef>
                <a:spcPts val="470"/>
              </a:spcBef>
              <a:buFont typeface="Wingdings"/>
              <a:buChar char=""/>
              <a:tabLst>
                <a:tab pos="321310" algn="l"/>
              </a:tabLst>
            </a:pPr>
            <a:r>
              <a:rPr sz="1100" dirty="0">
                <a:latin typeface="Cambria"/>
                <a:cs typeface="Cambria"/>
              </a:rPr>
              <a:t>Untuk mengantisipasi kehilangan </a:t>
            </a:r>
            <a:r>
              <a:rPr sz="1100" spc="-5" dirty="0">
                <a:latin typeface="Cambria"/>
                <a:cs typeface="Cambria"/>
              </a:rPr>
              <a:t>daya, </a:t>
            </a:r>
            <a:r>
              <a:rPr sz="1100" dirty="0">
                <a:latin typeface="Cambria"/>
                <a:cs typeface="Cambria"/>
              </a:rPr>
              <a:t>in-line amplifier ditempatkan pada saluran  transmisi. Pada aplikasi ini, </a:t>
            </a:r>
            <a:r>
              <a:rPr sz="1100" spc="-15" dirty="0">
                <a:latin typeface="Cambria"/>
                <a:cs typeface="Cambria"/>
              </a:rPr>
              <a:t>EDFA </a:t>
            </a:r>
            <a:r>
              <a:rPr sz="1100" dirty="0">
                <a:latin typeface="Cambria"/>
                <a:cs typeface="Cambria"/>
              </a:rPr>
              <a:t>dapat mendukung penguatan </a:t>
            </a:r>
            <a:r>
              <a:rPr sz="1100" spc="-5" dirty="0">
                <a:latin typeface="Cambria"/>
                <a:cs typeface="Cambria"/>
              </a:rPr>
              <a:t>sinyal </a:t>
            </a:r>
            <a:r>
              <a:rPr sz="1100" dirty="0">
                <a:latin typeface="Cambria"/>
                <a:cs typeface="Cambria"/>
              </a:rPr>
              <a:t>dengan gain  </a:t>
            </a:r>
            <a:r>
              <a:rPr sz="1100" spc="-5" dirty="0">
                <a:latin typeface="Cambria"/>
                <a:cs typeface="Cambria"/>
              </a:rPr>
              <a:t>yang </a:t>
            </a:r>
            <a:r>
              <a:rPr sz="1100" spc="-15" dirty="0">
                <a:latin typeface="Cambria"/>
                <a:cs typeface="Cambria"/>
              </a:rPr>
              <a:t>besar, </a:t>
            </a:r>
            <a:r>
              <a:rPr sz="1100" dirty="0">
                <a:latin typeface="Cambria"/>
                <a:cs typeface="Cambria"/>
              </a:rPr>
              <a:t>baik untuk menguatkan </a:t>
            </a:r>
            <a:r>
              <a:rPr sz="1100" spc="-5" dirty="0">
                <a:latin typeface="Cambria"/>
                <a:cs typeface="Cambria"/>
              </a:rPr>
              <a:t>sinyal </a:t>
            </a:r>
            <a:r>
              <a:rPr sz="1100" dirty="0">
                <a:latin typeface="Cambria"/>
                <a:cs typeface="Cambria"/>
              </a:rPr>
              <a:t>dengan </a:t>
            </a:r>
            <a:r>
              <a:rPr sz="1100" spc="-5" dirty="0">
                <a:latin typeface="Cambria"/>
                <a:cs typeface="Cambria"/>
              </a:rPr>
              <a:t>sistem </a:t>
            </a:r>
            <a:r>
              <a:rPr sz="1100" dirty="0">
                <a:latin typeface="Cambria"/>
                <a:cs typeface="Cambria"/>
              </a:rPr>
              <a:t>transmisi panjang  gelombang tunggal ataupun transmisi berbasis </a:t>
            </a:r>
            <a:r>
              <a:rPr sz="1100" spc="5" dirty="0">
                <a:latin typeface="Cambria"/>
                <a:cs typeface="Cambria"/>
              </a:rPr>
              <a:t>WDM </a:t>
            </a:r>
            <a:r>
              <a:rPr sz="1100" spc="-5" dirty="0">
                <a:latin typeface="Cambria"/>
                <a:cs typeface="Cambria"/>
              </a:rPr>
              <a:t>(wavelength </a:t>
            </a:r>
            <a:r>
              <a:rPr sz="1100" dirty="0">
                <a:latin typeface="Cambria"/>
                <a:cs typeface="Cambria"/>
              </a:rPr>
              <a:t>division  multiplexing).</a:t>
            </a:r>
            <a:endParaRPr sz="1100">
              <a:latin typeface="Cambria"/>
              <a:cs typeface="Cambri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17549" y="1098550"/>
            <a:ext cx="6337300" cy="3568700"/>
          </a:xfrm>
          <a:custGeom>
            <a:avLst/>
            <a:gdLst/>
            <a:ahLst/>
            <a:cxnLst/>
            <a:rect l="l" t="t" r="r" b="b"/>
            <a:pathLst>
              <a:path w="6337300" h="3568700">
                <a:moveTo>
                  <a:pt x="0" y="0"/>
                </a:moveTo>
                <a:lnTo>
                  <a:pt x="6337300" y="0"/>
                </a:lnTo>
                <a:lnTo>
                  <a:pt x="6337300" y="3568700"/>
                </a:lnTo>
                <a:lnTo>
                  <a:pt x="0" y="35687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645870" y="8619760"/>
            <a:ext cx="480659" cy="2467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551698" y="5985940"/>
            <a:ext cx="4764166" cy="19496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717549" y="5391150"/>
            <a:ext cx="6337300" cy="355600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100">
              <a:latin typeface="Times New Roman"/>
              <a:cs typeface="Times New Roman"/>
            </a:endParaRPr>
          </a:p>
          <a:p>
            <a:pPr marL="26670" algn="ctr">
              <a:lnSpc>
                <a:spcPct val="100000"/>
              </a:lnSpc>
            </a:pPr>
            <a:r>
              <a:rPr sz="800" i="1" spc="10" dirty="0">
                <a:latin typeface="Cambria"/>
                <a:cs typeface="Cambria"/>
              </a:rPr>
              <a:t>Gambar </a:t>
            </a:r>
            <a:r>
              <a:rPr sz="800" i="1" dirty="0">
                <a:latin typeface="Cambria"/>
                <a:cs typeface="Cambria"/>
              </a:rPr>
              <a:t>6 : </a:t>
            </a:r>
            <a:r>
              <a:rPr sz="800" i="1" spc="5" dirty="0">
                <a:latin typeface="Cambria"/>
                <a:cs typeface="Cambria"/>
              </a:rPr>
              <a:t>Penggunaan</a:t>
            </a:r>
            <a:r>
              <a:rPr sz="800" i="1" spc="60" dirty="0">
                <a:latin typeface="Cambria"/>
                <a:cs typeface="Cambria"/>
              </a:rPr>
              <a:t> </a:t>
            </a:r>
            <a:r>
              <a:rPr sz="800" i="1" spc="5" dirty="0">
                <a:latin typeface="Cambria"/>
                <a:cs typeface="Cambria"/>
              </a:rPr>
              <a:t>EDFA</a:t>
            </a:r>
            <a:endParaRPr sz="800">
              <a:latin typeface="Cambria"/>
              <a:cs typeface="Cambria"/>
            </a:endParaRPr>
          </a:p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 marL="374650">
              <a:lnSpc>
                <a:spcPct val="100000"/>
              </a:lnSpc>
              <a:spcBef>
                <a:spcPts val="5"/>
              </a:spcBef>
            </a:pPr>
            <a:r>
              <a:rPr sz="700" spc="5" dirty="0">
                <a:latin typeface="Calibri"/>
                <a:cs typeface="Calibri"/>
              </a:rPr>
              <a:t>Page </a:t>
            </a:r>
            <a:r>
              <a:rPr sz="700" dirty="0">
                <a:latin typeface="Calibri"/>
                <a:cs typeface="Calibri"/>
              </a:rPr>
              <a:t>-</a:t>
            </a:r>
            <a:r>
              <a:rPr sz="700" spc="25" dirty="0">
                <a:latin typeface="Calibri"/>
                <a:cs typeface="Calibri"/>
              </a:rPr>
              <a:t> </a:t>
            </a:r>
            <a:r>
              <a:rPr sz="700" spc="15" dirty="0">
                <a:latin typeface="Calibri"/>
                <a:cs typeface="Calibri"/>
              </a:rPr>
              <a:t>64</a:t>
            </a:r>
            <a:endParaRPr sz="700">
              <a:latin typeface="Calibri"/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535"/>
              </a:lnSpc>
            </a:pPr>
            <a:fld id="{81D60167-4931-47E6-BA6A-407CBD079E47}" type="slidenum">
              <a:rPr dirty="0"/>
              <a:t>23</a:t>
            </a:fld>
            <a:endParaRPr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92199" y="4437650"/>
            <a:ext cx="360045" cy="132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700" spc="5" dirty="0">
                <a:latin typeface="Calibri"/>
                <a:cs typeface="Calibri"/>
              </a:rPr>
              <a:t>Page </a:t>
            </a:r>
            <a:r>
              <a:rPr sz="700" dirty="0">
                <a:latin typeface="Calibri"/>
                <a:cs typeface="Calibri"/>
              </a:rPr>
              <a:t>-</a:t>
            </a:r>
            <a:r>
              <a:rPr sz="700" spc="-35" dirty="0">
                <a:latin typeface="Calibri"/>
                <a:cs typeface="Calibri"/>
              </a:rPr>
              <a:t> </a:t>
            </a:r>
            <a:r>
              <a:rPr sz="700" spc="15" dirty="0">
                <a:latin typeface="Calibri"/>
                <a:cs typeface="Calibri"/>
              </a:rPr>
              <a:t>65</a:t>
            </a:r>
            <a:endParaRPr sz="7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645870" y="4338673"/>
            <a:ext cx="480659" cy="2476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183701" y="1247722"/>
            <a:ext cx="5368290" cy="1287780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80"/>
              </a:spcBef>
            </a:pPr>
            <a:r>
              <a:rPr sz="1100" b="1" dirty="0">
                <a:latin typeface="Cambria"/>
                <a:cs typeface="Cambria"/>
              </a:rPr>
              <a:t>Detektor Optik</a:t>
            </a:r>
            <a:endParaRPr sz="1100">
              <a:latin typeface="Cambria"/>
              <a:cs typeface="Cambria"/>
            </a:endParaRPr>
          </a:p>
          <a:p>
            <a:pPr marL="320675" marR="5080" indent="-321310">
              <a:lnSpc>
                <a:spcPct val="100000"/>
              </a:lnSpc>
              <a:spcBef>
                <a:spcPts val="385"/>
              </a:spcBef>
              <a:buFont typeface="Wingdings"/>
              <a:buChar char=""/>
              <a:tabLst>
                <a:tab pos="320675" algn="l"/>
                <a:tab pos="321310" algn="l"/>
              </a:tabLst>
            </a:pPr>
            <a:r>
              <a:rPr sz="1100" dirty="0">
                <a:latin typeface="Cambria"/>
                <a:cs typeface="Cambria"/>
              </a:rPr>
              <a:t>Berfungsi untuk mengubah variasi intensitas optik </a:t>
            </a:r>
            <a:r>
              <a:rPr sz="1100" spc="5" dirty="0">
                <a:latin typeface="Cambria"/>
                <a:cs typeface="Cambria"/>
              </a:rPr>
              <a:t>atau </a:t>
            </a:r>
            <a:r>
              <a:rPr sz="1100" spc="-5" dirty="0">
                <a:latin typeface="Cambria"/>
                <a:cs typeface="Cambria"/>
              </a:rPr>
              <a:t>cahaya </a:t>
            </a:r>
            <a:r>
              <a:rPr sz="1100" dirty="0">
                <a:latin typeface="Cambria"/>
                <a:cs typeface="Cambria"/>
              </a:rPr>
              <a:t>menjadi variasi </a:t>
            </a:r>
            <a:r>
              <a:rPr sz="1100" spc="5" dirty="0">
                <a:latin typeface="Cambria"/>
                <a:cs typeface="Cambria"/>
              </a:rPr>
              <a:t>arus  </a:t>
            </a:r>
            <a:r>
              <a:rPr sz="1100" dirty="0">
                <a:latin typeface="Cambria"/>
                <a:cs typeface="Cambria"/>
              </a:rPr>
              <a:t>listrik, atau biasa disebut sebagai </a:t>
            </a:r>
            <a:r>
              <a:rPr sz="1100" i="1" spc="-5" dirty="0">
                <a:latin typeface="Cambria"/>
                <a:cs typeface="Cambria"/>
              </a:rPr>
              <a:t>optical to electrical</a:t>
            </a:r>
            <a:r>
              <a:rPr sz="1100" i="1" spc="45" dirty="0">
                <a:latin typeface="Cambria"/>
                <a:cs typeface="Cambria"/>
              </a:rPr>
              <a:t> </a:t>
            </a:r>
            <a:r>
              <a:rPr sz="1100" i="1" spc="-10" dirty="0">
                <a:latin typeface="Cambria"/>
                <a:cs typeface="Cambria"/>
              </a:rPr>
              <a:t>converter.</a:t>
            </a:r>
            <a:endParaRPr sz="1100">
              <a:latin typeface="Cambria"/>
              <a:cs typeface="Cambria"/>
            </a:endParaRPr>
          </a:p>
          <a:p>
            <a:pPr marL="320675" indent="-321310">
              <a:lnSpc>
                <a:spcPct val="100000"/>
              </a:lnSpc>
              <a:spcBef>
                <a:spcPts val="480"/>
              </a:spcBef>
              <a:buFont typeface="Wingdings"/>
              <a:buChar char=""/>
              <a:tabLst>
                <a:tab pos="320675" algn="l"/>
                <a:tab pos="321310" algn="l"/>
              </a:tabLst>
            </a:pPr>
            <a:r>
              <a:rPr sz="1100" dirty="0">
                <a:latin typeface="Cambria"/>
                <a:cs typeface="Cambria"/>
              </a:rPr>
              <a:t>Ada dua komponen </a:t>
            </a:r>
            <a:r>
              <a:rPr sz="1100" spc="5" dirty="0">
                <a:latin typeface="Cambria"/>
                <a:cs typeface="Cambria"/>
              </a:rPr>
              <a:t>dalam </a:t>
            </a:r>
            <a:r>
              <a:rPr sz="1100" dirty="0">
                <a:latin typeface="Cambria"/>
                <a:cs typeface="Cambria"/>
              </a:rPr>
              <a:t>penerima optik (Optical </a:t>
            </a:r>
            <a:r>
              <a:rPr sz="1100" spc="-5" dirty="0">
                <a:latin typeface="Cambria"/>
                <a:cs typeface="Cambria"/>
              </a:rPr>
              <a:t>Receiver), </a:t>
            </a:r>
            <a:r>
              <a:rPr sz="1100" dirty="0">
                <a:latin typeface="Cambria"/>
                <a:cs typeface="Cambria"/>
              </a:rPr>
              <a:t>yaitu</a:t>
            </a:r>
            <a:r>
              <a:rPr sz="1100" spc="60" dirty="0">
                <a:latin typeface="Cambria"/>
                <a:cs typeface="Cambria"/>
              </a:rPr>
              <a:t> </a:t>
            </a:r>
            <a:r>
              <a:rPr sz="1100" dirty="0">
                <a:latin typeface="Cambria"/>
                <a:cs typeface="Cambria"/>
              </a:rPr>
              <a:t>:</a:t>
            </a:r>
            <a:endParaRPr sz="1100">
              <a:latin typeface="Cambria"/>
              <a:cs typeface="Cambria"/>
            </a:endParaRPr>
          </a:p>
          <a:p>
            <a:pPr marL="635000" lvl="1" indent="-315595">
              <a:lnSpc>
                <a:spcPct val="100000"/>
              </a:lnSpc>
              <a:spcBef>
                <a:spcPts val="385"/>
              </a:spcBef>
              <a:buFont typeface="Wingdings"/>
              <a:buChar char=""/>
              <a:tabLst>
                <a:tab pos="634365" algn="l"/>
                <a:tab pos="635000" algn="l"/>
              </a:tabLst>
            </a:pPr>
            <a:r>
              <a:rPr sz="1100" spc="5" dirty="0">
                <a:latin typeface="Cambria"/>
                <a:cs typeface="Cambria"/>
              </a:rPr>
              <a:t>Diode </a:t>
            </a:r>
            <a:r>
              <a:rPr sz="1100" dirty="0">
                <a:latin typeface="Cambria"/>
                <a:cs typeface="Cambria"/>
              </a:rPr>
              <a:t>PIN </a:t>
            </a:r>
            <a:r>
              <a:rPr sz="1100" spc="-5" dirty="0">
                <a:latin typeface="Cambria"/>
                <a:cs typeface="Cambria"/>
              </a:rPr>
              <a:t>(Positive </a:t>
            </a:r>
            <a:r>
              <a:rPr sz="1100" dirty="0">
                <a:latin typeface="Cambria"/>
                <a:cs typeface="Cambria"/>
              </a:rPr>
              <a:t>Intrinsic </a:t>
            </a:r>
            <a:r>
              <a:rPr sz="1100" spc="-5" dirty="0">
                <a:latin typeface="Cambria"/>
                <a:cs typeface="Cambria"/>
              </a:rPr>
              <a:t>Negative) </a:t>
            </a:r>
            <a:r>
              <a:rPr sz="1100" dirty="0">
                <a:latin typeface="Cambria"/>
                <a:cs typeface="Cambria"/>
              </a:rPr>
              <a:t>atau APD </a:t>
            </a:r>
            <a:r>
              <a:rPr sz="1100" spc="-5" dirty="0">
                <a:latin typeface="Cambria"/>
                <a:cs typeface="Cambria"/>
              </a:rPr>
              <a:t>(Avalanche </a:t>
            </a:r>
            <a:r>
              <a:rPr sz="1100" dirty="0">
                <a:latin typeface="Cambria"/>
                <a:cs typeface="Cambria"/>
              </a:rPr>
              <a:t>Photo</a:t>
            </a:r>
            <a:r>
              <a:rPr sz="1100" spc="45" dirty="0">
                <a:latin typeface="Cambria"/>
                <a:cs typeface="Cambria"/>
              </a:rPr>
              <a:t> </a:t>
            </a:r>
            <a:r>
              <a:rPr sz="1100" dirty="0">
                <a:latin typeface="Cambria"/>
                <a:cs typeface="Cambria"/>
              </a:rPr>
              <a:t>Diode)</a:t>
            </a:r>
            <a:endParaRPr sz="1100">
              <a:latin typeface="Cambria"/>
              <a:cs typeface="Cambria"/>
            </a:endParaRPr>
          </a:p>
          <a:p>
            <a:pPr marL="635000" lvl="1" indent="-315595">
              <a:lnSpc>
                <a:spcPct val="100000"/>
              </a:lnSpc>
              <a:spcBef>
                <a:spcPts val="385"/>
              </a:spcBef>
              <a:buFont typeface="Wingdings"/>
              <a:buChar char=""/>
              <a:tabLst>
                <a:tab pos="634365" algn="l"/>
                <a:tab pos="635000" algn="l"/>
              </a:tabLst>
            </a:pPr>
            <a:r>
              <a:rPr sz="1100" dirty="0">
                <a:latin typeface="Cambria"/>
                <a:cs typeface="Cambria"/>
              </a:rPr>
              <a:t>EC (Electrical</a:t>
            </a:r>
            <a:r>
              <a:rPr sz="1100" spc="5" dirty="0">
                <a:latin typeface="Cambria"/>
                <a:cs typeface="Cambria"/>
              </a:rPr>
              <a:t> </a:t>
            </a:r>
            <a:r>
              <a:rPr sz="1100" dirty="0">
                <a:latin typeface="Cambria"/>
                <a:cs typeface="Cambria"/>
              </a:rPr>
              <a:t>Circuit)</a:t>
            </a:r>
            <a:endParaRPr sz="1100">
              <a:latin typeface="Cambria"/>
              <a:cs typeface="Cambri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836495" y="2688355"/>
            <a:ext cx="1740736" cy="122143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445418" y="2688355"/>
            <a:ext cx="1552221" cy="130323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030273" y="3206258"/>
            <a:ext cx="450215" cy="236220"/>
          </a:xfrm>
          <a:prstGeom prst="rect">
            <a:avLst/>
          </a:prstGeom>
        </p:spPr>
        <p:txBody>
          <a:bodyPr vert="horz" wrap="square" lIns="0" tIns="18415" rIns="0" bIns="0" rtlCol="0">
            <a:spAutoFit/>
          </a:bodyPr>
          <a:lstStyle/>
          <a:p>
            <a:pPr marR="5080">
              <a:lnSpc>
                <a:spcPts val="819"/>
              </a:lnSpc>
              <a:spcBef>
                <a:spcPts val="145"/>
              </a:spcBef>
            </a:pPr>
            <a:r>
              <a:rPr sz="700" i="1" spc="-10" dirty="0">
                <a:latin typeface="Calibri"/>
                <a:cs typeface="Calibri"/>
              </a:rPr>
              <a:t>Prinsip</a:t>
            </a:r>
            <a:r>
              <a:rPr sz="700" i="1" spc="-50" dirty="0">
                <a:latin typeface="Calibri"/>
                <a:cs typeface="Calibri"/>
              </a:rPr>
              <a:t> </a:t>
            </a:r>
            <a:r>
              <a:rPr sz="700" i="1" spc="-10" dirty="0">
                <a:latin typeface="Calibri"/>
                <a:cs typeface="Calibri"/>
              </a:rPr>
              <a:t>kerja  </a:t>
            </a:r>
            <a:r>
              <a:rPr sz="700" i="1" spc="-5" dirty="0">
                <a:latin typeface="Calibri"/>
                <a:cs typeface="Calibri"/>
              </a:rPr>
              <a:t>diode</a:t>
            </a:r>
            <a:r>
              <a:rPr sz="700" i="1" spc="-30" dirty="0">
                <a:latin typeface="Calibri"/>
                <a:cs typeface="Calibri"/>
              </a:rPr>
              <a:t> </a:t>
            </a:r>
            <a:r>
              <a:rPr sz="700" i="1" spc="-5" dirty="0">
                <a:latin typeface="Calibri"/>
                <a:cs typeface="Calibri"/>
              </a:rPr>
              <a:t>PIN</a:t>
            </a:r>
            <a:endParaRPr sz="7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126088" y="3184922"/>
            <a:ext cx="666750" cy="233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ts val="815"/>
              </a:lnSpc>
              <a:spcBef>
                <a:spcPts val="100"/>
              </a:spcBef>
            </a:pPr>
            <a:r>
              <a:rPr sz="700" i="1" spc="-10" dirty="0">
                <a:latin typeface="Calibri"/>
                <a:cs typeface="Calibri"/>
              </a:rPr>
              <a:t>Prinsip kerja</a:t>
            </a:r>
            <a:r>
              <a:rPr sz="700" i="1" spc="-60" dirty="0">
                <a:latin typeface="Calibri"/>
                <a:cs typeface="Calibri"/>
              </a:rPr>
              <a:t> </a:t>
            </a:r>
            <a:r>
              <a:rPr sz="700" i="1" spc="-5" dirty="0">
                <a:latin typeface="Calibri"/>
                <a:cs typeface="Calibri"/>
              </a:rPr>
              <a:t>diode</a:t>
            </a:r>
            <a:endParaRPr sz="700">
              <a:latin typeface="Calibri"/>
              <a:cs typeface="Calibri"/>
            </a:endParaRPr>
          </a:p>
          <a:p>
            <a:pPr marR="5080" algn="r">
              <a:lnSpc>
                <a:spcPts val="815"/>
              </a:lnSpc>
            </a:pPr>
            <a:r>
              <a:rPr sz="700" i="1" spc="-10" dirty="0">
                <a:latin typeface="Calibri"/>
                <a:cs typeface="Calibri"/>
              </a:rPr>
              <a:t>APD</a:t>
            </a:r>
            <a:endParaRPr sz="7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011465" y="4046964"/>
            <a:ext cx="1834514" cy="14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800" i="1" spc="10" dirty="0">
                <a:latin typeface="Cambria"/>
                <a:cs typeface="Cambria"/>
              </a:rPr>
              <a:t>Gambar </a:t>
            </a:r>
            <a:r>
              <a:rPr sz="800" i="1" dirty="0">
                <a:latin typeface="Cambria"/>
                <a:cs typeface="Cambria"/>
              </a:rPr>
              <a:t>7 : </a:t>
            </a:r>
            <a:r>
              <a:rPr sz="800" i="1" spc="5" dirty="0">
                <a:latin typeface="Cambria"/>
                <a:cs typeface="Cambria"/>
              </a:rPr>
              <a:t>Prinsip kerja diode PIN </a:t>
            </a:r>
            <a:r>
              <a:rPr sz="800" i="1" dirty="0">
                <a:latin typeface="Cambria"/>
                <a:cs typeface="Cambria"/>
              </a:rPr>
              <a:t>&amp;</a:t>
            </a:r>
            <a:r>
              <a:rPr sz="800" i="1" spc="105" dirty="0">
                <a:latin typeface="Cambria"/>
                <a:cs typeface="Cambria"/>
              </a:rPr>
              <a:t> </a:t>
            </a:r>
            <a:r>
              <a:rPr sz="800" i="1" spc="10" dirty="0">
                <a:latin typeface="Cambria"/>
                <a:cs typeface="Cambria"/>
              </a:rPr>
              <a:t>APD</a:t>
            </a:r>
            <a:endParaRPr sz="800">
              <a:latin typeface="Cambria"/>
              <a:cs typeface="Cambria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717549" y="1098550"/>
            <a:ext cx="6337300" cy="3568700"/>
          </a:xfrm>
          <a:custGeom>
            <a:avLst/>
            <a:gdLst/>
            <a:ahLst/>
            <a:cxnLst/>
            <a:rect l="l" t="t" r="r" b="b"/>
            <a:pathLst>
              <a:path w="6337300" h="3568700">
                <a:moveTo>
                  <a:pt x="0" y="0"/>
                </a:moveTo>
                <a:lnTo>
                  <a:pt x="6337300" y="0"/>
                </a:lnTo>
                <a:lnTo>
                  <a:pt x="6337300" y="3568700"/>
                </a:lnTo>
                <a:lnTo>
                  <a:pt x="0" y="35687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645870" y="8619760"/>
            <a:ext cx="480659" cy="2467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116583" y="5622544"/>
            <a:ext cx="246887" cy="24993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094787" y="6895990"/>
            <a:ext cx="4612836" cy="142279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799891" y="7007514"/>
            <a:ext cx="1026794" cy="854710"/>
          </a:xfrm>
          <a:custGeom>
            <a:avLst/>
            <a:gdLst/>
            <a:ahLst/>
            <a:cxnLst/>
            <a:rect l="l" t="t" r="r" b="b"/>
            <a:pathLst>
              <a:path w="1026795" h="854709">
                <a:moveTo>
                  <a:pt x="0" y="854139"/>
                </a:moveTo>
                <a:lnTo>
                  <a:pt x="1026490" y="854139"/>
                </a:lnTo>
                <a:lnTo>
                  <a:pt x="1026490" y="0"/>
                </a:lnTo>
                <a:lnTo>
                  <a:pt x="0" y="0"/>
                </a:lnTo>
                <a:lnTo>
                  <a:pt x="0" y="85413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178315" y="8071214"/>
            <a:ext cx="1529715" cy="359410"/>
          </a:xfrm>
          <a:custGeom>
            <a:avLst/>
            <a:gdLst/>
            <a:ahLst/>
            <a:cxnLst/>
            <a:rect l="l" t="t" r="r" b="b"/>
            <a:pathLst>
              <a:path w="1529715" h="359409">
                <a:moveTo>
                  <a:pt x="0" y="359096"/>
                </a:moveTo>
                <a:lnTo>
                  <a:pt x="1529308" y="359096"/>
                </a:lnTo>
                <a:lnTo>
                  <a:pt x="1529308" y="0"/>
                </a:lnTo>
                <a:lnTo>
                  <a:pt x="0" y="0"/>
                </a:lnTo>
                <a:lnTo>
                  <a:pt x="0" y="35909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213545" y="7116971"/>
            <a:ext cx="414655" cy="342265"/>
          </a:xfrm>
          <a:custGeom>
            <a:avLst/>
            <a:gdLst/>
            <a:ahLst/>
            <a:cxnLst/>
            <a:rect l="l" t="t" r="r" b="b"/>
            <a:pathLst>
              <a:path w="414655" h="342265">
                <a:moveTo>
                  <a:pt x="0" y="341802"/>
                </a:moveTo>
                <a:lnTo>
                  <a:pt x="414073" y="0"/>
                </a:lnTo>
              </a:path>
            </a:pathLst>
          </a:custGeom>
          <a:ln w="13222">
            <a:solidFill>
              <a:srgbClr val="8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611499" y="6946069"/>
            <a:ext cx="123836" cy="17791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 rot="19320000">
            <a:off x="2101375" y="7218650"/>
            <a:ext cx="423837" cy="101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00"/>
              </a:lnSpc>
            </a:pPr>
            <a:r>
              <a:rPr sz="800" spc="-30" dirty="0">
                <a:latin typeface="Times New Roman"/>
                <a:cs typeface="Times New Roman"/>
              </a:rPr>
              <a:t>Refracti</a:t>
            </a:r>
            <a:r>
              <a:rPr sz="800" spc="-35" dirty="0">
                <a:latin typeface="Times New Roman"/>
                <a:cs typeface="Times New Roman"/>
              </a:rPr>
              <a:t>o</a:t>
            </a:r>
            <a:r>
              <a:rPr sz="1200" spc="-7" baseline="3472" dirty="0">
                <a:latin typeface="Times New Roman"/>
                <a:cs typeface="Times New Roman"/>
              </a:rPr>
              <a:t>n</a:t>
            </a:r>
            <a:endParaRPr sz="1200" baseline="3472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535"/>
              </a:lnSpc>
            </a:pPr>
            <a:fld id="{81D60167-4931-47E6-BA6A-407CBD079E47}" type="slidenum">
              <a:rPr dirty="0"/>
              <a:t>24</a:t>
            </a:fld>
            <a:endParaRPr dirty="0"/>
          </a:p>
        </p:txBody>
      </p:sp>
      <p:sp>
        <p:nvSpPr>
          <p:cNvPr id="19" name="object 19"/>
          <p:cNvSpPr txBox="1"/>
          <p:nvPr/>
        </p:nvSpPr>
        <p:spPr>
          <a:xfrm>
            <a:off x="717549" y="5391150"/>
            <a:ext cx="6337300" cy="355600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190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5"/>
              </a:spcBef>
            </a:pPr>
            <a:endParaRPr sz="1700">
              <a:latin typeface="Times New Roman"/>
              <a:cs typeface="Times New Roman"/>
            </a:endParaRPr>
          </a:p>
          <a:p>
            <a:pPr marL="758190">
              <a:lnSpc>
                <a:spcPct val="100000"/>
              </a:lnSpc>
            </a:pPr>
            <a:r>
              <a:rPr sz="1100" b="1" dirty="0">
                <a:solidFill>
                  <a:srgbClr val="FF0000"/>
                </a:solidFill>
                <a:latin typeface="Cambria"/>
                <a:cs typeface="Cambria"/>
              </a:rPr>
              <a:t>Propagasi </a:t>
            </a:r>
            <a:r>
              <a:rPr sz="1100" b="1" spc="-5" dirty="0">
                <a:solidFill>
                  <a:srgbClr val="FF0000"/>
                </a:solidFill>
                <a:latin typeface="Cambria"/>
                <a:cs typeface="Cambria"/>
              </a:rPr>
              <a:t>cahaya </a:t>
            </a:r>
            <a:r>
              <a:rPr sz="1100" b="1" dirty="0">
                <a:solidFill>
                  <a:srgbClr val="FF0000"/>
                </a:solidFill>
                <a:latin typeface="Cambria"/>
                <a:cs typeface="Cambria"/>
              </a:rPr>
              <a:t>dalam serat</a:t>
            </a:r>
            <a:r>
              <a:rPr sz="1100" b="1" spc="30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100" b="1" dirty="0">
                <a:solidFill>
                  <a:srgbClr val="FF0000"/>
                </a:solidFill>
                <a:latin typeface="Cambria"/>
                <a:cs typeface="Cambria"/>
              </a:rPr>
              <a:t>::</a:t>
            </a:r>
            <a:endParaRPr sz="1100">
              <a:latin typeface="Cambria"/>
              <a:cs typeface="Cambria"/>
            </a:endParaRPr>
          </a:p>
          <a:p>
            <a:pPr marL="1078865" indent="-321310">
              <a:lnSpc>
                <a:spcPts val="1310"/>
              </a:lnSpc>
              <a:spcBef>
                <a:spcPts val="1030"/>
              </a:spcBef>
              <a:buFont typeface="Wingdings"/>
              <a:buChar char=""/>
              <a:tabLst>
                <a:tab pos="1078865" algn="l"/>
                <a:tab pos="1079500" algn="l"/>
              </a:tabLst>
            </a:pPr>
            <a:r>
              <a:rPr sz="1100" spc="-5" dirty="0">
                <a:latin typeface="Cambria"/>
                <a:cs typeface="Cambria"/>
              </a:rPr>
              <a:t>Cahaya </a:t>
            </a:r>
            <a:r>
              <a:rPr sz="1100" dirty="0">
                <a:latin typeface="Cambria"/>
                <a:cs typeface="Cambria"/>
              </a:rPr>
              <a:t>merambat </a:t>
            </a:r>
            <a:r>
              <a:rPr sz="1100" spc="5" dirty="0">
                <a:latin typeface="Cambria"/>
                <a:cs typeface="Cambria"/>
              </a:rPr>
              <a:t>dalam </a:t>
            </a:r>
            <a:r>
              <a:rPr sz="1100" dirty="0">
                <a:latin typeface="Cambria"/>
                <a:cs typeface="Cambria"/>
              </a:rPr>
              <a:t>suatu medium fiber optik dengan 3 </a:t>
            </a:r>
            <a:r>
              <a:rPr sz="1100" spc="-5" dirty="0">
                <a:latin typeface="Cambria"/>
                <a:cs typeface="Cambria"/>
              </a:rPr>
              <a:t>cara, yaitu</a:t>
            </a:r>
            <a:r>
              <a:rPr sz="1100" spc="75" dirty="0">
                <a:latin typeface="Cambria"/>
                <a:cs typeface="Cambria"/>
              </a:rPr>
              <a:t> </a:t>
            </a:r>
            <a:r>
              <a:rPr sz="1100" dirty="0">
                <a:latin typeface="Cambria"/>
                <a:cs typeface="Cambria"/>
              </a:rPr>
              <a:t>:</a:t>
            </a:r>
            <a:endParaRPr sz="1100">
              <a:latin typeface="Cambria"/>
              <a:cs typeface="Cambria"/>
            </a:endParaRPr>
          </a:p>
          <a:p>
            <a:pPr marL="1397635" lvl="1" indent="-322580">
              <a:lnSpc>
                <a:spcPts val="1295"/>
              </a:lnSpc>
              <a:buFont typeface="Wingdings"/>
              <a:buChar char=""/>
              <a:tabLst>
                <a:tab pos="1397635" algn="l"/>
                <a:tab pos="1398270" algn="l"/>
              </a:tabLst>
            </a:pPr>
            <a:r>
              <a:rPr sz="1100" dirty="0">
                <a:latin typeface="Cambria"/>
                <a:cs typeface="Cambria"/>
              </a:rPr>
              <a:t>Merambat</a:t>
            </a:r>
            <a:r>
              <a:rPr sz="1100" spc="-5" dirty="0">
                <a:latin typeface="Cambria"/>
                <a:cs typeface="Cambria"/>
              </a:rPr>
              <a:t> </a:t>
            </a:r>
            <a:r>
              <a:rPr sz="1100" dirty="0">
                <a:latin typeface="Cambria"/>
                <a:cs typeface="Cambria"/>
              </a:rPr>
              <a:t>lurus</a:t>
            </a:r>
            <a:endParaRPr sz="1100">
              <a:latin typeface="Cambria"/>
              <a:cs typeface="Cambria"/>
            </a:endParaRPr>
          </a:p>
          <a:p>
            <a:pPr marL="1397635" lvl="1" indent="-322580">
              <a:lnSpc>
                <a:spcPts val="1310"/>
              </a:lnSpc>
              <a:buFont typeface="Wingdings"/>
              <a:buChar char=""/>
              <a:tabLst>
                <a:tab pos="1397635" algn="l"/>
                <a:tab pos="1398270" algn="l"/>
              </a:tabLst>
            </a:pPr>
            <a:r>
              <a:rPr sz="1100" dirty="0">
                <a:latin typeface="Cambria"/>
                <a:cs typeface="Cambria"/>
              </a:rPr>
              <a:t>Dipantulkan</a:t>
            </a:r>
            <a:endParaRPr sz="1100">
              <a:latin typeface="Cambria"/>
              <a:cs typeface="Cambria"/>
            </a:endParaRPr>
          </a:p>
          <a:p>
            <a:pPr marL="1397635" lvl="1" indent="-322580">
              <a:lnSpc>
                <a:spcPct val="100000"/>
              </a:lnSpc>
              <a:spcBef>
                <a:spcPts val="75"/>
              </a:spcBef>
              <a:buFont typeface="Wingdings"/>
              <a:buChar char=""/>
              <a:tabLst>
                <a:tab pos="1397635" algn="l"/>
                <a:tab pos="1398270" algn="l"/>
              </a:tabLst>
            </a:pPr>
            <a:r>
              <a:rPr sz="1100" dirty="0">
                <a:latin typeface="Cambria"/>
                <a:cs typeface="Cambria"/>
              </a:rPr>
              <a:t>Dibiaskan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050">
              <a:latin typeface="Times New Roman"/>
              <a:cs typeface="Times New Roman"/>
            </a:endParaRPr>
          </a:p>
          <a:p>
            <a:pPr marL="78740" algn="ctr">
              <a:lnSpc>
                <a:spcPct val="100000"/>
              </a:lnSpc>
            </a:pPr>
            <a:r>
              <a:rPr sz="800" i="1" spc="10" dirty="0">
                <a:latin typeface="Cambria"/>
                <a:cs typeface="Cambria"/>
              </a:rPr>
              <a:t>Gambar </a:t>
            </a:r>
            <a:r>
              <a:rPr sz="800" i="1" dirty="0">
                <a:latin typeface="Cambria"/>
                <a:cs typeface="Cambria"/>
              </a:rPr>
              <a:t>8 : </a:t>
            </a:r>
            <a:r>
              <a:rPr sz="800" i="1" spc="5" dirty="0">
                <a:latin typeface="Cambria"/>
                <a:cs typeface="Cambria"/>
              </a:rPr>
              <a:t>Ilustrasi </a:t>
            </a:r>
            <a:r>
              <a:rPr sz="800" i="1" spc="10" dirty="0">
                <a:latin typeface="Cambria"/>
                <a:cs typeface="Cambria"/>
              </a:rPr>
              <a:t>perambatan </a:t>
            </a:r>
            <a:r>
              <a:rPr sz="800" i="1" spc="5" dirty="0">
                <a:latin typeface="Cambria"/>
                <a:cs typeface="Cambria"/>
              </a:rPr>
              <a:t>cahaya dalam fiber</a:t>
            </a:r>
            <a:r>
              <a:rPr sz="800" i="1" spc="114" dirty="0">
                <a:latin typeface="Cambria"/>
                <a:cs typeface="Cambria"/>
              </a:rPr>
              <a:t> </a:t>
            </a:r>
            <a:r>
              <a:rPr sz="800" i="1" spc="5" dirty="0">
                <a:latin typeface="Cambria"/>
                <a:cs typeface="Cambria"/>
              </a:rPr>
              <a:t>optik</a:t>
            </a:r>
            <a:endParaRPr sz="800">
              <a:latin typeface="Cambria"/>
              <a:cs typeface="Cambria"/>
            </a:endParaRPr>
          </a:p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200">
              <a:latin typeface="Times New Roman"/>
              <a:cs typeface="Times New Roman"/>
            </a:endParaRPr>
          </a:p>
          <a:p>
            <a:pPr marL="374650">
              <a:lnSpc>
                <a:spcPct val="100000"/>
              </a:lnSpc>
            </a:pPr>
            <a:r>
              <a:rPr sz="700" spc="5" dirty="0">
                <a:latin typeface="Calibri"/>
                <a:cs typeface="Calibri"/>
              </a:rPr>
              <a:t>Page </a:t>
            </a:r>
            <a:r>
              <a:rPr sz="700" dirty="0">
                <a:latin typeface="Calibri"/>
                <a:cs typeface="Calibri"/>
              </a:rPr>
              <a:t>-</a:t>
            </a:r>
            <a:r>
              <a:rPr sz="700" spc="25" dirty="0">
                <a:latin typeface="Calibri"/>
                <a:cs typeface="Calibri"/>
              </a:rPr>
              <a:t> </a:t>
            </a:r>
            <a:r>
              <a:rPr sz="700" spc="15" dirty="0">
                <a:latin typeface="Calibri"/>
                <a:cs typeface="Calibri"/>
              </a:rPr>
              <a:t>66</a:t>
            </a:r>
            <a:endParaRPr sz="7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645870" y="4338673"/>
            <a:ext cx="480659" cy="2476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277407" y="1714240"/>
            <a:ext cx="101600" cy="10187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277407" y="2822086"/>
            <a:ext cx="101600" cy="10186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717549" y="1098550"/>
            <a:ext cx="6337300" cy="356870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44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5"/>
              </a:spcBef>
            </a:pPr>
            <a:endParaRPr sz="1700">
              <a:latin typeface="Times New Roman"/>
              <a:cs typeface="Times New Roman"/>
            </a:endParaRPr>
          </a:p>
          <a:p>
            <a:pPr marL="559435">
              <a:lnSpc>
                <a:spcPct val="100000"/>
              </a:lnSpc>
              <a:spcBef>
                <a:spcPts val="5"/>
              </a:spcBef>
            </a:pPr>
            <a:r>
              <a:rPr sz="1100" b="1" dirty="0">
                <a:latin typeface="Cambria"/>
                <a:cs typeface="Cambria"/>
              </a:rPr>
              <a:t>Sifat peramabatan</a:t>
            </a:r>
            <a:r>
              <a:rPr sz="1100" b="1" spc="5" dirty="0">
                <a:latin typeface="Cambria"/>
                <a:cs typeface="Cambria"/>
              </a:rPr>
              <a:t> </a:t>
            </a:r>
            <a:r>
              <a:rPr sz="1100" b="1" spc="-10" dirty="0">
                <a:latin typeface="Cambria"/>
                <a:cs typeface="Cambria"/>
              </a:rPr>
              <a:t>cahaya</a:t>
            </a:r>
            <a:endParaRPr sz="1100">
              <a:latin typeface="Cambria"/>
              <a:cs typeface="Cambria"/>
            </a:endParaRPr>
          </a:p>
          <a:p>
            <a:pPr marL="880744" marR="464820">
              <a:lnSpc>
                <a:spcPct val="131500"/>
              </a:lnSpc>
              <a:spcBef>
                <a:spcPts val="830"/>
              </a:spcBef>
            </a:pPr>
            <a:r>
              <a:rPr sz="1100" spc="5" dirty="0">
                <a:latin typeface="Cambria"/>
                <a:cs typeface="Cambria"/>
              </a:rPr>
              <a:t>Cahaya </a:t>
            </a:r>
            <a:r>
              <a:rPr sz="1100" dirty="0">
                <a:latin typeface="Cambria"/>
                <a:cs typeface="Cambria"/>
              </a:rPr>
              <a:t>yang bergerak </a:t>
            </a:r>
            <a:r>
              <a:rPr sz="1100" spc="5" dirty="0">
                <a:latin typeface="Cambria"/>
                <a:cs typeface="Cambria"/>
              </a:rPr>
              <a:t>dari </a:t>
            </a:r>
            <a:r>
              <a:rPr sz="1100" dirty="0">
                <a:latin typeface="Cambria"/>
                <a:cs typeface="Cambria"/>
              </a:rPr>
              <a:t>medium dengan indeks </a:t>
            </a:r>
            <a:r>
              <a:rPr sz="1100" spc="5" dirty="0">
                <a:latin typeface="Cambria"/>
                <a:cs typeface="Cambria"/>
              </a:rPr>
              <a:t>bias </a:t>
            </a:r>
            <a:r>
              <a:rPr sz="1100" dirty="0">
                <a:latin typeface="Cambria"/>
                <a:cs typeface="Cambria"/>
              </a:rPr>
              <a:t>kecil (tipis) ke medium  dengan indeks </a:t>
            </a:r>
            <a:r>
              <a:rPr sz="1100" spc="5" dirty="0">
                <a:latin typeface="Cambria"/>
                <a:cs typeface="Cambria"/>
              </a:rPr>
              <a:t>bias yang </a:t>
            </a:r>
            <a:r>
              <a:rPr sz="1100" dirty="0">
                <a:latin typeface="Cambria"/>
                <a:cs typeface="Cambria"/>
              </a:rPr>
              <a:t>lebih besar (padat) </a:t>
            </a:r>
            <a:r>
              <a:rPr sz="1100" spc="5" dirty="0">
                <a:latin typeface="Cambria"/>
                <a:cs typeface="Cambria"/>
              </a:rPr>
              <a:t>maka </a:t>
            </a:r>
            <a:r>
              <a:rPr sz="1100" dirty="0">
                <a:latin typeface="Cambria"/>
                <a:cs typeface="Cambria"/>
              </a:rPr>
              <a:t>akan bergerak </a:t>
            </a:r>
            <a:r>
              <a:rPr sz="1100" i="1" dirty="0">
                <a:latin typeface="Cambria"/>
                <a:cs typeface="Cambria"/>
              </a:rPr>
              <a:t>mendekati </a:t>
            </a:r>
            <a:r>
              <a:rPr sz="1100" i="1" spc="5" dirty="0">
                <a:latin typeface="Cambria"/>
                <a:cs typeface="Cambria"/>
              </a:rPr>
              <a:t>sumbu  </a:t>
            </a:r>
            <a:r>
              <a:rPr sz="1100" i="1" dirty="0">
                <a:latin typeface="Cambria"/>
                <a:cs typeface="Cambria"/>
              </a:rPr>
              <a:t>tegak lurus (garis normal). </a:t>
            </a:r>
            <a:r>
              <a:rPr sz="1100" spc="5" dirty="0">
                <a:latin typeface="Cambria"/>
                <a:cs typeface="Cambria"/>
              </a:rPr>
              <a:t>Dalam hal </a:t>
            </a:r>
            <a:r>
              <a:rPr sz="1100" dirty="0">
                <a:latin typeface="Cambria"/>
                <a:cs typeface="Cambria"/>
              </a:rPr>
              <a:t>ini sudut datang lebih besar daripada sudut  </a:t>
            </a:r>
            <a:r>
              <a:rPr sz="1100" spc="5" dirty="0">
                <a:latin typeface="Cambria"/>
                <a:cs typeface="Cambria"/>
              </a:rPr>
              <a:t>bias. </a:t>
            </a:r>
            <a:r>
              <a:rPr sz="1100" dirty="0">
                <a:latin typeface="Cambria"/>
                <a:cs typeface="Cambria"/>
              </a:rPr>
              <a:t>Fenomena ini tidak digunakan </a:t>
            </a:r>
            <a:r>
              <a:rPr sz="1100" spc="5" dirty="0">
                <a:latin typeface="Cambria"/>
                <a:cs typeface="Cambria"/>
              </a:rPr>
              <a:t>dalam </a:t>
            </a:r>
            <a:r>
              <a:rPr sz="1100" dirty="0">
                <a:latin typeface="Cambria"/>
                <a:cs typeface="Cambria"/>
              </a:rPr>
              <a:t>sistem transmisi</a:t>
            </a:r>
            <a:r>
              <a:rPr sz="1100" spc="30" dirty="0">
                <a:latin typeface="Cambria"/>
                <a:cs typeface="Cambria"/>
              </a:rPr>
              <a:t> </a:t>
            </a:r>
            <a:r>
              <a:rPr sz="1100" dirty="0">
                <a:latin typeface="Cambria"/>
                <a:cs typeface="Cambria"/>
              </a:rPr>
              <a:t>optik.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500">
              <a:latin typeface="Times New Roman"/>
              <a:cs typeface="Times New Roman"/>
            </a:endParaRPr>
          </a:p>
          <a:p>
            <a:pPr marL="880744" marR="578485">
              <a:lnSpc>
                <a:spcPct val="131500"/>
              </a:lnSpc>
              <a:spcBef>
                <a:spcPts val="5"/>
              </a:spcBef>
            </a:pPr>
            <a:r>
              <a:rPr sz="1100" spc="5" dirty="0">
                <a:latin typeface="Cambria"/>
                <a:cs typeface="Cambria"/>
              </a:rPr>
              <a:t>Cahaya </a:t>
            </a:r>
            <a:r>
              <a:rPr sz="1100" dirty="0">
                <a:latin typeface="Cambria"/>
                <a:cs typeface="Cambria"/>
              </a:rPr>
              <a:t>yang bergerak </a:t>
            </a:r>
            <a:r>
              <a:rPr sz="1100" spc="5" dirty="0">
                <a:latin typeface="Cambria"/>
                <a:cs typeface="Cambria"/>
              </a:rPr>
              <a:t>dari </a:t>
            </a:r>
            <a:r>
              <a:rPr sz="1100" dirty="0">
                <a:latin typeface="Cambria"/>
                <a:cs typeface="Cambria"/>
              </a:rPr>
              <a:t>medium dengan indeks </a:t>
            </a:r>
            <a:r>
              <a:rPr sz="1100" spc="5" dirty="0">
                <a:latin typeface="Cambria"/>
                <a:cs typeface="Cambria"/>
              </a:rPr>
              <a:t>bias </a:t>
            </a:r>
            <a:r>
              <a:rPr sz="1100" dirty="0">
                <a:latin typeface="Cambria"/>
                <a:cs typeface="Cambria"/>
              </a:rPr>
              <a:t>besar (padat) ke medium  dengan indeks </a:t>
            </a:r>
            <a:r>
              <a:rPr sz="1100" spc="5" dirty="0">
                <a:latin typeface="Cambria"/>
                <a:cs typeface="Cambria"/>
              </a:rPr>
              <a:t>bias yang </a:t>
            </a:r>
            <a:r>
              <a:rPr sz="1100" dirty="0">
                <a:latin typeface="Cambria"/>
                <a:cs typeface="Cambria"/>
              </a:rPr>
              <a:t>lebih kecil (tipis) </a:t>
            </a:r>
            <a:r>
              <a:rPr sz="1100" spc="5" dirty="0">
                <a:latin typeface="Cambria"/>
                <a:cs typeface="Cambria"/>
              </a:rPr>
              <a:t>maka </a:t>
            </a:r>
            <a:r>
              <a:rPr sz="1100" dirty="0">
                <a:latin typeface="Cambria"/>
                <a:cs typeface="Cambria"/>
              </a:rPr>
              <a:t>akan bergerak </a:t>
            </a:r>
            <a:r>
              <a:rPr sz="1100" i="1" spc="5" dirty="0">
                <a:latin typeface="Cambria"/>
                <a:cs typeface="Cambria"/>
              </a:rPr>
              <a:t>menjauhi sumbu  </a:t>
            </a:r>
            <a:r>
              <a:rPr sz="1100" i="1" dirty="0">
                <a:latin typeface="Cambria"/>
                <a:cs typeface="Cambria"/>
              </a:rPr>
              <a:t>tegak lurus (garis normal). </a:t>
            </a:r>
            <a:r>
              <a:rPr sz="1100" spc="5" dirty="0">
                <a:latin typeface="Cambria"/>
                <a:cs typeface="Cambria"/>
              </a:rPr>
              <a:t>Dalam hal </a:t>
            </a:r>
            <a:r>
              <a:rPr sz="1100" dirty="0">
                <a:latin typeface="Cambria"/>
                <a:cs typeface="Cambria"/>
              </a:rPr>
              <a:t>ini sudut datang lebih kecil daripada sudut  </a:t>
            </a:r>
            <a:r>
              <a:rPr sz="1100" spc="5" dirty="0">
                <a:latin typeface="Cambria"/>
                <a:cs typeface="Cambria"/>
              </a:rPr>
              <a:t>bias. </a:t>
            </a:r>
            <a:r>
              <a:rPr sz="1100" dirty="0">
                <a:latin typeface="Cambria"/>
                <a:cs typeface="Cambria"/>
              </a:rPr>
              <a:t>Fenomena ini yang digunakan </a:t>
            </a:r>
            <a:r>
              <a:rPr sz="1100" spc="5" dirty="0">
                <a:latin typeface="Cambria"/>
                <a:cs typeface="Cambria"/>
              </a:rPr>
              <a:t>dalam </a:t>
            </a:r>
            <a:r>
              <a:rPr sz="1100" dirty="0">
                <a:latin typeface="Cambria"/>
                <a:cs typeface="Cambria"/>
              </a:rPr>
              <a:t>transmisi serat</a:t>
            </a:r>
            <a:r>
              <a:rPr sz="1100" spc="15" dirty="0">
                <a:latin typeface="Cambria"/>
                <a:cs typeface="Cambria"/>
              </a:rPr>
              <a:t> </a:t>
            </a:r>
            <a:r>
              <a:rPr sz="1100" dirty="0">
                <a:latin typeface="Cambria"/>
                <a:cs typeface="Cambria"/>
              </a:rPr>
              <a:t>optik.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800">
              <a:latin typeface="Times New Roman"/>
              <a:cs typeface="Times New Roman"/>
            </a:endParaRPr>
          </a:p>
          <a:p>
            <a:pPr marL="374650">
              <a:lnSpc>
                <a:spcPct val="100000"/>
              </a:lnSpc>
            </a:pPr>
            <a:r>
              <a:rPr sz="700" spc="5" dirty="0">
                <a:latin typeface="Calibri"/>
                <a:cs typeface="Calibri"/>
              </a:rPr>
              <a:t>Page </a:t>
            </a:r>
            <a:r>
              <a:rPr sz="700" dirty="0">
                <a:latin typeface="Calibri"/>
                <a:cs typeface="Calibri"/>
              </a:rPr>
              <a:t>-</a:t>
            </a:r>
            <a:r>
              <a:rPr sz="700" spc="25" dirty="0">
                <a:latin typeface="Calibri"/>
                <a:cs typeface="Calibri"/>
              </a:rPr>
              <a:t> </a:t>
            </a:r>
            <a:r>
              <a:rPr sz="700" spc="15" dirty="0">
                <a:latin typeface="Calibri"/>
                <a:cs typeface="Calibri"/>
              </a:rPr>
              <a:t>67</a:t>
            </a:r>
            <a:endParaRPr sz="7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645870" y="8619760"/>
            <a:ext cx="480659" cy="2467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304969" y="5899232"/>
            <a:ext cx="101600" cy="10150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304969" y="6787443"/>
            <a:ext cx="101600" cy="10150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304969" y="7878672"/>
            <a:ext cx="101600" cy="1015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717549" y="5391150"/>
            <a:ext cx="6337300" cy="355600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44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5"/>
              </a:spcBef>
            </a:pPr>
            <a:endParaRPr sz="1700">
              <a:latin typeface="Times New Roman"/>
              <a:cs typeface="Times New Roman"/>
            </a:endParaRPr>
          </a:p>
          <a:p>
            <a:pPr marL="587375">
              <a:lnSpc>
                <a:spcPct val="100000"/>
              </a:lnSpc>
              <a:spcBef>
                <a:spcPts val="5"/>
              </a:spcBef>
            </a:pPr>
            <a:r>
              <a:rPr sz="1100" b="1" dirty="0">
                <a:latin typeface="Cambria"/>
                <a:cs typeface="Cambria"/>
              </a:rPr>
              <a:t>Sudut kritis &amp; pantulan dalam</a:t>
            </a:r>
            <a:r>
              <a:rPr sz="1100" b="1" spc="30" dirty="0">
                <a:latin typeface="Cambria"/>
                <a:cs typeface="Cambria"/>
              </a:rPr>
              <a:t> </a:t>
            </a:r>
            <a:r>
              <a:rPr sz="1100" b="1" spc="5" dirty="0">
                <a:latin typeface="Cambria"/>
                <a:cs typeface="Cambria"/>
              </a:rPr>
              <a:t>total</a:t>
            </a:r>
            <a:endParaRPr sz="1100">
              <a:latin typeface="Cambria"/>
              <a:cs typeface="Cambria"/>
            </a:endParaRPr>
          </a:p>
          <a:p>
            <a:pPr marL="847090">
              <a:lnSpc>
                <a:spcPct val="100000"/>
              </a:lnSpc>
              <a:spcBef>
                <a:spcPts val="380"/>
              </a:spcBef>
            </a:pPr>
            <a:r>
              <a:rPr sz="1100" dirty="0">
                <a:latin typeface="Cambria"/>
                <a:cs typeface="Cambria"/>
              </a:rPr>
              <a:t>Apabila sudut datang diperbesar </a:t>
            </a:r>
            <a:r>
              <a:rPr sz="1100" spc="5" dirty="0">
                <a:latin typeface="Cambria"/>
                <a:cs typeface="Cambria"/>
              </a:rPr>
              <a:t>maka </a:t>
            </a:r>
            <a:r>
              <a:rPr sz="1100" dirty="0">
                <a:latin typeface="Cambria"/>
                <a:cs typeface="Cambria"/>
              </a:rPr>
              <a:t>cahaya akan dibiaskan semakin</a:t>
            </a:r>
            <a:r>
              <a:rPr sz="1100" spc="70" dirty="0">
                <a:latin typeface="Cambria"/>
                <a:cs typeface="Cambria"/>
              </a:rPr>
              <a:t> </a:t>
            </a:r>
            <a:r>
              <a:rPr sz="1100" dirty="0">
                <a:latin typeface="Cambria"/>
                <a:cs typeface="Cambria"/>
              </a:rPr>
              <a:t>menjauhi</a:t>
            </a:r>
            <a:endParaRPr sz="1100">
              <a:latin typeface="Cambria"/>
              <a:cs typeface="Cambria"/>
            </a:endParaRPr>
          </a:p>
          <a:p>
            <a:pPr marL="847090" marR="661670">
              <a:lnSpc>
                <a:spcPct val="129099"/>
              </a:lnSpc>
              <a:spcBef>
                <a:spcPts val="100"/>
              </a:spcBef>
            </a:pPr>
            <a:r>
              <a:rPr sz="1100" dirty="0">
                <a:latin typeface="Cambria"/>
                <a:cs typeface="Cambria"/>
              </a:rPr>
              <a:t>garis normal. Apabila sudut datang diperbesar lagi </a:t>
            </a:r>
            <a:r>
              <a:rPr sz="1100" spc="5" dirty="0">
                <a:latin typeface="Cambria"/>
                <a:cs typeface="Cambria"/>
              </a:rPr>
              <a:t>dan </a:t>
            </a:r>
            <a:r>
              <a:rPr sz="1100" dirty="0">
                <a:latin typeface="Cambria"/>
                <a:cs typeface="Cambria"/>
              </a:rPr>
              <a:t>menghasilkan sudut </a:t>
            </a:r>
            <a:r>
              <a:rPr sz="1100" spc="5" dirty="0">
                <a:latin typeface="Cambria"/>
                <a:cs typeface="Cambria"/>
              </a:rPr>
              <a:t>bias  </a:t>
            </a:r>
            <a:r>
              <a:rPr sz="1100" dirty="0">
                <a:latin typeface="Cambria"/>
                <a:cs typeface="Cambria"/>
              </a:rPr>
              <a:t>sebesar 90 derajat, atau cahaya </a:t>
            </a:r>
            <a:r>
              <a:rPr sz="1100" spc="5" dirty="0">
                <a:latin typeface="Cambria"/>
                <a:cs typeface="Cambria"/>
              </a:rPr>
              <a:t>bias merambat </a:t>
            </a:r>
            <a:r>
              <a:rPr sz="1100" dirty="0">
                <a:latin typeface="Cambria"/>
                <a:cs typeface="Cambria"/>
              </a:rPr>
              <a:t>sejajar permukaan, </a:t>
            </a:r>
            <a:r>
              <a:rPr sz="1100" spc="5" dirty="0">
                <a:latin typeface="Cambria"/>
                <a:cs typeface="Cambria"/>
              </a:rPr>
              <a:t>maka </a:t>
            </a:r>
            <a:r>
              <a:rPr sz="1100" dirty="0">
                <a:latin typeface="Cambria"/>
                <a:cs typeface="Cambria"/>
              </a:rPr>
              <a:t>sudut  datang inilah yang disebut dengan sudut kritis (</a:t>
            </a:r>
            <a:r>
              <a:rPr sz="1100" i="1" dirty="0">
                <a:latin typeface="Cambria"/>
                <a:cs typeface="Cambria"/>
              </a:rPr>
              <a:t>critical</a:t>
            </a:r>
            <a:r>
              <a:rPr sz="1100" i="1" spc="20" dirty="0">
                <a:latin typeface="Cambria"/>
                <a:cs typeface="Cambria"/>
              </a:rPr>
              <a:t> </a:t>
            </a:r>
            <a:r>
              <a:rPr sz="1100" i="1" dirty="0">
                <a:latin typeface="Cambria"/>
                <a:cs typeface="Cambria"/>
              </a:rPr>
              <a:t>angle</a:t>
            </a:r>
            <a:r>
              <a:rPr sz="1100" dirty="0">
                <a:latin typeface="Cambria"/>
                <a:cs typeface="Cambria"/>
              </a:rPr>
              <a:t>).</a:t>
            </a:r>
            <a:endParaRPr sz="1100">
              <a:latin typeface="Cambria"/>
              <a:cs typeface="Cambria"/>
            </a:endParaRPr>
          </a:p>
          <a:p>
            <a:pPr marL="847090" marR="628015">
              <a:lnSpc>
                <a:spcPct val="130900"/>
              </a:lnSpc>
              <a:spcBef>
                <a:spcPts val="45"/>
              </a:spcBef>
            </a:pPr>
            <a:r>
              <a:rPr sz="1100" dirty="0">
                <a:latin typeface="Cambria"/>
                <a:cs typeface="Cambria"/>
              </a:rPr>
              <a:t>Apabila sudut datang diperbesar lagi </a:t>
            </a:r>
            <a:r>
              <a:rPr sz="1100" spc="5" dirty="0">
                <a:latin typeface="Cambria"/>
                <a:cs typeface="Cambria"/>
              </a:rPr>
              <a:t>maka </a:t>
            </a:r>
            <a:r>
              <a:rPr sz="1100" dirty="0">
                <a:latin typeface="Cambria"/>
                <a:cs typeface="Cambria"/>
              </a:rPr>
              <a:t>cahaya akan dipantulkan, yang </a:t>
            </a:r>
            <a:r>
              <a:rPr sz="1100" spc="5" dirty="0">
                <a:latin typeface="Cambria"/>
                <a:cs typeface="Cambria"/>
              </a:rPr>
              <a:t>akan  </a:t>
            </a:r>
            <a:r>
              <a:rPr sz="1100" dirty="0">
                <a:latin typeface="Cambria"/>
                <a:cs typeface="Cambria"/>
              </a:rPr>
              <a:t>menghasilkan </a:t>
            </a:r>
            <a:r>
              <a:rPr sz="1100" i="1" dirty="0">
                <a:latin typeface="Cambria"/>
                <a:cs typeface="Cambria"/>
              </a:rPr>
              <a:t>total internal reflection </a:t>
            </a:r>
            <a:r>
              <a:rPr sz="1100" dirty="0">
                <a:latin typeface="Cambria"/>
                <a:cs typeface="Cambria"/>
              </a:rPr>
              <a:t>(pantulan </a:t>
            </a:r>
            <a:r>
              <a:rPr sz="1100" spc="5" dirty="0">
                <a:latin typeface="Cambria"/>
                <a:cs typeface="Cambria"/>
              </a:rPr>
              <a:t>dalam </a:t>
            </a:r>
            <a:r>
              <a:rPr sz="1100" dirty="0">
                <a:latin typeface="Cambria"/>
                <a:cs typeface="Cambria"/>
              </a:rPr>
              <a:t>total). Kondisi inilah yang  diinginkan </a:t>
            </a:r>
            <a:r>
              <a:rPr sz="1100" spc="5" dirty="0">
                <a:latin typeface="Cambria"/>
                <a:cs typeface="Cambria"/>
              </a:rPr>
              <a:t>dalam </a:t>
            </a:r>
            <a:r>
              <a:rPr sz="1100" dirty="0">
                <a:latin typeface="Cambria"/>
                <a:cs typeface="Cambria"/>
              </a:rPr>
              <a:t>pengiriman sinyal menggunakan fiber optik, yaitu sinyal  dikirimkan secara memantul-mantul di </a:t>
            </a:r>
            <a:r>
              <a:rPr sz="1100" spc="5" dirty="0">
                <a:latin typeface="Cambria"/>
                <a:cs typeface="Cambria"/>
              </a:rPr>
              <a:t>dalam </a:t>
            </a:r>
            <a:r>
              <a:rPr sz="1100" i="1" dirty="0">
                <a:latin typeface="Cambria"/>
                <a:cs typeface="Cambria"/>
              </a:rPr>
              <a:t>core </a:t>
            </a:r>
            <a:r>
              <a:rPr sz="1100" dirty="0">
                <a:latin typeface="Cambria"/>
                <a:cs typeface="Cambria"/>
              </a:rPr>
              <a:t>yang dibatasi oleh </a:t>
            </a:r>
            <a:r>
              <a:rPr sz="1100" i="1" dirty="0">
                <a:latin typeface="Cambria"/>
                <a:cs typeface="Cambria"/>
              </a:rPr>
              <a:t>cladding  </a:t>
            </a:r>
            <a:r>
              <a:rPr sz="1100" dirty="0">
                <a:latin typeface="Cambria"/>
                <a:cs typeface="Cambria"/>
              </a:rPr>
              <a:t>sebagai </a:t>
            </a:r>
            <a:r>
              <a:rPr sz="1100" i="1" spc="5" dirty="0">
                <a:latin typeface="Cambria"/>
                <a:cs typeface="Cambria"/>
              </a:rPr>
              <a:t>waveguide.</a:t>
            </a:r>
            <a:endParaRPr sz="1100">
              <a:latin typeface="Cambria"/>
              <a:cs typeface="Cambria"/>
            </a:endParaRPr>
          </a:p>
          <a:p>
            <a:pPr marL="847090">
              <a:lnSpc>
                <a:spcPct val="100000"/>
              </a:lnSpc>
              <a:spcBef>
                <a:spcPts val="360"/>
              </a:spcBef>
            </a:pPr>
            <a:r>
              <a:rPr sz="1100" dirty="0">
                <a:latin typeface="Cambria"/>
                <a:cs typeface="Cambria"/>
              </a:rPr>
              <a:t>Jadi </a:t>
            </a:r>
            <a:r>
              <a:rPr sz="1100" spc="5" dirty="0">
                <a:latin typeface="Cambria"/>
                <a:cs typeface="Cambria"/>
              </a:rPr>
              <a:t>dalam </a:t>
            </a:r>
            <a:r>
              <a:rPr sz="1100" dirty="0">
                <a:latin typeface="Cambria"/>
                <a:cs typeface="Cambria"/>
              </a:rPr>
              <a:t>teknologi transmisi optik ada dua persyaratan yang </a:t>
            </a:r>
            <a:r>
              <a:rPr sz="1100" spc="5" dirty="0">
                <a:latin typeface="Cambria"/>
                <a:cs typeface="Cambria"/>
              </a:rPr>
              <a:t>harus </a:t>
            </a:r>
            <a:r>
              <a:rPr sz="1100" dirty="0">
                <a:latin typeface="Cambria"/>
                <a:cs typeface="Cambria"/>
              </a:rPr>
              <a:t>dipenuhi</a:t>
            </a:r>
            <a:r>
              <a:rPr sz="1100" spc="80" dirty="0">
                <a:latin typeface="Cambria"/>
                <a:cs typeface="Cambria"/>
              </a:rPr>
              <a:t> </a:t>
            </a:r>
            <a:r>
              <a:rPr sz="1100" dirty="0">
                <a:latin typeface="Cambria"/>
                <a:cs typeface="Cambria"/>
              </a:rPr>
              <a:t>agar</a:t>
            </a:r>
            <a:endParaRPr sz="1100">
              <a:latin typeface="Cambria"/>
              <a:cs typeface="Cambria"/>
            </a:endParaRPr>
          </a:p>
          <a:p>
            <a:pPr marL="847090" marR="437515">
              <a:lnSpc>
                <a:spcPct val="129099"/>
              </a:lnSpc>
              <a:spcBef>
                <a:spcPts val="95"/>
              </a:spcBef>
            </a:pPr>
            <a:r>
              <a:rPr sz="1100" dirty="0">
                <a:latin typeface="Cambria"/>
                <a:cs typeface="Cambria"/>
              </a:rPr>
              <a:t>sinyal bisa terkirim, yaitu indeks </a:t>
            </a:r>
            <a:r>
              <a:rPr sz="1100" spc="5" dirty="0">
                <a:latin typeface="Cambria"/>
                <a:cs typeface="Cambria"/>
              </a:rPr>
              <a:t>bias </a:t>
            </a:r>
            <a:r>
              <a:rPr sz="1100" dirty="0">
                <a:latin typeface="Cambria"/>
                <a:cs typeface="Cambria"/>
              </a:rPr>
              <a:t>core selalu dibuat lebih besar daripada indeks  </a:t>
            </a:r>
            <a:r>
              <a:rPr sz="1100" spc="5" dirty="0">
                <a:latin typeface="Cambria"/>
                <a:cs typeface="Cambria"/>
              </a:rPr>
              <a:t>bias </a:t>
            </a:r>
            <a:r>
              <a:rPr sz="1100" dirty="0">
                <a:latin typeface="Cambria"/>
                <a:cs typeface="Cambria"/>
              </a:rPr>
              <a:t>cladding </a:t>
            </a:r>
            <a:r>
              <a:rPr sz="1100" spc="5" dirty="0">
                <a:latin typeface="Cambria"/>
                <a:cs typeface="Cambria"/>
              </a:rPr>
              <a:t>dan </a:t>
            </a:r>
            <a:r>
              <a:rPr sz="1100" dirty="0">
                <a:latin typeface="Cambria"/>
                <a:cs typeface="Cambria"/>
              </a:rPr>
              <a:t>sudut datang </a:t>
            </a:r>
            <a:r>
              <a:rPr sz="1100" spc="5" dirty="0">
                <a:latin typeface="Cambria"/>
                <a:cs typeface="Cambria"/>
              </a:rPr>
              <a:t>harus </a:t>
            </a:r>
            <a:r>
              <a:rPr sz="1100" dirty="0">
                <a:latin typeface="Cambria"/>
                <a:cs typeface="Cambria"/>
              </a:rPr>
              <a:t>lebih besar daripada sudut</a:t>
            </a:r>
            <a:r>
              <a:rPr sz="1100" spc="30" dirty="0">
                <a:latin typeface="Cambria"/>
                <a:cs typeface="Cambria"/>
              </a:rPr>
              <a:t> </a:t>
            </a:r>
            <a:r>
              <a:rPr sz="1100" dirty="0">
                <a:latin typeface="Cambria"/>
                <a:cs typeface="Cambria"/>
              </a:rPr>
              <a:t>kritis.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800">
              <a:latin typeface="Times New Roman"/>
              <a:cs typeface="Times New Roman"/>
            </a:endParaRPr>
          </a:p>
          <a:p>
            <a:pPr marL="374650">
              <a:lnSpc>
                <a:spcPct val="100000"/>
              </a:lnSpc>
            </a:pPr>
            <a:r>
              <a:rPr sz="700" spc="5" dirty="0">
                <a:latin typeface="Calibri"/>
                <a:cs typeface="Calibri"/>
              </a:rPr>
              <a:t>Page </a:t>
            </a:r>
            <a:r>
              <a:rPr sz="700" dirty="0">
                <a:latin typeface="Calibri"/>
                <a:cs typeface="Calibri"/>
              </a:rPr>
              <a:t>-</a:t>
            </a:r>
            <a:r>
              <a:rPr sz="700" spc="25" dirty="0">
                <a:latin typeface="Calibri"/>
                <a:cs typeface="Calibri"/>
              </a:rPr>
              <a:t> </a:t>
            </a:r>
            <a:r>
              <a:rPr sz="700" spc="15" dirty="0">
                <a:latin typeface="Calibri"/>
                <a:cs typeface="Calibri"/>
              </a:rPr>
              <a:t>68</a:t>
            </a:r>
            <a:endParaRPr sz="700">
              <a:latin typeface="Calibri"/>
              <a:cs typeface="Calibri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535"/>
              </a:lnSpc>
            </a:pPr>
            <a:fld id="{81D60167-4931-47E6-BA6A-407CBD079E47}" type="slidenum">
              <a:rPr dirty="0"/>
              <a:t>25</a:t>
            </a:fld>
            <a:endParaRPr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92199" y="4437650"/>
            <a:ext cx="360045" cy="132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700" spc="5" dirty="0">
                <a:latin typeface="Calibri"/>
                <a:cs typeface="Calibri"/>
              </a:rPr>
              <a:t>Page </a:t>
            </a:r>
            <a:r>
              <a:rPr sz="700" dirty="0">
                <a:latin typeface="Calibri"/>
                <a:cs typeface="Calibri"/>
              </a:rPr>
              <a:t>-</a:t>
            </a:r>
            <a:r>
              <a:rPr sz="700" spc="-35" dirty="0">
                <a:latin typeface="Calibri"/>
                <a:cs typeface="Calibri"/>
              </a:rPr>
              <a:t> </a:t>
            </a:r>
            <a:r>
              <a:rPr sz="700" spc="15" dirty="0">
                <a:latin typeface="Calibri"/>
                <a:cs typeface="Calibri"/>
              </a:rPr>
              <a:t>69</a:t>
            </a:r>
            <a:endParaRPr sz="7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645870" y="4338673"/>
            <a:ext cx="480659" cy="2476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672078" y="1206567"/>
            <a:ext cx="5001895" cy="2241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300" spc="-35" dirty="0">
                <a:latin typeface="Calibri"/>
                <a:cs typeface="Calibri"/>
              </a:rPr>
              <a:t>Syarat </a:t>
            </a:r>
            <a:r>
              <a:rPr sz="1300" dirty="0">
                <a:latin typeface="Calibri"/>
                <a:cs typeface="Calibri"/>
              </a:rPr>
              <a:t>: </a:t>
            </a:r>
            <a:r>
              <a:rPr sz="1300" spc="-25" dirty="0">
                <a:latin typeface="Calibri"/>
                <a:cs typeface="Calibri"/>
              </a:rPr>
              <a:t>Indeks </a:t>
            </a:r>
            <a:r>
              <a:rPr sz="1300" spc="-20" dirty="0">
                <a:latin typeface="Calibri"/>
                <a:cs typeface="Calibri"/>
              </a:rPr>
              <a:t>bias </a:t>
            </a:r>
            <a:r>
              <a:rPr sz="1300" spc="-25" dirty="0">
                <a:latin typeface="Calibri"/>
                <a:cs typeface="Calibri"/>
              </a:rPr>
              <a:t>medium </a:t>
            </a:r>
            <a:r>
              <a:rPr sz="1300" dirty="0">
                <a:latin typeface="Calibri"/>
                <a:cs typeface="Calibri"/>
              </a:rPr>
              <a:t>1 </a:t>
            </a:r>
            <a:r>
              <a:rPr sz="1300" spc="-20" dirty="0">
                <a:latin typeface="Calibri"/>
                <a:cs typeface="Calibri"/>
              </a:rPr>
              <a:t>harus lebih besar daripada </a:t>
            </a:r>
            <a:r>
              <a:rPr sz="1300" spc="-25" dirty="0">
                <a:latin typeface="Calibri"/>
                <a:cs typeface="Calibri"/>
              </a:rPr>
              <a:t>indeks </a:t>
            </a:r>
            <a:r>
              <a:rPr sz="1300" spc="-20" dirty="0">
                <a:latin typeface="Calibri"/>
                <a:cs typeface="Calibri"/>
              </a:rPr>
              <a:t>bias</a:t>
            </a:r>
            <a:r>
              <a:rPr sz="1300" spc="-130" dirty="0">
                <a:latin typeface="Calibri"/>
                <a:cs typeface="Calibri"/>
              </a:rPr>
              <a:t> </a:t>
            </a:r>
            <a:r>
              <a:rPr sz="1300" spc="-30" dirty="0">
                <a:latin typeface="Calibri"/>
                <a:cs typeface="Calibri"/>
              </a:rPr>
              <a:t>medium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672078" y="1419213"/>
            <a:ext cx="643255" cy="2095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00"/>
              </a:lnSpc>
            </a:pPr>
            <a:r>
              <a:rPr sz="1300" dirty="0">
                <a:latin typeface="Calibri"/>
                <a:cs typeface="Calibri"/>
              </a:rPr>
              <a:t>2 </a:t>
            </a:r>
            <a:r>
              <a:rPr sz="1300" spc="-15" dirty="0">
                <a:latin typeface="Calibri"/>
                <a:cs typeface="Calibri"/>
              </a:rPr>
              <a:t>(n</a:t>
            </a:r>
            <a:r>
              <a:rPr sz="1200" spc="-22" baseline="-13888" dirty="0">
                <a:latin typeface="Calibri"/>
                <a:cs typeface="Calibri"/>
              </a:rPr>
              <a:t>1 </a:t>
            </a:r>
            <a:r>
              <a:rPr sz="1300" dirty="0">
                <a:latin typeface="Calibri"/>
                <a:cs typeface="Calibri"/>
              </a:rPr>
              <a:t>&gt;</a:t>
            </a:r>
            <a:r>
              <a:rPr sz="1300" spc="-185" dirty="0">
                <a:latin typeface="Calibri"/>
                <a:cs typeface="Calibri"/>
              </a:rPr>
              <a:t> </a:t>
            </a:r>
            <a:r>
              <a:rPr sz="1300" spc="-5" dirty="0">
                <a:latin typeface="Calibri"/>
                <a:cs typeface="Calibri"/>
              </a:rPr>
              <a:t>n</a:t>
            </a:r>
            <a:r>
              <a:rPr sz="1200" spc="-7" baseline="-13888" dirty="0">
                <a:latin typeface="Calibri"/>
                <a:cs typeface="Calibri"/>
              </a:rPr>
              <a:t>2</a:t>
            </a:r>
            <a:r>
              <a:rPr sz="1300" spc="-5" dirty="0">
                <a:latin typeface="Calibri"/>
                <a:cs typeface="Calibri"/>
              </a:rPr>
              <a:t>)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657814" y="1561971"/>
            <a:ext cx="4526958" cy="222071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484038" y="3562193"/>
            <a:ext cx="707390" cy="255270"/>
          </a:xfrm>
          <a:custGeom>
            <a:avLst/>
            <a:gdLst/>
            <a:ahLst/>
            <a:cxnLst/>
            <a:rect l="l" t="t" r="r" b="b"/>
            <a:pathLst>
              <a:path w="707389" h="255270">
                <a:moveTo>
                  <a:pt x="0" y="254675"/>
                </a:moveTo>
                <a:lnTo>
                  <a:pt x="706833" y="254675"/>
                </a:lnTo>
                <a:lnTo>
                  <a:pt x="706833" y="0"/>
                </a:lnTo>
                <a:lnTo>
                  <a:pt x="0" y="0"/>
                </a:lnTo>
                <a:lnTo>
                  <a:pt x="0" y="2546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440626" y="2315845"/>
            <a:ext cx="685165" cy="182880"/>
          </a:xfrm>
          <a:custGeom>
            <a:avLst/>
            <a:gdLst/>
            <a:ahLst/>
            <a:cxnLst/>
            <a:rect l="l" t="t" r="r" b="b"/>
            <a:pathLst>
              <a:path w="685164" h="182880">
                <a:moveTo>
                  <a:pt x="0" y="182385"/>
                </a:moveTo>
                <a:lnTo>
                  <a:pt x="684609" y="182385"/>
                </a:lnTo>
                <a:lnTo>
                  <a:pt x="684609" y="0"/>
                </a:lnTo>
                <a:lnTo>
                  <a:pt x="0" y="0"/>
                </a:lnTo>
                <a:lnTo>
                  <a:pt x="0" y="182385"/>
                </a:lnTo>
                <a:close/>
              </a:path>
            </a:pathLst>
          </a:custGeom>
          <a:solidFill>
            <a:srgbClr val="95B74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5581186" y="2324845"/>
            <a:ext cx="418465" cy="14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800" spc="-20" dirty="0">
                <a:latin typeface="Calibri"/>
                <a:cs typeface="Calibri"/>
              </a:rPr>
              <a:t>Medium</a:t>
            </a:r>
            <a:r>
              <a:rPr sz="800" spc="-95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2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435114" y="2581134"/>
            <a:ext cx="685165" cy="182880"/>
          </a:xfrm>
          <a:custGeom>
            <a:avLst/>
            <a:gdLst/>
            <a:ahLst/>
            <a:cxnLst/>
            <a:rect l="l" t="t" r="r" b="b"/>
            <a:pathLst>
              <a:path w="685164" h="182880">
                <a:moveTo>
                  <a:pt x="0" y="182385"/>
                </a:moveTo>
                <a:lnTo>
                  <a:pt x="684608" y="182385"/>
                </a:lnTo>
                <a:lnTo>
                  <a:pt x="684608" y="0"/>
                </a:lnTo>
                <a:lnTo>
                  <a:pt x="0" y="0"/>
                </a:lnTo>
                <a:lnTo>
                  <a:pt x="0" y="182385"/>
                </a:lnTo>
                <a:close/>
              </a:path>
            </a:pathLst>
          </a:custGeom>
          <a:solidFill>
            <a:srgbClr val="CCE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5575674" y="2593069"/>
            <a:ext cx="418465" cy="14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800" spc="-20" dirty="0">
                <a:latin typeface="Calibri"/>
                <a:cs typeface="Calibri"/>
              </a:rPr>
              <a:t>Medium</a:t>
            </a:r>
            <a:r>
              <a:rPr sz="800" spc="-95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1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075747" y="1811204"/>
            <a:ext cx="118745" cy="440055"/>
          </a:xfrm>
          <a:prstGeom prst="rect">
            <a:avLst/>
          </a:prstGeom>
        </p:spPr>
        <p:txBody>
          <a:bodyPr vert="vert270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z="600" spc="5" dirty="0">
                <a:latin typeface="Calibri"/>
                <a:cs typeface="Calibri"/>
              </a:rPr>
              <a:t>Garis</a:t>
            </a:r>
            <a:r>
              <a:rPr sz="600" spc="-25" dirty="0">
                <a:latin typeface="Calibri"/>
                <a:cs typeface="Calibri"/>
              </a:rPr>
              <a:t> </a:t>
            </a:r>
            <a:r>
              <a:rPr sz="600" spc="5" dirty="0">
                <a:latin typeface="Calibri"/>
                <a:cs typeface="Calibri"/>
              </a:rPr>
              <a:t>normal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407483" y="1808156"/>
            <a:ext cx="118745" cy="440055"/>
          </a:xfrm>
          <a:prstGeom prst="rect">
            <a:avLst/>
          </a:prstGeom>
        </p:spPr>
        <p:txBody>
          <a:bodyPr vert="vert270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z="600" spc="5" dirty="0">
                <a:latin typeface="Calibri"/>
                <a:cs typeface="Calibri"/>
              </a:rPr>
              <a:t>Garis</a:t>
            </a:r>
            <a:r>
              <a:rPr sz="600" spc="-25" dirty="0">
                <a:latin typeface="Calibri"/>
                <a:cs typeface="Calibri"/>
              </a:rPr>
              <a:t> </a:t>
            </a:r>
            <a:r>
              <a:rPr sz="600" spc="5" dirty="0">
                <a:latin typeface="Calibri"/>
                <a:cs typeface="Calibri"/>
              </a:rPr>
              <a:t>normal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958603" y="1808156"/>
            <a:ext cx="118745" cy="440055"/>
          </a:xfrm>
          <a:prstGeom prst="rect">
            <a:avLst/>
          </a:prstGeom>
        </p:spPr>
        <p:txBody>
          <a:bodyPr vert="vert270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z="600" spc="5" dirty="0">
                <a:latin typeface="Calibri"/>
                <a:cs typeface="Calibri"/>
              </a:rPr>
              <a:t>Garis</a:t>
            </a:r>
            <a:r>
              <a:rPr sz="600" spc="-25" dirty="0">
                <a:latin typeface="Calibri"/>
                <a:cs typeface="Calibri"/>
              </a:rPr>
              <a:t> </a:t>
            </a:r>
            <a:r>
              <a:rPr sz="600" spc="5" dirty="0">
                <a:latin typeface="Calibri"/>
                <a:cs typeface="Calibri"/>
              </a:rPr>
              <a:t>normal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876601" y="3588681"/>
            <a:ext cx="708025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000" spc="-10" dirty="0">
                <a:latin typeface="Calibri"/>
                <a:cs typeface="Calibri"/>
              </a:rPr>
              <a:t>a.</a:t>
            </a:r>
            <a:r>
              <a:rPr sz="1000" spc="125" dirty="0">
                <a:latin typeface="Calibri"/>
                <a:cs typeface="Calibri"/>
              </a:rPr>
              <a:t> </a:t>
            </a:r>
            <a:r>
              <a:rPr sz="1000" spc="-15" dirty="0">
                <a:latin typeface="Calibri"/>
                <a:cs typeface="Calibri"/>
              </a:rPr>
              <a:t>Pembiasan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669211" y="2316950"/>
            <a:ext cx="384175" cy="214629"/>
          </a:xfrm>
          <a:custGeom>
            <a:avLst/>
            <a:gdLst/>
            <a:ahLst/>
            <a:cxnLst/>
            <a:rect l="l" t="t" r="r" b="b"/>
            <a:pathLst>
              <a:path w="384175" h="214630">
                <a:moveTo>
                  <a:pt x="0" y="214441"/>
                </a:moveTo>
                <a:lnTo>
                  <a:pt x="383645" y="214441"/>
                </a:lnTo>
                <a:lnTo>
                  <a:pt x="383645" y="0"/>
                </a:lnTo>
                <a:lnTo>
                  <a:pt x="0" y="0"/>
                </a:lnTo>
                <a:lnTo>
                  <a:pt x="0" y="214441"/>
                </a:lnTo>
                <a:close/>
              </a:path>
            </a:pathLst>
          </a:custGeom>
          <a:solidFill>
            <a:srgbClr val="95B74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1807566" y="2326809"/>
            <a:ext cx="80010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Calibri"/>
                <a:cs typeface="Calibri"/>
              </a:rPr>
              <a:t>n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872611" y="2417368"/>
            <a:ext cx="51435" cy="1174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dirty="0">
                <a:latin typeface="Calibri"/>
                <a:cs typeface="Calibri"/>
              </a:rPr>
              <a:t>2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674723" y="2564553"/>
            <a:ext cx="384175" cy="214629"/>
          </a:xfrm>
          <a:custGeom>
            <a:avLst/>
            <a:gdLst/>
            <a:ahLst/>
            <a:cxnLst/>
            <a:rect l="l" t="t" r="r" b="b"/>
            <a:pathLst>
              <a:path w="384175" h="214630">
                <a:moveTo>
                  <a:pt x="0" y="214441"/>
                </a:moveTo>
                <a:lnTo>
                  <a:pt x="383645" y="214441"/>
                </a:lnTo>
                <a:lnTo>
                  <a:pt x="383645" y="0"/>
                </a:lnTo>
                <a:lnTo>
                  <a:pt x="0" y="0"/>
                </a:lnTo>
                <a:lnTo>
                  <a:pt x="0" y="214441"/>
                </a:lnTo>
                <a:close/>
              </a:path>
            </a:pathLst>
          </a:custGeom>
          <a:solidFill>
            <a:srgbClr val="CCE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1813078" y="2588937"/>
            <a:ext cx="116839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500" spc="-22" baseline="5555" dirty="0">
                <a:latin typeface="Calibri"/>
                <a:cs typeface="Calibri"/>
              </a:rPr>
              <a:t>n</a:t>
            </a:r>
            <a:r>
              <a:rPr sz="600" dirty="0">
                <a:latin typeface="Calibri"/>
                <a:cs typeface="Calibri"/>
              </a:rPr>
              <a:t>1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773031" y="3588681"/>
            <a:ext cx="2708275" cy="493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41959">
              <a:lnSpc>
                <a:spcPct val="100000"/>
              </a:lnSpc>
              <a:spcBef>
                <a:spcPts val="100"/>
              </a:spcBef>
              <a:tabLst>
                <a:tab pos="1950085" algn="l"/>
              </a:tabLst>
            </a:pPr>
            <a:r>
              <a:rPr sz="1000" spc="-10" dirty="0">
                <a:latin typeface="Calibri"/>
                <a:cs typeface="Calibri"/>
              </a:rPr>
              <a:t>b.  </a:t>
            </a:r>
            <a:r>
              <a:rPr sz="1000" spc="-15" dirty="0">
                <a:latin typeface="Calibri"/>
                <a:cs typeface="Calibri"/>
              </a:rPr>
              <a:t>Sudut </a:t>
            </a:r>
            <a:r>
              <a:rPr sz="1000" spc="-10" dirty="0">
                <a:latin typeface="Calibri"/>
                <a:cs typeface="Calibri"/>
              </a:rPr>
              <a:t>kritis	c.</a:t>
            </a:r>
            <a:r>
              <a:rPr sz="1000" spc="120" dirty="0">
                <a:latin typeface="Calibri"/>
                <a:cs typeface="Calibri"/>
              </a:rPr>
              <a:t> </a:t>
            </a:r>
            <a:r>
              <a:rPr sz="1000" spc="-15" dirty="0">
                <a:latin typeface="Calibri"/>
                <a:cs typeface="Calibri"/>
              </a:rPr>
              <a:t>Pemantulan</a:t>
            </a:r>
            <a:endParaRPr sz="1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r>
              <a:rPr sz="800" i="1" spc="10" dirty="0">
                <a:latin typeface="Cambria"/>
                <a:cs typeface="Cambria"/>
              </a:rPr>
              <a:t>Gambar </a:t>
            </a:r>
            <a:r>
              <a:rPr sz="800" i="1" dirty="0">
                <a:latin typeface="Cambria"/>
                <a:cs typeface="Cambria"/>
              </a:rPr>
              <a:t>9 : </a:t>
            </a:r>
            <a:r>
              <a:rPr sz="800" i="1" spc="5" dirty="0">
                <a:latin typeface="Cambria"/>
                <a:cs typeface="Cambria"/>
              </a:rPr>
              <a:t>Ilustrasi </a:t>
            </a:r>
            <a:r>
              <a:rPr sz="800" i="1" spc="10" dirty="0">
                <a:latin typeface="Cambria"/>
                <a:cs typeface="Cambria"/>
              </a:rPr>
              <a:t>pembiasan </a:t>
            </a:r>
            <a:r>
              <a:rPr sz="800" i="1" spc="5" dirty="0">
                <a:latin typeface="Cambria"/>
                <a:cs typeface="Cambria"/>
              </a:rPr>
              <a:t>dan </a:t>
            </a:r>
            <a:r>
              <a:rPr sz="800" i="1" spc="10" dirty="0">
                <a:latin typeface="Cambria"/>
                <a:cs typeface="Cambria"/>
              </a:rPr>
              <a:t>pemantulan</a:t>
            </a:r>
            <a:r>
              <a:rPr sz="800" i="1" spc="100" dirty="0">
                <a:latin typeface="Cambria"/>
                <a:cs typeface="Cambria"/>
              </a:rPr>
              <a:t> </a:t>
            </a:r>
            <a:r>
              <a:rPr sz="800" i="1" spc="5" dirty="0">
                <a:latin typeface="Cambria"/>
                <a:cs typeface="Cambria"/>
              </a:rPr>
              <a:t>cahaya</a:t>
            </a:r>
            <a:endParaRPr sz="800">
              <a:latin typeface="Cambria"/>
              <a:cs typeface="Cambria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3564760" y="2117504"/>
            <a:ext cx="451484" cy="448945"/>
          </a:xfrm>
          <a:custGeom>
            <a:avLst/>
            <a:gdLst/>
            <a:ahLst/>
            <a:cxnLst/>
            <a:rect l="l" t="t" r="r" b="b"/>
            <a:pathLst>
              <a:path w="451485" h="448944">
                <a:moveTo>
                  <a:pt x="315661" y="95187"/>
                </a:moveTo>
                <a:lnTo>
                  <a:pt x="349893" y="138064"/>
                </a:lnTo>
                <a:lnTo>
                  <a:pt x="369527" y="185082"/>
                </a:lnTo>
                <a:lnTo>
                  <a:pt x="386558" y="241300"/>
                </a:lnTo>
                <a:lnTo>
                  <a:pt x="400650" y="300645"/>
                </a:lnTo>
                <a:lnTo>
                  <a:pt x="411586" y="356685"/>
                </a:lnTo>
                <a:lnTo>
                  <a:pt x="419432" y="403993"/>
                </a:lnTo>
                <a:lnTo>
                  <a:pt x="424818" y="441711"/>
                </a:lnTo>
                <a:lnTo>
                  <a:pt x="425691" y="448595"/>
                </a:lnTo>
                <a:lnTo>
                  <a:pt x="450903" y="445503"/>
                </a:lnTo>
                <a:lnTo>
                  <a:pt x="444515" y="399977"/>
                </a:lnTo>
                <a:lnTo>
                  <a:pt x="436553" y="352007"/>
                </a:lnTo>
                <a:lnTo>
                  <a:pt x="425358" y="294742"/>
                </a:lnTo>
                <a:lnTo>
                  <a:pt x="410994" y="234349"/>
                </a:lnTo>
                <a:lnTo>
                  <a:pt x="393248" y="175975"/>
                </a:lnTo>
                <a:lnTo>
                  <a:pt x="371780" y="125140"/>
                </a:lnTo>
                <a:lnTo>
                  <a:pt x="353062" y="95717"/>
                </a:lnTo>
                <a:lnTo>
                  <a:pt x="316497" y="95717"/>
                </a:lnTo>
                <a:lnTo>
                  <a:pt x="315661" y="95187"/>
                </a:lnTo>
                <a:close/>
              </a:path>
              <a:path w="451485" h="448944">
                <a:moveTo>
                  <a:pt x="314964" y="94590"/>
                </a:moveTo>
                <a:lnTo>
                  <a:pt x="315661" y="95187"/>
                </a:lnTo>
                <a:lnTo>
                  <a:pt x="316497" y="95717"/>
                </a:lnTo>
                <a:lnTo>
                  <a:pt x="314964" y="94590"/>
                </a:lnTo>
                <a:close/>
              </a:path>
              <a:path w="451485" h="448944">
                <a:moveTo>
                  <a:pt x="352089" y="94590"/>
                </a:moveTo>
                <a:lnTo>
                  <a:pt x="314964" y="94590"/>
                </a:lnTo>
                <a:lnTo>
                  <a:pt x="316497" y="95717"/>
                </a:lnTo>
                <a:lnTo>
                  <a:pt x="353062" y="95717"/>
                </a:lnTo>
                <a:lnTo>
                  <a:pt x="352857" y="95441"/>
                </a:lnTo>
                <a:lnTo>
                  <a:pt x="352089" y="94590"/>
                </a:lnTo>
                <a:close/>
              </a:path>
              <a:path w="451485" h="448944">
                <a:moveTo>
                  <a:pt x="281872" y="50325"/>
                </a:moveTo>
                <a:lnTo>
                  <a:pt x="78540" y="50325"/>
                </a:lnTo>
                <a:lnTo>
                  <a:pt x="77477" y="50487"/>
                </a:lnTo>
                <a:lnTo>
                  <a:pt x="114906" y="51688"/>
                </a:lnTo>
                <a:lnTo>
                  <a:pt x="136014" y="52602"/>
                </a:lnTo>
                <a:lnTo>
                  <a:pt x="180245" y="55784"/>
                </a:lnTo>
                <a:lnTo>
                  <a:pt x="224585" y="61765"/>
                </a:lnTo>
                <a:lnTo>
                  <a:pt x="265848" y="71594"/>
                </a:lnTo>
                <a:lnTo>
                  <a:pt x="301653" y="86324"/>
                </a:lnTo>
                <a:lnTo>
                  <a:pt x="315661" y="95187"/>
                </a:lnTo>
                <a:lnTo>
                  <a:pt x="314964" y="94590"/>
                </a:lnTo>
                <a:lnTo>
                  <a:pt x="352089" y="94590"/>
                </a:lnTo>
                <a:lnTo>
                  <a:pt x="345380" y="87161"/>
                </a:lnTo>
                <a:lnTo>
                  <a:pt x="330992" y="74823"/>
                </a:lnTo>
                <a:lnTo>
                  <a:pt x="330479" y="74446"/>
                </a:lnTo>
                <a:lnTo>
                  <a:pt x="312395" y="63244"/>
                </a:lnTo>
                <a:lnTo>
                  <a:pt x="293122" y="54292"/>
                </a:lnTo>
                <a:lnTo>
                  <a:pt x="281872" y="50325"/>
                </a:lnTo>
                <a:close/>
              </a:path>
              <a:path w="451485" h="448944">
                <a:moveTo>
                  <a:pt x="68610" y="0"/>
                </a:moveTo>
                <a:lnTo>
                  <a:pt x="109" y="50325"/>
                </a:lnTo>
                <a:lnTo>
                  <a:pt x="0" y="50521"/>
                </a:lnTo>
                <a:lnTo>
                  <a:pt x="81402" y="75318"/>
                </a:lnTo>
                <a:lnTo>
                  <a:pt x="77510" y="52398"/>
                </a:lnTo>
                <a:lnTo>
                  <a:pt x="64313" y="52398"/>
                </a:lnTo>
                <a:lnTo>
                  <a:pt x="60660" y="27195"/>
                </a:lnTo>
                <a:lnTo>
                  <a:pt x="72925" y="25409"/>
                </a:lnTo>
                <a:lnTo>
                  <a:pt x="68610" y="0"/>
                </a:lnTo>
                <a:close/>
              </a:path>
              <a:path w="451485" h="448944">
                <a:moveTo>
                  <a:pt x="72925" y="25409"/>
                </a:moveTo>
                <a:lnTo>
                  <a:pt x="60660" y="27195"/>
                </a:lnTo>
                <a:lnTo>
                  <a:pt x="64313" y="52398"/>
                </a:lnTo>
                <a:lnTo>
                  <a:pt x="77191" y="50521"/>
                </a:lnTo>
                <a:lnTo>
                  <a:pt x="76322" y="50452"/>
                </a:lnTo>
                <a:lnTo>
                  <a:pt x="77171" y="50403"/>
                </a:lnTo>
                <a:lnTo>
                  <a:pt x="72925" y="25409"/>
                </a:lnTo>
                <a:close/>
              </a:path>
              <a:path w="451485" h="448944">
                <a:moveTo>
                  <a:pt x="77191" y="50521"/>
                </a:moveTo>
                <a:lnTo>
                  <a:pt x="64313" y="52398"/>
                </a:lnTo>
                <a:lnTo>
                  <a:pt x="77510" y="52398"/>
                </a:lnTo>
                <a:lnTo>
                  <a:pt x="77191" y="50521"/>
                </a:lnTo>
                <a:close/>
              </a:path>
              <a:path w="451485" h="448944">
                <a:moveTo>
                  <a:pt x="77183" y="50478"/>
                </a:moveTo>
                <a:lnTo>
                  <a:pt x="77434" y="50486"/>
                </a:lnTo>
                <a:lnTo>
                  <a:pt x="77183" y="50478"/>
                </a:lnTo>
                <a:close/>
              </a:path>
              <a:path w="451485" h="448944">
                <a:moveTo>
                  <a:pt x="78540" y="50325"/>
                </a:moveTo>
                <a:lnTo>
                  <a:pt x="77171" y="50403"/>
                </a:lnTo>
                <a:lnTo>
                  <a:pt x="77487" y="50478"/>
                </a:lnTo>
                <a:lnTo>
                  <a:pt x="78540" y="50325"/>
                </a:lnTo>
                <a:close/>
              </a:path>
              <a:path w="451485" h="448944">
                <a:moveTo>
                  <a:pt x="77171" y="50403"/>
                </a:moveTo>
                <a:lnTo>
                  <a:pt x="76322" y="50452"/>
                </a:lnTo>
                <a:lnTo>
                  <a:pt x="77183" y="50478"/>
                </a:lnTo>
                <a:close/>
              </a:path>
              <a:path w="451485" h="448944">
                <a:moveTo>
                  <a:pt x="76362" y="24973"/>
                </a:moveTo>
                <a:lnTo>
                  <a:pt x="75620" y="25016"/>
                </a:lnTo>
                <a:lnTo>
                  <a:pt x="72925" y="25409"/>
                </a:lnTo>
                <a:lnTo>
                  <a:pt x="77171" y="50403"/>
                </a:lnTo>
                <a:lnTo>
                  <a:pt x="78540" y="50325"/>
                </a:lnTo>
                <a:lnTo>
                  <a:pt x="281872" y="50325"/>
                </a:lnTo>
                <a:lnTo>
                  <a:pt x="227958" y="36522"/>
                </a:lnTo>
                <a:lnTo>
                  <a:pt x="182060" y="30382"/>
                </a:lnTo>
                <a:lnTo>
                  <a:pt x="137107" y="27157"/>
                </a:lnTo>
                <a:lnTo>
                  <a:pt x="76362" y="2497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3675150" y="2218503"/>
            <a:ext cx="276225" cy="2241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r>
              <a:rPr sz="1300" spc="-20" dirty="0">
                <a:latin typeface="Calibri"/>
                <a:cs typeface="Calibri"/>
              </a:rPr>
              <a:t>90</a:t>
            </a:r>
            <a:r>
              <a:rPr sz="1200" spc="-30" baseline="34722" dirty="0">
                <a:latin typeface="Calibri"/>
                <a:cs typeface="Calibri"/>
              </a:rPr>
              <a:t>0</a:t>
            </a:r>
            <a:endParaRPr sz="1200" baseline="34722">
              <a:latin typeface="Calibri"/>
              <a:cs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2225705" y="1926160"/>
            <a:ext cx="370205" cy="269875"/>
          </a:xfrm>
          <a:custGeom>
            <a:avLst/>
            <a:gdLst/>
            <a:ahLst/>
            <a:cxnLst/>
            <a:rect l="l" t="t" r="r" b="b"/>
            <a:pathLst>
              <a:path w="370205" h="269875">
                <a:moveTo>
                  <a:pt x="275935" y="88457"/>
                </a:moveTo>
                <a:lnTo>
                  <a:pt x="299932" y="123936"/>
                </a:lnTo>
                <a:lnTo>
                  <a:pt x="324802" y="187523"/>
                </a:lnTo>
                <a:lnTo>
                  <a:pt x="337047" y="232343"/>
                </a:lnTo>
                <a:lnTo>
                  <a:pt x="344925" y="269261"/>
                </a:lnTo>
                <a:lnTo>
                  <a:pt x="369917" y="264714"/>
                </a:lnTo>
                <a:lnTo>
                  <a:pt x="361685" y="226150"/>
                </a:lnTo>
                <a:lnTo>
                  <a:pt x="348799" y="179176"/>
                </a:lnTo>
                <a:lnTo>
                  <a:pt x="329910" y="127937"/>
                </a:lnTo>
                <a:lnTo>
                  <a:pt x="308713" y="89099"/>
                </a:lnTo>
                <a:lnTo>
                  <a:pt x="276687" y="89099"/>
                </a:lnTo>
                <a:lnTo>
                  <a:pt x="275935" y="88457"/>
                </a:lnTo>
                <a:close/>
              </a:path>
              <a:path w="370205" h="269875">
                <a:moveTo>
                  <a:pt x="275286" y="87697"/>
                </a:moveTo>
                <a:lnTo>
                  <a:pt x="275935" y="88457"/>
                </a:lnTo>
                <a:lnTo>
                  <a:pt x="276687" y="89099"/>
                </a:lnTo>
                <a:lnTo>
                  <a:pt x="275286" y="87697"/>
                </a:lnTo>
                <a:close/>
              </a:path>
              <a:path w="370205" h="269875">
                <a:moveTo>
                  <a:pt x="307759" y="87697"/>
                </a:moveTo>
                <a:lnTo>
                  <a:pt x="275286" y="87697"/>
                </a:lnTo>
                <a:lnTo>
                  <a:pt x="276687" y="89099"/>
                </a:lnTo>
                <a:lnTo>
                  <a:pt x="308713" y="89099"/>
                </a:lnTo>
                <a:lnTo>
                  <a:pt x="307759" y="87697"/>
                </a:lnTo>
                <a:close/>
              </a:path>
              <a:path w="370205" h="269875">
                <a:moveTo>
                  <a:pt x="267499" y="81243"/>
                </a:moveTo>
                <a:lnTo>
                  <a:pt x="275935" y="88457"/>
                </a:lnTo>
                <a:lnTo>
                  <a:pt x="275286" y="87697"/>
                </a:lnTo>
                <a:lnTo>
                  <a:pt x="307759" y="87697"/>
                </a:lnTo>
                <a:lnTo>
                  <a:pt x="303913" y="82049"/>
                </a:lnTo>
                <a:lnTo>
                  <a:pt x="303741" y="81848"/>
                </a:lnTo>
                <a:lnTo>
                  <a:pt x="268507" y="81848"/>
                </a:lnTo>
                <a:lnTo>
                  <a:pt x="267499" y="81243"/>
                </a:lnTo>
                <a:close/>
              </a:path>
              <a:path w="370205" h="269875">
                <a:moveTo>
                  <a:pt x="266700" y="80559"/>
                </a:moveTo>
                <a:lnTo>
                  <a:pt x="267499" y="81243"/>
                </a:lnTo>
                <a:lnTo>
                  <a:pt x="268507" y="81848"/>
                </a:lnTo>
                <a:lnTo>
                  <a:pt x="266700" y="80559"/>
                </a:lnTo>
                <a:close/>
              </a:path>
              <a:path w="370205" h="269875">
                <a:moveTo>
                  <a:pt x="302639" y="80559"/>
                </a:moveTo>
                <a:lnTo>
                  <a:pt x="266700" y="80559"/>
                </a:lnTo>
                <a:lnTo>
                  <a:pt x="268507" y="81848"/>
                </a:lnTo>
                <a:lnTo>
                  <a:pt x="303741" y="81848"/>
                </a:lnTo>
                <a:lnTo>
                  <a:pt x="302639" y="80559"/>
                </a:lnTo>
                <a:close/>
              </a:path>
              <a:path w="370205" h="269875">
                <a:moveTo>
                  <a:pt x="264599" y="50783"/>
                </a:moveTo>
                <a:lnTo>
                  <a:pt x="78718" y="50783"/>
                </a:lnTo>
                <a:lnTo>
                  <a:pt x="111050" y="51701"/>
                </a:lnTo>
                <a:lnTo>
                  <a:pt x="147156" y="53486"/>
                </a:lnTo>
                <a:lnTo>
                  <a:pt x="217488" y="62417"/>
                </a:lnTo>
                <a:lnTo>
                  <a:pt x="258601" y="75896"/>
                </a:lnTo>
                <a:lnTo>
                  <a:pt x="267499" y="81243"/>
                </a:lnTo>
                <a:lnTo>
                  <a:pt x="266700" y="80559"/>
                </a:lnTo>
                <a:lnTo>
                  <a:pt x="302639" y="80559"/>
                </a:lnTo>
                <a:lnTo>
                  <a:pt x="294138" y="70618"/>
                </a:lnTo>
                <a:lnTo>
                  <a:pt x="293672" y="70150"/>
                </a:lnTo>
                <a:lnTo>
                  <a:pt x="282615" y="60698"/>
                </a:lnTo>
                <a:lnTo>
                  <a:pt x="282012" y="60267"/>
                </a:lnTo>
                <a:lnTo>
                  <a:pt x="268603" y="52486"/>
                </a:lnTo>
                <a:lnTo>
                  <a:pt x="264599" y="50783"/>
                </a:lnTo>
                <a:close/>
              </a:path>
              <a:path w="370205" h="269875">
                <a:moveTo>
                  <a:pt x="72467" y="0"/>
                </a:moveTo>
                <a:lnTo>
                  <a:pt x="0" y="44913"/>
                </a:lnTo>
                <a:lnTo>
                  <a:pt x="79315" y="76093"/>
                </a:lnTo>
                <a:lnTo>
                  <a:pt x="77137" y="51888"/>
                </a:lnTo>
                <a:lnTo>
                  <a:pt x="64204" y="51888"/>
                </a:lnTo>
                <a:lnTo>
                  <a:pt x="62282" y="26493"/>
                </a:lnTo>
                <a:lnTo>
                  <a:pt x="74766" y="25542"/>
                </a:lnTo>
                <a:lnTo>
                  <a:pt x="72467" y="0"/>
                </a:lnTo>
                <a:close/>
              </a:path>
              <a:path w="370205" h="269875">
                <a:moveTo>
                  <a:pt x="74766" y="25542"/>
                </a:moveTo>
                <a:lnTo>
                  <a:pt x="62282" y="26493"/>
                </a:lnTo>
                <a:lnTo>
                  <a:pt x="64204" y="51888"/>
                </a:lnTo>
                <a:lnTo>
                  <a:pt x="77049" y="50910"/>
                </a:lnTo>
                <a:lnTo>
                  <a:pt x="74766" y="25542"/>
                </a:lnTo>
                <a:close/>
              </a:path>
              <a:path w="370205" h="269875">
                <a:moveTo>
                  <a:pt x="77049" y="50910"/>
                </a:moveTo>
                <a:lnTo>
                  <a:pt x="64204" y="51888"/>
                </a:lnTo>
                <a:lnTo>
                  <a:pt x="77137" y="51888"/>
                </a:lnTo>
                <a:lnTo>
                  <a:pt x="77049" y="50910"/>
                </a:lnTo>
                <a:close/>
              </a:path>
              <a:path w="370205" h="269875">
                <a:moveTo>
                  <a:pt x="76794" y="25388"/>
                </a:moveTo>
                <a:lnTo>
                  <a:pt x="74766" y="25542"/>
                </a:lnTo>
                <a:lnTo>
                  <a:pt x="77049" y="50910"/>
                </a:lnTo>
                <a:lnTo>
                  <a:pt x="78718" y="50783"/>
                </a:lnTo>
                <a:lnTo>
                  <a:pt x="264599" y="50783"/>
                </a:lnTo>
                <a:lnTo>
                  <a:pt x="221555" y="37278"/>
                </a:lnTo>
                <a:lnTo>
                  <a:pt x="148404" y="28049"/>
                </a:lnTo>
                <a:lnTo>
                  <a:pt x="94402" y="25728"/>
                </a:lnTo>
                <a:lnTo>
                  <a:pt x="76794" y="253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2302558" y="2015032"/>
            <a:ext cx="182880" cy="20574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25400" marR="5080" indent="-26034">
              <a:lnSpc>
                <a:spcPts val="700"/>
              </a:lnSpc>
              <a:spcBef>
                <a:spcPts val="140"/>
              </a:spcBef>
            </a:pPr>
            <a:r>
              <a:rPr sz="600" spc="-25" dirty="0">
                <a:latin typeface="Calibri"/>
                <a:cs typeface="Calibri"/>
              </a:rPr>
              <a:t>Sudu</a:t>
            </a:r>
            <a:r>
              <a:rPr sz="600" dirty="0">
                <a:latin typeface="Calibri"/>
                <a:cs typeface="Calibri"/>
              </a:rPr>
              <a:t>t  </a:t>
            </a:r>
            <a:r>
              <a:rPr sz="600" spc="-15" dirty="0">
                <a:latin typeface="Calibri"/>
                <a:cs typeface="Calibri"/>
              </a:rPr>
              <a:t>bias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5227857" y="2914192"/>
            <a:ext cx="197485" cy="20574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R="5080" indent="8890">
              <a:lnSpc>
                <a:spcPts val="700"/>
              </a:lnSpc>
              <a:spcBef>
                <a:spcPts val="140"/>
              </a:spcBef>
            </a:pPr>
            <a:r>
              <a:rPr sz="600" spc="-25" dirty="0">
                <a:latin typeface="Calibri"/>
                <a:cs typeface="Calibri"/>
              </a:rPr>
              <a:t>Sudu</a:t>
            </a:r>
            <a:r>
              <a:rPr sz="600" dirty="0">
                <a:latin typeface="Calibri"/>
                <a:cs typeface="Calibri"/>
              </a:rPr>
              <a:t>t  </a:t>
            </a:r>
            <a:r>
              <a:rPr sz="600" spc="-25" dirty="0">
                <a:latin typeface="Calibri"/>
                <a:cs typeface="Calibri"/>
              </a:rPr>
              <a:t>p</a:t>
            </a:r>
            <a:r>
              <a:rPr sz="600" spc="-20" dirty="0">
                <a:latin typeface="Calibri"/>
                <a:cs typeface="Calibri"/>
              </a:rPr>
              <a:t>a</a:t>
            </a:r>
            <a:r>
              <a:rPr sz="600" spc="-25" dirty="0">
                <a:latin typeface="Calibri"/>
                <a:cs typeface="Calibri"/>
              </a:rPr>
              <a:t>n</a:t>
            </a:r>
            <a:r>
              <a:rPr sz="600" spc="-20" dirty="0">
                <a:latin typeface="Calibri"/>
                <a:cs typeface="Calibri"/>
              </a:rPr>
              <a:t>t</a:t>
            </a:r>
            <a:r>
              <a:rPr sz="600" spc="-25" dirty="0">
                <a:latin typeface="Calibri"/>
                <a:cs typeface="Calibri"/>
              </a:rPr>
              <a:t>ul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5095292" y="3027820"/>
            <a:ext cx="499745" cy="194310"/>
          </a:xfrm>
          <a:custGeom>
            <a:avLst/>
            <a:gdLst/>
            <a:ahLst/>
            <a:cxnLst/>
            <a:rect l="l" t="t" r="r" b="b"/>
            <a:pathLst>
              <a:path w="499745" h="194310">
                <a:moveTo>
                  <a:pt x="16296" y="0"/>
                </a:moveTo>
                <a:lnTo>
                  <a:pt x="0" y="19535"/>
                </a:lnTo>
                <a:lnTo>
                  <a:pt x="8628" y="26681"/>
                </a:lnTo>
                <a:lnTo>
                  <a:pt x="18681" y="34864"/>
                </a:lnTo>
                <a:lnTo>
                  <a:pt x="66257" y="72137"/>
                </a:lnTo>
                <a:lnTo>
                  <a:pt x="108179" y="103052"/>
                </a:lnTo>
                <a:lnTo>
                  <a:pt x="153824" y="134280"/>
                </a:lnTo>
                <a:lnTo>
                  <a:pt x="200198" y="162427"/>
                </a:lnTo>
                <a:lnTo>
                  <a:pt x="243814" y="183616"/>
                </a:lnTo>
                <a:lnTo>
                  <a:pt x="281143" y="193841"/>
                </a:lnTo>
                <a:lnTo>
                  <a:pt x="298530" y="194116"/>
                </a:lnTo>
                <a:lnTo>
                  <a:pt x="299185" y="194072"/>
                </a:lnTo>
                <a:lnTo>
                  <a:pt x="349845" y="180039"/>
                </a:lnTo>
                <a:lnTo>
                  <a:pt x="371104" y="168772"/>
                </a:lnTo>
                <a:lnTo>
                  <a:pt x="296207" y="168772"/>
                </a:lnTo>
                <a:lnTo>
                  <a:pt x="296717" y="168702"/>
                </a:lnTo>
                <a:lnTo>
                  <a:pt x="285285" y="168702"/>
                </a:lnTo>
                <a:lnTo>
                  <a:pt x="282983" y="168464"/>
                </a:lnTo>
                <a:lnTo>
                  <a:pt x="284074" y="168464"/>
                </a:lnTo>
                <a:lnTo>
                  <a:pt x="268950" y="165482"/>
                </a:lnTo>
                <a:lnTo>
                  <a:pt x="232815" y="150835"/>
                </a:lnTo>
                <a:lnTo>
                  <a:pt x="189890" y="126953"/>
                </a:lnTo>
                <a:lnTo>
                  <a:pt x="122499" y="82017"/>
                </a:lnTo>
                <a:lnTo>
                  <a:pt x="81462" y="51737"/>
                </a:lnTo>
                <a:lnTo>
                  <a:pt x="47595" y="25426"/>
                </a:lnTo>
                <a:lnTo>
                  <a:pt x="21075" y="3976"/>
                </a:lnTo>
                <a:lnTo>
                  <a:pt x="16296" y="0"/>
                </a:lnTo>
                <a:close/>
              </a:path>
              <a:path w="499745" h="194310">
                <a:moveTo>
                  <a:pt x="297234" y="168632"/>
                </a:moveTo>
                <a:lnTo>
                  <a:pt x="296207" y="168772"/>
                </a:lnTo>
                <a:lnTo>
                  <a:pt x="298170" y="168643"/>
                </a:lnTo>
                <a:lnTo>
                  <a:pt x="297234" y="168632"/>
                </a:lnTo>
                <a:close/>
              </a:path>
              <a:path w="499745" h="194310">
                <a:moveTo>
                  <a:pt x="442058" y="80534"/>
                </a:moveTo>
                <a:lnTo>
                  <a:pt x="395254" y="121681"/>
                </a:lnTo>
                <a:lnTo>
                  <a:pt x="352873" y="150027"/>
                </a:lnTo>
                <a:lnTo>
                  <a:pt x="309934" y="166894"/>
                </a:lnTo>
                <a:lnTo>
                  <a:pt x="297234" y="168632"/>
                </a:lnTo>
                <a:lnTo>
                  <a:pt x="298170" y="168643"/>
                </a:lnTo>
                <a:lnTo>
                  <a:pt x="296207" y="168772"/>
                </a:lnTo>
                <a:lnTo>
                  <a:pt x="371104" y="168772"/>
                </a:lnTo>
                <a:lnTo>
                  <a:pt x="411347" y="141385"/>
                </a:lnTo>
                <a:lnTo>
                  <a:pt x="451825" y="107303"/>
                </a:lnTo>
                <a:lnTo>
                  <a:pt x="462237" y="96193"/>
                </a:lnTo>
                <a:lnTo>
                  <a:pt x="442058" y="80534"/>
                </a:lnTo>
                <a:close/>
              </a:path>
              <a:path w="499745" h="194310">
                <a:moveTo>
                  <a:pt x="282983" y="168464"/>
                </a:moveTo>
                <a:lnTo>
                  <a:pt x="285285" y="168702"/>
                </a:lnTo>
                <a:lnTo>
                  <a:pt x="284143" y="168477"/>
                </a:lnTo>
                <a:lnTo>
                  <a:pt x="282983" y="168464"/>
                </a:lnTo>
                <a:close/>
              </a:path>
              <a:path w="499745" h="194310">
                <a:moveTo>
                  <a:pt x="284143" y="168477"/>
                </a:moveTo>
                <a:lnTo>
                  <a:pt x="285285" y="168702"/>
                </a:lnTo>
                <a:lnTo>
                  <a:pt x="296717" y="168702"/>
                </a:lnTo>
                <a:lnTo>
                  <a:pt x="297234" y="168632"/>
                </a:lnTo>
                <a:lnTo>
                  <a:pt x="284143" y="168477"/>
                </a:lnTo>
                <a:close/>
              </a:path>
              <a:path w="499745" h="194310">
                <a:moveTo>
                  <a:pt x="284074" y="168464"/>
                </a:moveTo>
                <a:lnTo>
                  <a:pt x="282983" y="168464"/>
                </a:lnTo>
                <a:lnTo>
                  <a:pt x="284143" y="168477"/>
                </a:lnTo>
                <a:close/>
              </a:path>
              <a:path w="499745" h="194310">
                <a:moveTo>
                  <a:pt x="491548" y="70322"/>
                </a:moveTo>
                <a:lnTo>
                  <a:pt x="451629" y="70322"/>
                </a:lnTo>
                <a:lnTo>
                  <a:pt x="470140" y="87762"/>
                </a:lnTo>
                <a:lnTo>
                  <a:pt x="462237" y="96193"/>
                </a:lnTo>
                <a:lnTo>
                  <a:pt x="483242" y="112492"/>
                </a:lnTo>
                <a:lnTo>
                  <a:pt x="491548" y="70322"/>
                </a:lnTo>
                <a:close/>
              </a:path>
              <a:path w="499745" h="194310">
                <a:moveTo>
                  <a:pt x="451629" y="70322"/>
                </a:moveTo>
                <a:lnTo>
                  <a:pt x="442058" y="80534"/>
                </a:lnTo>
                <a:lnTo>
                  <a:pt x="462237" y="96193"/>
                </a:lnTo>
                <a:lnTo>
                  <a:pt x="470140" y="87762"/>
                </a:lnTo>
                <a:lnTo>
                  <a:pt x="451629" y="70322"/>
                </a:lnTo>
                <a:close/>
              </a:path>
              <a:path w="499745" h="194310">
                <a:moveTo>
                  <a:pt x="499748" y="28690"/>
                </a:moveTo>
                <a:lnTo>
                  <a:pt x="422981" y="65731"/>
                </a:lnTo>
                <a:lnTo>
                  <a:pt x="442058" y="80534"/>
                </a:lnTo>
                <a:lnTo>
                  <a:pt x="451629" y="70322"/>
                </a:lnTo>
                <a:lnTo>
                  <a:pt x="491548" y="70322"/>
                </a:lnTo>
                <a:lnTo>
                  <a:pt x="499748" y="2869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910234" y="3143914"/>
            <a:ext cx="327025" cy="161290"/>
          </a:xfrm>
          <a:custGeom>
            <a:avLst/>
            <a:gdLst/>
            <a:ahLst/>
            <a:cxnLst/>
            <a:rect l="l" t="t" r="r" b="b"/>
            <a:pathLst>
              <a:path w="327025" h="161289">
                <a:moveTo>
                  <a:pt x="19829" y="0"/>
                </a:moveTo>
                <a:lnTo>
                  <a:pt x="0" y="15916"/>
                </a:lnTo>
                <a:lnTo>
                  <a:pt x="4457" y="21446"/>
                </a:lnTo>
                <a:lnTo>
                  <a:pt x="9640" y="27755"/>
                </a:lnTo>
                <a:lnTo>
                  <a:pt x="34439" y="56716"/>
                </a:lnTo>
                <a:lnTo>
                  <a:pt x="81269" y="105990"/>
                </a:lnTo>
                <a:lnTo>
                  <a:pt x="119825" y="139186"/>
                </a:lnTo>
                <a:lnTo>
                  <a:pt x="155987" y="158727"/>
                </a:lnTo>
                <a:lnTo>
                  <a:pt x="180374" y="161284"/>
                </a:lnTo>
                <a:lnTo>
                  <a:pt x="181119" y="161236"/>
                </a:lnTo>
                <a:lnTo>
                  <a:pt x="229321" y="149538"/>
                </a:lnTo>
                <a:lnTo>
                  <a:pt x="257942" y="135948"/>
                </a:lnTo>
                <a:lnTo>
                  <a:pt x="178015" y="135948"/>
                </a:lnTo>
                <a:lnTo>
                  <a:pt x="179118" y="135779"/>
                </a:lnTo>
                <a:lnTo>
                  <a:pt x="177954" y="135751"/>
                </a:lnTo>
                <a:lnTo>
                  <a:pt x="171804" y="135751"/>
                </a:lnTo>
                <a:lnTo>
                  <a:pt x="169885" y="135558"/>
                </a:lnTo>
                <a:lnTo>
                  <a:pt x="170721" y="135558"/>
                </a:lnTo>
                <a:lnTo>
                  <a:pt x="165448" y="134618"/>
                </a:lnTo>
                <a:lnTo>
                  <a:pt x="164214" y="134618"/>
                </a:lnTo>
                <a:lnTo>
                  <a:pt x="161956" y="133996"/>
                </a:lnTo>
                <a:lnTo>
                  <a:pt x="162567" y="133996"/>
                </a:lnTo>
                <a:lnTo>
                  <a:pt x="156147" y="131570"/>
                </a:lnTo>
                <a:lnTo>
                  <a:pt x="155780" y="131570"/>
                </a:lnTo>
                <a:lnTo>
                  <a:pt x="154131" y="130808"/>
                </a:lnTo>
                <a:lnTo>
                  <a:pt x="154401" y="130808"/>
                </a:lnTo>
                <a:lnTo>
                  <a:pt x="144791" y="125500"/>
                </a:lnTo>
                <a:lnTo>
                  <a:pt x="134134" y="118145"/>
                </a:lnTo>
                <a:lnTo>
                  <a:pt x="98590" y="87363"/>
                </a:lnTo>
                <a:lnTo>
                  <a:pt x="63689" y="51234"/>
                </a:lnTo>
                <a:lnTo>
                  <a:pt x="35806" y="19408"/>
                </a:lnTo>
                <a:lnTo>
                  <a:pt x="24065" y="5256"/>
                </a:lnTo>
                <a:lnTo>
                  <a:pt x="19829" y="0"/>
                </a:lnTo>
                <a:close/>
              </a:path>
              <a:path w="327025" h="161289">
                <a:moveTo>
                  <a:pt x="312786" y="99806"/>
                </a:moveTo>
                <a:lnTo>
                  <a:pt x="268742" y="99806"/>
                </a:lnTo>
                <a:lnTo>
                  <a:pt x="281772" y="121668"/>
                </a:lnTo>
                <a:lnTo>
                  <a:pt x="271847" y="127615"/>
                </a:lnTo>
                <a:lnTo>
                  <a:pt x="287535" y="149077"/>
                </a:lnTo>
                <a:lnTo>
                  <a:pt x="312786" y="99806"/>
                </a:lnTo>
                <a:close/>
              </a:path>
              <a:path w="327025" h="161289">
                <a:moveTo>
                  <a:pt x="179118" y="135779"/>
                </a:moveTo>
                <a:lnTo>
                  <a:pt x="178015" y="135948"/>
                </a:lnTo>
                <a:lnTo>
                  <a:pt x="180237" y="135806"/>
                </a:lnTo>
                <a:lnTo>
                  <a:pt x="179118" y="135779"/>
                </a:lnTo>
                <a:close/>
              </a:path>
              <a:path w="327025" h="161289">
                <a:moveTo>
                  <a:pt x="198798" y="132763"/>
                </a:moveTo>
                <a:lnTo>
                  <a:pt x="179118" y="135779"/>
                </a:lnTo>
                <a:lnTo>
                  <a:pt x="180237" y="135806"/>
                </a:lnTo>
                <a:lnTo>
                  <a:pt x="178015" y="135948"/>
                </a:lnTo>
                <a:lnTo>
                  <a:pt x="257942" y="135948"/>
                </a:lnTo>
                <a:lnTo>
                  <a:pt x="262719" y="133085"/>
                </a:lnTo>
                <a:lnTo>
                  <a:pt x="197794" y="133085"/>
                </a:lnTo>
                <a:lnTo>
                  <a:pt x="198798" y="132763"/>
                </a:lnTo>
                <a:close/>
              </a:path>
              <a:path w="327025" h="161289">
                <a:moveTo>
                  <a:pt x="169885" y="135558"/>
                </a:moveTo>
                <a:lnTo>
                  <a:pt x="171804" y="135751"/>
                </a:lnTo>
                <a:lnTo>
                  <a:pt x="170850" y="135581"/>
                </a:lnTo>
                <a:lnTo>
                  <a:pt x="169885" y="135558"/>
                </a:lnTo>
                <a:close/>
              </a:path>
              <a:path w="327025" h="161289">
                <a:moveTo>
                  <a:pt x="170850" y="135581"/>
                </a:moveTo>
                <a:lnTo>
                  <a:pt x="171804" y="135751"/>
                </a:lnTo>
                <a:lnTo>
                  <a:pt x="177954" y="135751"/>
                </a:lnTo>
                <a:lnTo>
                  <a:pt x="170850" y="135581"/>
                </a:lnTo>
                <a:close/>
              </a:path>
              <a:path w="327025" h="161289">
                <a:moveTo>
                  <a:pt x="170721" y="135558"/>
                </a:moveTo>
                <a:lnTo>
                  <a:pt x="169885" y="135558"/>
                </a:lnTo>
                <a:lnTo>
                  <a:pt x="170850" y="135581"/>
                </a:lnTo>
                <a:lnTo>
                  <a:pt x="170721" y="135558"/>
                </a:lnTo>
                <a:close/>
              </a:path>
              <a:path w="327025" h="161289">
                <a:moveTo>
                  <a:pt x="161956" y="133996"/>
                </a:moveTo>
                <a:lnTo>
                  <a:pt x="164214" y="134618"/>
                </a:lnTo>
                <a:lnTo>
                  <a:pt x="163113" y="134202"/>
                </a:lnTo>
                <a:lnTo>
                  <a:pt x="161956" y="133996"/>
                </a:lnTo>
                <a:close/>
              </a:path>
              <a:path w="327025" h="161289">
                <a:moveTo>
                  <a:pt x="163113" y="134202"/>
                </a:moveTo>
                <a:lnTo>
                  <a:pt x="164214" y="134618"/>
                </a:lnTo>
                <a:lnTo>
                  <a:pt x="165448" y="134618"/>
                </a:lnTo>
                <a:lnTo>
                  <a:pt x="163113" y="134202"/>
                </a:lnTo>
                <a:close/>
              </a:path>
              <a:path w="327025" h="161289">
                <a:moveTo>
                  <a:pt x="162567" y="133996"/>
                </a:moveTo>
                <a:lnTo>
                  <a:pt x="161956" y="133996"/>
                </a:lnTo>
                <a:lnTo>
                  <a:pt x="163113" y="134202"/>
                </a:lnTo>
                <a:lnTo>
                  <a:pt x="162567" y="133996"/>
                </a:lnTo>
                <a:close/>
              </a:path>
              <a:path w="327025" h="161289">
                <a:moveTo>
                  <a:pt x="199791" y="132610"/>
                </a:moveTo>
                <a:lnTo>
                  <a:pt x="198798" y="132763"/>
                </a:lnTo>
                <a:lnTo>
                  <a:pt x="197794" y="133085"/>
                </a:lnTo>
                <a:lnTo>
                  <a:pt x="199791" y="132610"/>
                </a:lnTo>
                <a:close/>
              </a:path>
              <a:path w="327025" h="161289">
                <a:moveTo>
                  <a:pt x="263511" y="132610"/>
                </a:moveTo>
                <a:lnTo>
                  <a:pt x="199791" y="132610"/>
                </a:lnTo>
                <a:lnTo>
                  <a:pt x="197794" y="133085"/>
                </a:lnTo>
                <a:lnTo>
                  <a:pt x="262719" y="133085"/>
                </a:lnTo>
                <a:lnTo>
                  <a:pt x="263511" y="132610"/>
                </a:lnTo>
                <a:close/>
              </a:path>
              <a:path w="327025" h="161289">
                <a:moveTo>
                  <a:pt x="256766" y="106983"/>
                </a:moveTo>
                <a:lnTo>
                  <a:pt x="239927" y="117073"/>
                </a:lnTo>
                <a:lnTo>
                  <a:pt x="219031" y="126254"/>
                </a:lnTo>
                <a:lnTo>
                  <a:pt x="198798" y="132763"/>
                </a:lnTo>
                <a:lnTo>
                  <a:pt x="199791" y="132610"/>
                </a:lnTo>
                <a:lnTo>
                  <a:pt x="263511" y="132610"/>
                </a:lnTo>
                <a:lnTo>
                  <a:pt x="271847" y="127615"/>
                </a:lnTo>
                <a:lnTo>
                  <a:pt x="256766" y="106983"/>
                </a:lnTo>
                <a:close/>
              </a:path>
              <a:path w="327025" h="161289">
                <a:moveTo>
                  <a:pt x="154131" y="130808"/>
                </a:moveTo>
                <a:lnTo>
                  <a:pt x="155780" y="131570"/>
                </a:lnTo>
                <a:lnTo>
                  <a:pt x="154986" y="131131"/>
                </a:lnTo>
                <a:lnTo>
                  <a:pt x="154131" y="130808"/>
                </a:lnTo>
                <a:close/>
              </a:path>
              <a:path w="327025" h="161289">
                <a:moveTo>
                  <a:pt x="154986" y="131131"/>
                </a:moveTo>
                <a:lnTo>
                  <a:pt x="155780" y="131570"/>
                </a:lnTo>
                <a:lnTo>
                  <a:pt x="156147" y="131570"/>
                </a:lnTo>
                <a:lnTo>
                  <a:pt x="154986" y="131131"/>
                </a:lnTo>
                <a:close/>
              </a:path>
              <a:path w="327025" h="161289">
                <a:moveTo>
                  <a:pt x="154401" y="130808"/>
                </a:moveTo>
                <a:lnTo>
                  <a:pt x="154131" y="130808"/>
                </a:lnTo>
                <a:lnTo>
                  <a:pt x="154986" y="131131"/>
                </a:lnTo>
                <a:lnTo>
                  <a:pt x="154401" y="130808"/>
                </a:lnTo>
                <a:close/>
              </a:path>
              <a:path w="327025" h="161289">
                <a:moveTo>
                  <a:pt x="268742" y="99806"/>
                </a:moveTo>
                <a:lnTo>
                  <a:pt x="256766" y="106983"/>
                </a:lnTo>
                <a:lnTo>
                  <a:pt x="271847" y="127615"/>
                </a:lnTo>
                <a:lnTo>
                  <a:pt x="281772" y="121668"/>
                </a:lnTo>
                <a:lnTo>
                  <a:pt x="268742" y="99806"/>
                </a:lnTo>
                <a:close/>
              </a:path>
              <a:path w="327025" h="161289">
                <a:moveTo>
                  <a:pt x="326473" y="73099"/>
                </a:moveTo>
                <a:lnTo>
                  <a:pt x="242491" y="87453"/>
                </a:lnTo>
                <a:lnTo>
                  <a:pt x="256766" y="106983"/>
                </a:lnTo>
                <a:lnTo>
                  <a:pt x="268742" y="99806"/>
                </a:lnTo>
                <a:lnTo>
                  <a:pt x="312786" y="99806"/>
                </a:lnTo>
                <a:lnTo>
                  <a:pt x="326473" y="730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 rot="960000">
            <a:off x="1928275" y="3297265"/>
            <a:ext cx="187879" cy="76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600"/>
              </a:lnSpc>
            </a:pPr>
            <a:r>
              <a:rPr sz="600" spc="-25" dirty="0">
                <a:latin typeface="Calibri"/>
                <a:cs typeface="Calibri"/>
              </a:rPr>
              <a:t>S</a:t>
            </a:r>
            <a:r>
              <a:rPr sz="600" spc="-35" dirty="0">
                <a:latin typeface="Calibri"/>
                <a:cs typeface="Calibri"/>
              </a:rPr>
              <a:t>udu</a:t>
            </a:r>
            <a:r>
              <a:rPr sz="600" dirty="0">
                <a:latin typeface="Calibri"/>
                <a:cs typeface="Calibri"/>
              </a:rPr>
              <a:t>t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 rot="960000">
            <a:off x="1887947" y="3383897"/>
            <a:ext cx="215460" cy="76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600"/>
              </a:lnSpc>
            </a:pPr>
            <a:r>
              <a:rPr sz="600" spc="-25" dirty="0">
                <a:latin typeface="Calibri"/>
                <a:cs typeface="Calibri"/>
              </a:rPr>
              <a:t>d</a:t>
            </a:r>
            <a:r>
              <a:rPr sz="600" spc="-30" dirty="0">
                <a:latin typeface="Calibri"/>
                <a:cs typeface="Calibri"/>
              </a:rPr>
              <a:t>ata</a:t>
            </a:r>
            <a:r>
              <a:rPr sz="600" spc="-25" dirty="0">
                <a:latin typeface="Calibri"/>
                <a:cs typeface="Calibri"/>
              </a:rPr>
              <a:t>ng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717549" y="1098550"/>
            <a:ext cx="6337300" cy="3568700"/>
          </a:xfrm>
          <a:custGeom>
            <a:avLst/>
            <a:gdLst/>
            <a:ahLst/>
            <a:cxnLst/>
            <a:rect l="l" t="t" r="r" b="b"/>
            <a:pathLst>
              <a:path w="6337300" h="3568700">
                <a:moveTo>
                  <a:pt x="0" y="0"/>
                </a:moveTo>
                <a:lnTo>
                  <a:pt x="6337300" y="0"/>
                </a:lnTo>
                <a:lnTo>
                  <a:pt x="6337300" y="3568700"/>
                </a:lnTo>
                <a:lnTo>
                  <a:pt x="0" y="35687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1079499" y="8706182"/>
            <a:ext cx="372745" cy="132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00" spc="5" dirty="0">
                <a:latin typeface="Calibri"/>
                <a:cs typeface="Calibri"/>
              </a:rPr>
              <a:t>Page </a:t>
            </a:r>
            <a:r>
              <a:rPr sz="700" dirty="0">
                <a:latin typeface="Calibri"/>
                <a:cs typeface="Calibri"/>
              </a:rPr>
              <a:t>-</a:t>
            </a:r>
            <a:r>
              <a:rPr sz="700" spc="-35" dirty="0">
                <a:latin typeface="Calibri"/>
                <a:cs typeface="Calibri"/>
              </a:rPr>
              <a:t> </a:t>
            </a:r>
            <a:r>
              <a:rPr sz="700" spc="15" dirty="0">
                <a:latin typeface="Calibri"/>
                <a:cs typeface="Calibri"/>
              </a:rPr>
              <a:t>70</a:t>
            </a:r>
            <a:endParaRPr sz="700">
              <a:latin typeface="Calibri"/>
              <a:cs typeface="Calibri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3645870" y="8619760"/>
            <a:ext cx="480659" cy="2467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1174308" y="5650099"/>
            <a:ext cx="5139690" cy="7023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spc="-5" dirty="0">
                <a:latin typeface="Cambria"/>
                <a:cs typeface="Cambria"/>
              </a:rPr>
              <a:t>Refractive Index </a:t>
            </a:r>
            <a:r>
              <a:rPr sz="1100" b="1" dirty="0">
                <a:latin typeface="Cambria"/>
                <a:cs typeface="Cambria"/>
              </a:rPr>
              <a:t>(Indeks</a:t>
            </a:r>
            <a:r>
              <a:rPr sz="1100" b="1" spc="15" dirty="0">
                <a:latin typeface="Cambria"/>
                <a:cs typeface="Cambria"/>
              </a:rPr>
              <a:t> </a:t>
            </a:r>
            <a:r>
              <a:rPr sz="1100" b="1" dirty="0">
                <a:latin typeface="Cambria"/>
                <a:cs typeface="Cambria"/>
              </a:rPr>
              <a:t>bias)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000">
              <a:latin typeface="Times New Roman"/>
              <a:cs typeface="Times New Roman"/>
            </a:endParaRPr>
          </a:p>
          <a:p>
            <a:pPr marL="12700" marR="5080">
              <a:lnSpc>
                <a:spcPct val="107300"/>
              </a:lnSpc>
              <a:spcBef>
                <a:spcPts val="5"/>
              </a:spcBef>
            </a:pPr>
            <a:r>
              <a:rPr sz="1100" dirty="0">
                <a:latin typeface="Cambria"/>
                <a:cs typeface="Cambria"/>
              </a:rPr>
              <a:t>Bila gelombang </a:t>
            </a:r>
            <a:r>
              <a:rPr sz="1100" spc="-5" dirty="0">
                <a:latin typeface="Cambria"/>
                <a:cs typeface="Cambria"/>
              </a:rPr>
              <a:t>cahaya </a:t>
            </a:r>
            <a:r>
              <a:rPr sz="1100" dirty="0">
                <a:latin typeface="Cambria"/>
                <a:cs typeface="Cambria"/>
              </a:rPr>
              <a:t>merambat </a:t>
            </a:r>
            <a:r>
              <a:rPr sz="1100" spc="5" dirty="0">
                <a:latin typeface="Cambria"/>
                <a:cs typeface="Cambria"/>
              </a:rPr>
              <a:t>melalui </a:t>
            </a:r>
            <a:r>
              <a:rPr sz="1100" dirty="0">
                <a:latin typeface="Cambria"/>
                <a:cs typeface="Cambria"/>
              </a:rPr>
              <a:t>suatu </a:t>
            </a:r>
            <a:r>
              <a:rPr sz="1100" spc="5" dirty="0">
                <a:latin typeface="Cambria"/>
                <a:cs typeface="Cambria"/>
              </a:rPr>
              <a:t>mediam </a:t>
            </a:r>
            <a:r>
              <a:rPr sz="1100" dirty="0">
                <a:latin typeface="Cambria"/>
                <a:cs typeface="Cambria"/>
              </a:rPr>
              <a:t>(tidak </a:t>
            </a:r>
            <a:r>
              <a:rPr sz="1100" spc="5" dirty="0">
                <a:latin typeface="Cambria"/>
                <a:cs typeface="Cambria"/>
              </a:rPr>
              <a:t>dalam </a:t>
            </a:r>
            <a:r>
              <a:rPr sz="1100" dirty="0">
                <a:latin typeface="Cambria"/>
                <a:cs typeface="Cambria"/>
              </a:rPr>
              <a:t>vacuum) maka  </a:t>
            </a:r>
            <a:r>
              <a:rPr sz="1100" spc="-5" dirty="0">
                <a:latin typeface="Cambria"/>
                <a:cs typeface="Cambria"/>
              </a:rPr>
              <a:t>kecepatannya </a:t>
            </a:r>
            <a:r>
              <a:rPr sz="1100" dirty="0">
                <a:latin typeface="Cambria"/>
                <a:cs typeface="Cambria"/>
              </a:rPr>
              <a:t>lebih </a:t>
            </a:r>
            <a:r>
              <a:rPr sz="1100" spc="-5" dirty="0">
                <a:latin typeface="Cambria"/>
                <a:cs typeface="Cambria"/>
              </a:rPr>
              <a:t>kecil </a:t>
            </a:r>
            <a:r>
              <a:rPr sz="1100" dirty="0">
                <a:latin typeface="Cambria"/>
                <a:cs typeface="Cambria"/>
              </a:rPr>
              <a:t>dibandingkan </a:t>
            </a:r>
            <a:r>
              <a:rPr sz="1100" spc="5" dirty="0">
                <a:latin typeface="Cambria"/>
                <a:cs typeface="Cambria"/>
              </a:rPr>
              <a:t>dalam</a:t>
            </a:r>
            <a:r>
              <a:rPr sz="1100" spc="40" dirty="0">
                <a:latin typeface="Cambria"/>
                <a:cs typeface="Cambria"/>
              </a:rPr>
              <a:t> </a:t>
            </a:r>
            <a:r>
              <a:rPr sz="1100" dirty="0">
                <a:latin typeface="Cambria"/>
                <a:cs typeface="Cambria"/>
              </a:rPr>
              <a:t>vacuum.</a:t>
            </a:r>
            <a:endParaRPr sz="1100">
              <a:latin typeface="Cambria"/>
              <a:cs typeface="Cambria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2228232" y="7909164"/>
            <a:ext cx="46863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20" dirty="0">
                <a:latin typeface="Cambria"/>
                <a:cs typeface="Cambria"/>
              </a:rPr>
              <a:t>D</a:t>
            </a:r>
            <a:r>
              <a:rPr sz="1000" spc="-10" dirty="0">
                <a:latin typeface="Cambria"/>
                <a:cs typeface="Cambria"/>
              </a:rPr>
              <a:t>i</a:t>
            </a:r>
            <a:r>
              <a:rPr sz="1000" spc="-25" dirty="0">
                <a:latin typeface="Cambria"/>
                <a:cs typeface="Cambria"/>
              </a:rPr>
              <a:t>m</a:t>
            </a:r>
            <a:r>
              <a:rPr sz="1000" spc="-15" dirty="0">
                <a:latin typeface="Cambria"/>
                <a:cs typeface="Cambria"/>
              </a:rPr>
              <a:t>ana</a:t>
            </a:r>
            <a:r>
              <a:rPr sz="1000" dirty="0">
                <a:latin typeface="Cambria"/>
                <a:cs typeface="Cambria"/>
              </a:rPr>
              <a:t>:</a:t>
            </a:r>
            <a:endParaRPr sz="1000">
              <a:latin typeface="Cambria"/>
              <a:cs typeface="Cambria"/>
            </a:endParaRPr>
          </a:p>
        </p:txBody>
      </p:sp>
      <p:graphicFrame>
        <p:nvGraphicFramePr>
          <p:cNvPr id="36" name="object 36"/>
          <p:cNvGraphicFramePr>
            <a:graphicFrameLocks noGrp="1"/>
          </p:cNvGraphicFramePr>
          <p:nvPr/>
        </p:nvGraphicFramePr>
        <p:xfrm>
          <a:off x="2209182" y="8048834"/>
          <a:ext cx="3436620" cy="50486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8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33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82328">
                <a:tc>
                  <a:txBody>
                    <a:bodyPr/>
                    <a:lstStyle/>
                    <a:p>
                      <a:pPr marL="31750">
                        <a:lnSpc>
                          <a:spcPts val="1135"/>
                        </a:lnSpc>
                        <a:spcBef>
                          <a:spcPts val="200"/>
                        </a:spcBef>
                      </a:pPr>
                      <a:r>
                        <a:rPr sz="1000" dirty="0">
                          <a:latin typeface="Cambria"/>
                          <a:cs typeface="Cambria"/>
                        </a:rPr>
                        <a:t>c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T="25400" marB="0"/>
                </a:tc>
                <a:tc>
                  <a:txBody>
                    <a:bodyPr/>
                    <a:lstStyle/>
                    <a:p>
                      <a:pPr marR="76200" algn="r">
                        <a:lnSpc>
                          <a:spcPts val="1135"/>
                        </a:lnSpc>
                        <a:spcBef>
                          <a:spcPts val="200"/>
                        </a:spcBef>
                      </a:pPr>
                      <a:r>
                        <a:rPr sz="1000" dirty="0">
                          <a:latin typeface="Cambria"/>
                          <a:cs typeface="Cambria"/>
                        </a:rPr>
                        <a:t>=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T="25400" marB="0"/>
                </a:tc>
                <a:tc>
                  <a:txBody>
                    <a:bodyPr/>
                    <a:lstStyle/>
                    <a:p>
                      <a:pPr marL="83820">
                        <a:lnSpc>
                          <a:spcPts val="1135"/>
                        </a:lnSpc>
                        <a:spcBef>
                          <a:spcPts val="200"/>
                        </a:spcBef>
                      </a:pPr>
                      <a:r>
                        <a:rPr sz="1000" spc="-20" dirty="0">
                          <a:latin typeface="Cambria"/>
                          <a:cs typeface="Cambria"/>
                        </a:rPr>
                        <a:t>kecepatan cahaya </a:t>
                      </a:r>
                      <a:r>
                        <a:rPr sz="1000" spc="-15" dirty="0">
                          <a:latin typeface="Cambria"/>
                          <a:cs typeface="Cambria"/>
                        </a:rPr>
                        <a:t>dalam </a:t>
                      </a:r>
                      <a:r>
                        <a:rPr sz="1000" spc="-20" dirty="0">
                          <a:latin typeface="Cambria"/>
                          <a:cs typeface="Cambria"/>
                        </a:rPr>
                        <a:t>vacuum </a:t>
                      </a:r>
                      <a:r>
                        <a:rPr sz="1000" spc="-5" dirty="0">
                          <a:latin typeface="Cambria"/>
                          <a:cs typeface="Cambria"/>
                        </a:rPr>
                        <a:t>(3 </a:t>
                      </a:r>
                      <a:r>
                        <a:rPr sz="1000" dirty="0">
                          <a:latin typeface="Cambria"/>
                          <a:cs typeface="Cambria"/>
                        </a:rPr>
                        <a:t>x </a:t>
                      </a:r>
                      <a:r>
                        <a:rPr sz="1000" spc="-15" dirty="0">
                          <a:latin typeface="Cambria"/>
                          <a:cs typeface="Cambria"/>
                        </a:rPr>
                        <a:t>10</a:t>
                      </a:r>
                      <a:r>
                        <a:rPr sz="900" spc="-22" baseline="27777" dirty="0">
                          <a:latin typeface="Cambria"/>
                          <a:cs typeface="Cambria"/>
                        </a:rPr>
                        <a:t>8</a:t>
                      </a:r>
                      <a:r>
                        <a:rPr sz="900" spc="-37" baseline="27777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000" spc="-15" dirty="0">
                          <a:latin typeface="Cambria"/>
                          <a:cs typeface="Cambria"/>
                        </a:rPr>
                        <a:t>m/s).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T="2540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marL="31750">
                        <a:lnSpc>
                          <a:spcPts val="1050"/>
                        </a:lnSpc>
                      </a:pPr>
                      <a:r>
                        <a:rPr sz="1000" dirty="0">
                          <a:latin typeface="Cambria"/>
                          <a:cs typeface="Cambria"/>
                        </a:rPr>
                        <a:t>n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76200" algn="r">
                        <a:lnSpc>
                          <a:spcPts val="1050"/>
                        </a:lnSpc>
                      </a:pPr>
                      <a:r>
                        <a:rPr sz="1000" dirty="0">
                          <a:latin typeface="Cambria"/>
                          <a:cs typeface="Cambria"/>
                        </a:rPr>
                        <a:t>=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3820">
                        <a:lnSpc>
                          <a:spcPts val="1050"/>
                        </a:lnSpc>
                      </a:pPr>
                      <a:r>
                        <a:rPr sz="1000" spc="-25" dirty="0">
                          <a:latin typeface="Cambria"/>
                          <a:cs typeface="Cambria"/>
                        </a:rPr>
                        <a:t>refractive </a:t>
                      </a:r>
                      <a:r>
                        <a:rPr sz="1000" spc="-15" dirty="0">
                          <a:latin typeface="Cambria"/>
                          <a:cs typeface="Cambria"/>
                        </a:rPr>
                        <a:t>index (index </a:t>
                      </a:r>
                      <a:r>
                        <a:rPr sz="1000" spc="-10" dirty="0">
                          <a:latin typeface="Cambria"/>
                          <a:cs typeface="Cambria"/>
                        </a:rPr>
                        <a:t>of </a:t>
                      </a:r>
                      <a:r>
                        <a:rPr sz="1000" spc="-20" dirty="0">
                          <a:latin typeface="Cambria"/>
                          <a:cs typeface="Cambria"/>
                        </a:rPr>
                        <a:t>refraction) </a:t>
                      </a:r>
                      <a:r>
                        <a:rPr sz="1000" spc="-10" dirty="0">
                          <a:latin typeface="Cambria"/>
                          <a:cs typeface="Cambria"/>
                        </a:rPr>
                        <a:t>atau </a:t>
                      </a:r>
                      <a:r>
                        <a:rPr sz="1000" spc="-15" dirty="0">
                          <a:latin typeface="Cambria"/>
                          <a:cs typeface="Cambria"/>
                        </a:rPr>
                        <a:t>indeks</a:t>
                      </a:r>
                      <a:r>
                        <a:rPr sz="1000" spc="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000" spc="-15" dirty="0">
                          <a:latin typeface="Cambria"/>
                          <a:cs typeface="Cambria"/>
                        </a:rPr>
                        <a:t>bias.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6232">
                <a:tc>
                  <a:txBody>
                    <a:bodyPr/>
                    <a:lstStyle/>
                    <a:p>
                      <a:pPr marL="31750">
                        <a:lnSpc>
                          <a:spcPts val="1115"/>
                        </a:lnSpc>
                      </a:pPr>
                      <a:r>
                        <a:rPr sz="1000" dirty="0">
                          <a:latin typeface="Cambria"/>
                          <a:cs typeface="Cambria"/>
                        </a:rPr>
                        <a:t>V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76200" algn="r">
                        <a:lnSpc>
                          <a:spcPts val="1115"/>
                        </a:lnSpc>
                      </a:pPr>
                      <a:r>
                        <a:rPr sz="1000" dirty="0">
                          <a:latin typeface="Cambria"/>
                          <a:cs typeface="Cambria"/>
                        </a:rPr>
                        <a:t>=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3820">
                        <a:lnSpc>
                          <a:spcPts val="1115"/>
                        </a:lnSpc>
                      </a:pPr>
                      <a:r>
                        <a:rPr sz="1000" spc="-20" dirty="0">
                          <a:latin typeface="Cambria"/>
                          <a:cs typeface="Cambria"/>
                        </a:rPr>
                        <a:t>kecepatan rambat cahaya </a:t>
                      </a:r>
                      <a:r>
                        <a:rPr sz="1000" spc="-15" dirty="0">
                          <a:latin typeface="Cambria"/>
                          <a:cs typeface="Cambria"/>
                        </a:rPr>
                        <a:t>dalam</a:t>
                      </a:r>
                      <a:r>
                        <a:rPr sz="1000" spc="-2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000" spc="-15" dirty="0">
                          <a:latin typeface="Cambria"/>
                          <a:cs typeface="Cambria"/>
                        </a:rPr>
                        <a:t>material.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7" name="object 37"/>
          <p:cNvSpPr/>
          <p:nvPr/>
        </p:nvSpPr>
        <p:spPr>
          <a:xfrm>
            <a:off x="2177162" y="6763816"/>
            <a:ext cx="950594" cy="816610"/>
          </a:xfrm>
          <a:custGeom>
            <a:avLst/>
            <a:gdLst/>
            <a:ahLst/>
            <a:cxnLst/>
            <a:rect l="l" t="t" r="r" b="b"/>
            <a:pathLst>
              <a:path w="950594" h="816609">
                <a:moveTo>
                  <a:pt x="813857" y="0"/>
                </a:moveTo>
                <a:lnTo>
                  <a:pt x="136151" y="0"/>
                </a:lnTo>
                <a:lnTo>
                  <a:pt x="93117" y="6934"/>
                </a:lnTo>
                <a:lnTo>
                  <a:pt x="55742" y="26246"/>
                </a:lnTo>
                <a:lnTo>
                  <a:pt x="26269" y="55692"/>
                </a:lnTo>
                <a:lnTo>
                  <a:pt x="6941" y="93034"/>
                </a:lnTo>
                <a:lnTo>
                  <a:pt x="0" y="136030"/>
                </a:lnTo>
                <a:lnTo>
                  <a:pt x="0" y="680143"/>
                </a:lnTo>
                <a:lnTo>
                  <a:pt x="6941" y="723139"/>
                </a:lnTo>
                <a:lnTo>
                  <a:pt x="26269" y="760481"/>
                </a:lnTo>
                <a:lnTo>
                  <a:pt x="55742" y="789928"/>
                </a:lnTo>
                <a:lnTo>
                  <a:pt x="93117" y="809239"/>
                </a:lnTo>
                <a:lnTo>
                  <a:pt x="136151" y="816174"/>
                </a:lnTo>
                <a:lnTo>
                  <a:pt x="813857" y="816174"/>
                </a:lnTo>
                <a:lnTo>
                  <a:pt x="856892" y="809239"/>
                </a:lnTo>
                <a:lnTo>
                  <a:pt x="894268" y="789928"/>
                </a:lnTo>
                <a:lnTo>
                  <a:pt x="923741" y="760481"/>
                </a:lnTo>
                <a:lnTo>
                  <a:pt x="943069" y="723139"/>
                </a:lnTo>
                <a:lnTo>
                  <a:pt x="950010" y="680143"/>
                </a:lnTo>
                <a:lnTo>
                  <a:pt x="950010" y="136030"/>
                </a:lnTo>
                <a:lnTo>
                  <a:pt x="943069" y="93034"/>
                </a:lnTo>
                <a:lnTo>
                  <a:pt x="923741" y="55692"/>
                </a:lnTo>
                <a:lnTo>
                  <a:pt x="894268" y="26246"/>
                </a:lnTo>
                <a:lnTo>
                  <a:pt x="856892" y="6934"/>
                </a:lnTo>
                <a:lnTo>
                  <a:pt x="813857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4614087" y="6763816"/>
            <a:ext cx="950594" cy="816610"/>
          </a:xfrm>
          <a:custGeom>
            <a:avLst/>
            <a:gdLst/>
            <a:ahLst/>
            <a:cxnLst/>
            <a:rect l="l" t="t" r="r" b="b"/>
            <a:pathLst>
              <a:path w="950595" h="816609">
                <a:moveTo>
                  <a:pt x="813857" y="0"/>
                </a:moveTo>
                <a:lnTo>
                  <a:pt x="136151" y="0"/>
                </a:lnTo>
                <a:lnTo>
                  <a:pt x="93117" y="6934"/>
                </a:lnTo>
                <a:lnTo>
                  <a:pt x="55742" y="26246"/>
                </a:lnTo>
                <a:lnTo>
                  <a:pt x="26269" y="55692"/>
                </a:lnTo>
                <a:lnTo>
                  <a:pt x="6941" y="93034"/>
                </a:lnTo>
                <a:lnTo>
                  <a:pt x="0" y="136030"/>
                </a:lnTo>
                <a:lnTo>
                  <a:pt x="0" y="680143"/>
                </a:lnTo>
                <a:lnTo>
                  <a:pt x="6941" y="723139"/>
                </a:lnTo>
                <a:lnTo>
                  <a:pt x="26269" y="760481"/>
                </a:lnTo>
                <a:lnTo>
                  <a:pt x="55742" y="789928"/>
                </a:lnTo>
                <a:lnTo>
                  <a:pt x="93117" y="809239"/>
                </a:lnTo>
                <a:lnTo>
                  <a:pt x="136151" y="816174"/>
                </a:lnTo>
                <a:lnTo>
                  <a:pt x="813857" y="816174"/>
                </a:lnTo>
                <a:lnTo>
                  <a:pt x="856892" y="809239"/>
                </a:lnTo>
                <a:lnTo>
                  <a:pt x="894268" y="789928"/>
                </a:lnTo>
                <a:lnTo>
                  <a:pt x="923741" y="760481"/>
                </a:lnTo>
                <a:lnTo>
                  <a:pt x="943069" y="723139"/>
                </a:lnTo>
                <a:lnTo>
                  <a:pt x="950010" y="680143"/>
                </a:lnTo>
                <a:lnTo>
                  <a:pt x="950010" y="136030"/>
                </a:lnTo>
                <a:lnTo>
                  <a:pt x="943069" y="93034"/>
                </a:lnTo>
                <a:lnTo>
                  <a:pt x="923741" y="55692"/>
                </a:lnTo>
                <a:lnTo>
                  <a:pt x="894268" y="26246"/>
                </a:lnTo>
                <a:lnTo>
                  <a:pt x="856892" y="6934"/>
                </a:lnTo>
                <a:lnTo>
                  <a:pt x="813857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4690997" y="6964536"/>
            <a:ext cx="39751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i="1" spc="-60" dirty="0">
                <a:latin typeface="Cambria Math"/>
                <a:cs typeface="Cambria Math"/>
              </a:rPr>
              <a:t>n</a:t>
            </a:r>
            <a:r>
              <a:rPr sz="2000" i="1" spc="-75" dirty="0">
                <a:latin typeface="Cambria Math"/>
                <a:cs typeface="Cambria Math"/>
              </a:rPr>
              <a:t> </a:t>
            </a:r>
            <a:r>
              <a:rPr sz="1900" dirty="0">
                <a:latin typeface="Cambria Math"/>
                <a:cs typeface="Cambria Math"/>
              </a:rPr>
              <a:t>=</a:t>
            </a:r>
            <a:endParaRPr sz="1900">
              <a:latin typeface="Cambria Math"/>
              <a:cs typeface="Cambria Math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3679346" y="6915087"/>
            <a:ext cx="369570" cy="2844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700" spc="20" dirty="0">
                <a:latin typeface="Garamond"/>
                <a:cs typeface="Garamond"/>
              </a:rPr>
              <a:t>at</a:t>
            </a:r>
            <a:r>
              <a:rPr sz="1700" spc="-30" dirty="0">
                <a:latin typeface="Garamond"/>
                <a:cs typeface="Garamond"/>
              </a:rPr>
              <a:t>au</a:t>
            </a:r>
            <a:endParaRPr sz="1700">
              <a:latin typeface="Garamond"/>
              <a:cs typeface="Garamond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2278379" y="6978101"/>
            <a:ext cx="408940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dirty="0">
                <a:latin typeface="Cambria Math"/>
                <a:cs typeface="Cambria Math"/>
              </a:rPr>
              <a:t>V</a:t>
            </a:r>
            <a:r>
              <a:rPr sz="1900" spc="-55" dirty="0">
                <a:latin typeface="Cambria Math"/>
                <a:cs typeface="Cambria Math"/>
              </a:rPr>
              <a:t> </a:t>
            </a:r>
            <a:r>
              <a:rPr sz="1900" dirty="0">
                <a:latin typeface="Cambria Math"/>
                <a:cs typeface="Cambria Math"/>
              </a:rPr>
              <a:t>=</a:t>
            </a:r>
            <a:endParaRPr sz="1900">
              <a:latin typeface="Cambria Math"/>
              <a:cs typeface="Cambria Math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2655823" y="6884416"/>
            <a:ext cx="502919" cy="5151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5078984" y="6881368"/>
            <a:ext cx="310896" cy="51511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6267450" y="8289325"/>
            <a:ext cx="370416" cy="32602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717549" y="5391150"/>
            <a:ext cx="6337300" cy="3556000"/>
          </a:xfrm>
          <a:custGeom>
            <a:avLst/>
            <a:gdLst/>
            <a:ahLst/>
            <a:cxnLst/>
            <a:rect l="l" t="t" r="r" b="b"/>
            <a:pathLst>
              <a:path w="6337300" h="3556000">
                <a:moveTo>
                  <a:pt x="0" y="0"/>
                </a:moveTo>
                <a:lnTo>
                  <a:pt x="6337300" y="0"/>
                </a:lnTo>
                <a:lnTo>
                  <a:pt x="6337300" y="3556000"/>
                </a:lnTo>
                <a:lnTo>
                  <a:pt x="0" y="35560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535"/>
              </a:lnSpc>
            </a:pPr>
            <a:fld id="{81D60167-4931-47E6-BA6A-407CBD079E47}" type="slidenum">
              <a:rPr dirty="0"/>
              <a:t>26</a:t>
            </a:fld>
            <a:endParaRPr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92199" y="4437650"/>
            <a:ext cx="360045" cy="132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700" spc="5" dirty="0">
                <a:latin typeface="Calibri"/>
                <a:cs typeface="Calibri"/>
              </a:rPr>
              <a:t>Page </a:t>
            </a:r>
            <a:r>
              <a:rPr sz="700" dirty="0">
                <a:latin typeface="Calibri"/>
                <a:cs typeface="Calibri"/>
              </a:rPr>
              <a:t>-</a:t>
            </a:r>
            <a:r>
              <a:rPr sz="700" spc="-35" dirty="0">
                <a:latin typeface="Calibri"/>
                <a:cs typeface="Calibri"/>
              </a:rPr>
              <a:t> </a:t>
            </a:r>
            <a:r>
              <a:rPr sz="700" spc="15" dirty="0">
                <a:latin typeface="Calibri"/>
                <a:cs typeface="Calibri"/>
              </a:rPr>
              <a:t>71</a:t>
            </a:r>
            <a:endParaRPr sz="7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645870" y="4338673"/>
            <a:ext cx="480659" cy="2476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350609" y="1363099"/>
            <a:ext cx="168656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100" b="1" dirty="0">
                <a:latin typeface="Cambria"/>
                <a:cs typeface="Cambria"/>
              </a:rPr>
              <a:t>Mode Perambatan</a:t>
            </a:r>
            <a:r>
              <a:rPr sz="1100" b="1" spc="-30" dirty="0">
                <a:latin typeface="Cambria"/>
                <a:cs typeface="Cambria"/>
              </a:rPr>
              <a:t> </a:t>
            </a:r>
            <a:r>
              <a:rPr sz="1100" b="1" spc="-10" dirty="0">
                <a:latin typeface="Cambria"/>
                <a:cs typeface="Cambria"/>
              </a:rPr>
              <a:t>Cahaya</a:t>
            </a:r>
            <a:endParaRPr sz="1100">
              <a:latin typeface="Cambria"/>
              <a:cs typeface="Cambr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350609" y="1686635"/>
            <a:ext cx="2374900" cy="2747645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316865" marR="145415" indent="-317500">
              <a:lnSpc>
                <a:spcPct val="102299"/>
              </a:lnSpc>
              <a:spcBef>
                <a:spcPts val="140"/>
              </a:spcBef>
              <a:buFont typeface="Wingdings"/>
              <a:buChar char=""/>
              <a:tabLst>
                <a:tab pos="316865" algn="l"/>
                <a:tab pos="317500" algn="l"/>
              </a:tabLst>
            </a:pPr>
            <a:r>
              <a:rPr sz="1100" spc="-5" dirty="0">
                <a:latin typeface="Cambria"/>
                <a:cs typeface="Cambria"/>
              </a:rPr>
              <a:t>Cahaya </a:t>
            </a:r>
            <a:r>
              <a:rPr sz="1100" dirty="0">
                <a:latin typeface="Cambria"/>
                <a:cs typeface="Cambria"/>
              </a:rPr>
              <a:t>dapat merambat </a:t>
            </a:r>
            <a:r>
              <a:rPr sz="1100" spc="5" dirty="0">
                <a:latin typeface="Cambria"/>
                <a:cs typeface="Cambria"/>
              </a:rPr>
              <a:t>dalam  </a:t>
            </a:r>
            <a:r>
              <a:rPr sz="1100" spc="-5" dirty="0">
                <a:latin typeface="Cambria"/>
                <a:cs typeface="Cambria"/>
              </a:rPr>
              <a:t>serat </a:t>
            </a:r>
            <a:r>
              <a:rPr sz="1100" dirty="0">
                <a:latin typeface="Cambria"/>
                <a:cs typeface="Cambria"/>
              </a:rPr>
              <a:t>optik melalui sejumlah  lintasan </a:t>
            </a:r>
            <a:r>
              <a:rPr sz="1100" spc="-5" dirty="0">
                <a:latin typeface="Cambria"/>
                <a:cs typeface="Cambria"/>
              </a:rPr>
              <a:t>yang </a:t>
            </a:r>
            <a:r>
              <a:rPr sz="1100" dirty="0">
                <a:latin typeface="Cambria"/>
                <a:cs typeface="Cambria"/>
              </a:rPr>
              <a:t>berbeda. Lintasan  </a:t>
            </a:r>
            <a:r>
              <a:rPr sz="1100" spc="-5" dirty="0">
                <a:latin typeface="Cambria"/>
                <a:cs typeface="Cambria"/>
              </a:rPr>
              <a:t>cahaya yang </a:t>
            </a:r>
            <a:r>
              <a:rPr sz="1100" dirty="0">
                <a:latin typeface="Cambria"/>
                <a:cs typeface="Cambria"/>
              </a:rPr>
              <a:t>berbeda-beda ini  disebut</a:t>
            </a:r>
            <a:r>
              <a:rPr sz="1100" spc="-5" dirty="0">
                <a:latin typeface="Cambria"/>
                <a:cs typeface="Cambria"/>
              </a:rPr>
              <a:t> </a:t>
            </a:r>
            <a:r>
              <a:rPr sz="1100" i="1" dirty="0">
                <a:latin typeface="Cambria"/>
                <a:cs typeface="Cambria"/>
              </a:rPr>
              <a:t>mode</a:t>
            </a:r>
            <a:r>
              <a:rPr sz="1100" dirty="0">
                <a:latin typeface="Cambria"/>
                <a:cs typeface="Cambria"/>
              </a:rPr>
              <a:t>.</a:t>
            </a:r>
            <a:endParaRPr sz="1100">
              <a:latin typeface="Cambria"/>
              <a:cs typeface="Cambria"/>
            </a:endParaRPr>
          </a:p>
          <a:p>
            <a:pPr marL="316865" marR="170815" indent="-317500">
              <a:lnSpc>
                <a:spcPts val="1300"/>
              </a:lnSpc>
              <a:spcBef>
                <a:spcPts val="60"/>
              </a:spcBef>
              <a:buFont typeface="Wingdings"/>
              <a:buChar char=""/>
              <a:tabLst>
                <a:tab pos="316865" algn="l"/>
                <a:tab pos="317500" algn="l"/>
              </a:tabLst>
            </a:pPr>
            <a:r>
              <a:rPr sz="1100" spc="-5" dirty="0">
                <a:latin typeface="Cambria"/>
                <a:cs typeface="Cambria"/>
              </a:rPr>
              <a:t>Ukuran </a:t>
            </a:r>
            <a:r>
              <a:rPr sz="1100" dirty="0">
                <a:latin typeface="Cambria"/>
                <a:cs typeface="Cambria"/>
              </a:rPr>
              <a:t>diameter </a:t>
            </a:r>
            <a:r>
              <a:rPr sz="1100" spc="-5" dirty="0">
                <a:latin typeface="Cambria"/>
                <a:cs typeface="Cambria"/>
              </a:rPr>
              <a:t>core  </a:t>
            </a:r>
            <a:r>
              <a:rPr sz="1100" dirty="0">
                <a:latin typeface="Cambria"/>
                <a:cs typeface="Cambria"/>
              </a:rPr>
              <a:t>menentukan </a:t>
            </a:r>
            <a:r>
              <a:rPr sz="1100" spc="5" dirty="0">
                <a:latin typeface="Cambria"/>
                <a:cs typeface="Cambria"/>
              </a:rPr>
              <a:t>jumlah </a:t>
            </a:r>
            <a:r>
              <a:rPr sz="1100" i="1" dirty="0">
                <a:latin typeface="Cambria"/>
                <a:cs typeface="Cambria"/>
              </a:rPr>
              <a:t>mode</a:t>
            </a:r>
            <a:r>
              <a:rPr sz="1100" i="1" spc="-40" dirty="0">
                <a:latin typeface="Cambria"/>
                <a:cs typeface="Cambria"/>
              </a:rPr>
              <a:t> </a:t>
            </a:r>
            <a:r>
              <a:rPr sz="1100" spc="-5" dirty="0">
                <a:latin typeface="Cambria"/>
                <a:cs typeface="Cambria"/>
              </a:rPr>
              <a:t>yang</a:t>
            </a:r>
            <a:endParaRPr sz="1100">
              <a:latin typeface="Cambria"/>
              <a:cs typeface="Cambria"/>
            </a:endParaRPr>
          </a:p>
          <a:p>
            <a:pPr marL="316865">
              <a:lnSpc>
                <a:spcPct val="100000"/>
              </a:lnSpc>
              <a:spcBef>
                <a:spcPts val="30"/>
              </a:spcBef>
            </a:pPr>
            <a:r>
              <a:rPr sz="1100" dirty="0">
                <a:latin typeface="Cambria"/>
                <a:cs typeface="Cambria"/>
              </a:rPr>
              <a:t>ada dalam suatu </a:t>
            </a:r>
            <a:r>
              <a:rPr sz="1100" spc="-5" dirty="0">
                <a:latin typeface="Cambria"/>
                <a:cs typeface="Cambria"/>
              </a:rPr>
              <a:t>serat</a:t>
            </a:r>
            <a:r>
              <a:rPr sz="1100" spc="15" dirty="0">
                <a:latin typeface="Cambria"/>
                <a:cs typeface="Cambria"/>
              </a:rPr>
              <a:t> </a:t>
            </a:r>
            <a:r>
              <a:rPr sz="1100" dirty="0">
                <a:latin typeface="Cambria"/>
                <a:cs typeface="Cambria"/>
              </a:rPr>
              <a:t>optik.</a:t>
            </a:r>
            <a:endParaRPr sz="1100">
              <a:latin typeface="Cambria"/>
              <a:cs typeface="Cambria"/>
            </a:endParaRPr>
          </a:p>
          <a:p>
            <a:pPr marL="316865" marR="5080" indent="-317500">
              <a:lnSpc>
                <a:spcPts val="1300"/>
              </a:lnSpc>
              <a:spcBef>
                <a:spcPts val="60"/>
              </a:spcBef>
              <a:buFont typeface="Wingdings"/>
              <a:buChar char=""/>
              <a:tabLst>
                <a:tab pos="316865" algn="l"/>
                <a:tab pos="317500" algn="l"/>
              </a:tabLst>
            </a:pPr>
            <a:r>
              <a:rPr sz="1100" spc="-5" dirty="0">
                <a:latin typeface="Cambria"/>
                <a:cs typeface="Cambria"/>
              </a:rPr>
              <a:t>Serat </a:t>
            </a:r>
            <a:r>
              <a:rPr sz="1100" dirty="0">
                <a:latin typeface="Cambria"/>
                <a:cs typeface="Cambria"/>
              </a:rPr>
              <a:t>optik </a:t>
            </a:r>
            <a:r>
              <a:rPr sz="1100" spc="-5" dirty="0">
                <a:latin typeface="Cambria"/>
                <a:cs typeface="Cambria"/>
              </a:rPr>
              <a:t>yang </a:t>
            </a:r>
            <a:r>
              <a:rPr sz="1100" spc="5" dirty="0">
                <a:latin typeface="Cambria"/>
                <a:cs typeface="Cambria"/>
              </a:rPr>
              <a:t>memiliki </a:t>
            </a:r>
            <a:r>
              <a:rPr sz="1100" dirty="0">
                <a:latin typeface="Cambria"/>
                <a:cs typeface="Cambria"/>
              </a:rPr>
              <a:t>lebih  </a:t>
            </a:r>
            <a:r>
              <a:rPr sz="1100" spc="5" dirty="0">
                <a:latin typeface="Cambria"/>
                <a:cs typeface="Cambria"/>
              </a:rPr>
              <a:t>dari </a:t>
            </a:r>
            <a:r>
              <a:rPr sz="1100" dirty="0">
                <a:latin typeface="Cambria"/>
                <a:cs typeface="Cambria"/>
              </a:rPr>
              <a:t>satu </a:t>
            </a:r>
            <a:r>
              <a:rPr sz="1100" i="1" dirty="0">
                <a:latin typeface="Cambria"/>
                <a:cs typeface="Cambria"/>
              </a:rPr>
              <a:t>mode </a:t>
            </a:r>
            <a:r>
              <a:rPr sz="1100" dirty="0">
                <a:latin typeface="Cambria"/>
                <a:cs typeface="Cambria"/>
              </a:rPr>
              <a:t>disebut </a:t>
            </a:r>
            <a:r>
              <a:rPr sz="1100" spc="-5" dirty="0">
                <a:latin typeface="Cambria"/>
                <a:cs typeface="Cambria"/>
              </a:rPr>
              <a:t>serat</a:t>
            </a:r>
            <a:r>
              <a:rPr sz="1100" dirty="0">
                <a:latin typeface="Cambria"/>
                <a:cs typeface="Cambria"/>
              </a:rPr>
              <a:t> optik</a:t>
            </a:r>
            <a:endParaRPr sz="1100">
              <a:latin typeface="Cambria"/>
              <a:cs typeface="Cambria"/>
            </a:endParaRPr>
          </a:p>
          <a:p>
            <a:pPr marL="316865">
              <a:lnSpc>
                <a:spcPts val="1310"/>
              </a:lnSpc>
              <a:spcBef>
                <a:spcPts val="50"/>
              </a:spcBef>
            </a:pPr>
            <a:r>
              <a:rPr sz="1100" dirty="0">
                <a:latin typeface="Cambria"/>
                <a:cs typeface="Cambria"/>
              </a:rPr>
              <a:t>multimode.</a:t>
            </a:r>
            <a:endParaRPr sz="1100">
              <a:latin typeface="Cambria"/>
              <a:cs typeface="Cambria"/>
            </a:endParaRPr>
          </a:p>
          <a:p>
            <a:pPr marL="316865" marR="299085" indent="-317500">
              <a:lnSpc>
                <a:spcPts val="1300"/>
              </a:lnSpc>
              <a:spcBef>
                <a:spcPts val="50"/>
              </a:spcBef>
              <a:buFont typeface="Wingdings"/>
              <a:buChar char=""/>
              <a:tabLst>
                <a:tab pos="316865" algn="l"/>
                <a:tab pos="317500" algn="l"/>
              </a:tabLst>
            </a:pPr>
            <a:r>
              <a:rPr sz="1100" spc="-5" dirty="0">
                <a:latin typeface="Cambria"/>
                <a:cs typeface="Cambria"/>
              </a:rPr>
              <a:t>Serat </a:t>
            </a:r>
            <a:r>
              <a:rPr sz="1100" dirty="0">
                <a:latin typeface="Cambria"/>
                <a:cs typeface="Cambria"/>
              </a:rPr>
              <a:t>optik </a:t>
            </a:r>
            <a:r>
              <a:rPr sz="1100" spc="-5" dirty="0">
                <a:latin typeface="Cambria"/>
                <a:cs typeface="Cambria"/>
              </a:rPr>
              <a:t>yang </a:t>
            </a:r>
            <a:r>
              <a:rPr sz="1100" dirty="0">
                <a:latin typeface="Cambria"/>
                <a:cs typeface="Cambria"/>
              </a:rPr>
              <a:t>mempunyai  </a:t>
            </a:r>
            <a:r>
              <a:rPr sz="1100" spc="-5" dirty="0">
                <a:latin typeface="Cambria"/>
                <a:cs typeface="Cambria"/>
              </a:rPr>
              <a:t>hanya </a:t>
            </a:r>
            <a:r>
              <a:rPr sz="1100" dirty="0">
                <a:latin typeface="Cambria"/>
                <a:cs typeface="Cambria"/>
              </a:rPr>
              <a:t>satu </a:t>
            </a:r>
            <a:r>
              <a:rPr sz="1100" i="1" dirty="0">
                <a:latin typeface="Cambria"/>
                <a:cs typeface="Cambria"/>
              </a:rPr>
              <a:t>mode </a:t>
            </a:r>
            <a:r>
              <a:rPr sz="1100" dirty="0">
                <a:latin typeface="Cambria"/>
                <a:cs typeface="Cambria"/>
              </a:rPr>
              <a:t>saja disebut</a:t>
            </a:r>
            <a:endParaRPr sz="1100">
              <a:latin typeface="Cambria"/>
              <a:cs typeface="Cambria"/>
            </a:endParaRPr>
          </a:p>
          <a:p>
            <a:pPr marL="316865" marR="276225">
              <a:lnSpc>
                <a:spcPts val="1300"/>
              </a:lnSpc>
              <a:spcBef>
                <a:spcPts val="110"/>
              </a:spcBef>
            </a:pPr>
            <a:r>
              <a:rPr sz="1100" spc="-5" dirty="0">
                <a:latin typeface="Cambria"/>
                <a:cs typeface="Cambria"/>
              </a:rPr>
              <a:t>serat </a:t>
            </a:r>
            <a:r>
              <a:rPr sz="1100" dirty="0">
                <a:latin typeface="Cambria"/>
                <a:cs typeface="Cambria"/>
              </a:rPr>
              <a:t>optik single mode. </a:t>
            </a:r>
            <a:r>
              <a:rPr sz="1100" spc="-5" dirty="0">
                <a:latin typeface="Cambria"/>
                <a:cs typeface="Cambria"/>
              </a:rPr>
              <a:t>Serat  </a:t>
            </a:r>
            <a:r>
              <a:rPr sz="1100" dirty="0">
                <a:latin typeface="Cambria"/>
                <a:cs typeface="Cambria"/>
              </a:rPr>
              <a:t>optik single </a:t>
            </a:r>
            <a:r>
              <a:rPr sz="1100" i="1" dirty="0">
                <a:latin typeface="Cambria"/>
                <a:cs typeface="Cambria"/>
              </a:rPr>
              <a:t>mode </a:t>
            </a:r>
            <a:r>
              <a:rPr sz="1100" dirty="0">
                <a:latin typeface="Cambria"/>
                <a:cs typeface="Cambria"/>
              </a:rPr>
              <a:t>memiliki  </a:t>
            </a:r>
            <a:r>
              <a:rPr sz="1100" spc="-5" dirty="0">
                <a:latin typeface="Cambria"/>
                <a:cs typeface="Cambria"/>
              </a:rPr>
              <a:t>ukuran core yang </a:t>
            </a:r>
            <a:r>
              <a:rPr sz="1100" dirty="0">
                <a:latin typeface="Cambria"/>
                <a:cs typeface="Cambria"/>
              </a:rPr>
              <a:t>lebih</a:t>
            </a:r>
            <a:r>
              <a:rPr sz="1100" spc="10" dirty="0">
                <a:latin typeface="Cambria"/>
                <a:cs typeface="Cambria"/>
              </a:rPr>
              <a:t> </a:t>
            </a:r>
            <a:r>
              <a:rPr sz="1100" spc="-5" dirty="0">
                <a:latin typeface="Cambria"/>
                <a:cs typeface="Cambria"/>
              </a:rPr>
              <a:t>kecil.</a:t>
            </a:r>
            <a:endParaRPr sz="1100">
              <a:latin typeface="Cambria"/>
              <a:cs typeface="Cambria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095661" y="1902379"/>
            <a:ext cx="2606292" cy="18406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154685" y="3897613"/>
            <a:ext cx="2520950" cy="14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800" i="1" spc="10" dirty="0">
                <a:latin typeface="Cambria"/>
                <a:cs typeface="Cambria"/>
              </a:rPr>
              <a:t>Gambar 10 </a:t>
            </a:r>
            <a:r>
              <a:rPr sz="800" i="1" dirty="0">
                <a:latin typeface="Cambria"/>
                <a:cs typeface="Cambria"/>
              </a:rPr>
              <a:t>: </a:t>
            </a:r>
            <a:r>
              <a:rPr sz="800" i="1" spc="10" dirty="0">
                <a:latin typeface="Cambria"/>
                <a:cs typeface="Cambria"/>
              </a:rPr>
              <a:t>Mode perambatan </a:t>
            </a:r>
            <a:r>
              <a:rPr sz="800" i="1" spc="5" dirty="0">
                <a:latin typeface="Cambria"/>
                <a:cs typeface="Cambria"/>
              </a:rPr>
              <a:t>cahaya dalam serat</a:t>
            </a:r>
            <a:r>
              <a:rPr sz="800" i="1" spc="114" dirty="0">
                <a:latin typeface="Cambria"/>
                <a:cs typeface="Cambria"/>
              </a:rPr>
              <a:t> </a:t>
            </a:r>
            <a:r>
              <a:rPr sz="800" i="1" spc="5" dirty="0">
                <a:latin typeface="Cambria"/>
                <a:cs typeface="Cambria"/>
              </a:rPr>
              <a:t>optik</a:t>
            </a:r>
            <a:endParaRPr sz="800">
              <a:latin typeface="Cambria"/>
              <a:cs typeface="Cambri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17549" y="1098550"/>
            <a:ext cx="6337300" cy="3568700"/>
          </a:xfrm>
          <a:custGeom>
            <a:avLst/>
            <a:gdLst/>
            <a:ahLst/>
            <a:cxnLst/>
            <a:rect l="l" t="t" r="r" b="b"/>
            <a:pathLst>
              <a:path w="6337300" h="3568700">
                <a:moveTo>
                  <a:pt x="0" y="0"/>
                </a:moveTo>
                <a:lnTo>
                  <a:pt x="6337300" y="0"/>
                </a:lnTo>
                <a:lnTo>
                  <a:pt x="6337300" y="3568700"/>
                </a:lnTo>
                <a:lnTo>
                  <a:pt x="0" y="35687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645870" y="8619760"/>
            <a:ext cx="480659" cy="2467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122679" y="5637784"/>
            <a:ext cx="246887" cy="24688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717549" y="5391150"/>
            <a:ext cx="6337300" cy="355600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190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5"/>
              </a:spcBef>
            </a:pPr>
            <a:endParaRPr sz="1700">
              <a:latin typeface="Times New Roman"/>
              <a:cs typeface="Times New Roman"/>
            </a:endParaRPr>
          </a:p>
          <a:p>
            <a:pPr marL="758190">
              <a:lnSpc>
                <a:spcPct val="100000"/>
              </a:lnSpc>
            </a:pPr>
            <a:r>
              <a:rPr sz="1100" b="1" dirty="0">
                <a:solidFill>
                  <a:srgbClr val="FF0000"/>
                </a:solidFill>
                <a:latin typeface="Cambria"/>
                <a:cs typeface="Cambria"/>
              </a:rPr>
              <a:t>Karakteristik fiber optik</a:t>
            </a:r>
            <a:r>
              <a:rPr sz="1100" b="1" spc="15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100" b="1" dirty="0">
                <a:solidFill>
                  <a:srgbClr val="FF0000"/>
                </a:solidFill>
                <a:latin typeface="Cambria"/>
                <a:cs typeface="Cambria"/>
              </a:rPr>
              <a:t>::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400">
              <a:latin typeface="Times New Roman"/>
              <a:cs typeface="Times New Roman"/>
            </a:endParaRPr>
          </a:p>
          <a:p>
            <a:pPr marL="758190">
              <a:lnSpc>
                <a:spcPct val="100000"/>
              </a:lnSpc>
            </a:pPr>
            <a:r>
              <a:rPr sz="1100" b="1" dirty="0">
                <a:latin typeface="Cambria"/>
                <a:cs typeface="Cambria"/>
              </a:rPr>
              <a:t>Pengantar</a:t>
            </a:r>
            <a:endParaRPr sz="1100">
              <a:latin typeface="Cambria"/>
              <a:cs typeface="Cambria"/>
            </a:endParaRPr>
          </a:p>
          <a:p>
            <a:pPr marL="996315" marR="519430" indent="-238125">
              <a:lnSpc>
                <a:spcPct val="101800"/>
              </a:lnSpc>
              <a:spcBef>
                <a:spcPts val="360"/>
              </a:spcBef>
              <a:buAutoNum type="arabicParenR"/>
              <a:tabLst>
                <a:tab pos="996950" algn="l"/>
              </a:tabLst>
            </a:pPr>
            <a:r>
              <a:rPr sz="1100" dirty="0">
                <a:latin typeface="Cambria"/>
                <a:cs typeface="Cambria"/>
              </a:rPr>
              <a:t>Fiber optik merupakan salah satu jenis media transmisi </a:t>
            </a:r>
            <a:r>
              <a:rPr sz="1100" spc="-5" dirty="0">
                <a:latin typeface="Cambria"/>
                <a:cs typeface="Cambria"/>
              </a:rPr>
              <a:t>yang </a:t>
            </a:r>
            <a:r>
              <a:rPr sz="1100" dirty="0">
                <a:latin typeface="Cambria"/>
                <a:cs typeface="Cambria"/>
              </a:rPr>
              <a:t>terbuat </a:t>
            </a:r>
            <a:r>
              <a:rPr sz="1100" spc="5" dirty="0">
                <a:latin typeface="Cambria"/>
                <a:cs typeface="Cambria"/>
              </a:rPr>
              <a:t>dari bahan  dasar </a:t>
            </a:r>
            <a:r>
              <a:rPr sz="1100" dirty="0">
                <a:latin typeface="Cambria"/>
                <a:cs typeface="Cambria"/>
              </a:rPr>
              <a:t>kaca, dimana </a:t>
            </a:r>
            <a:r>
              <a:rPr sz="1100" spc="-5" dirty="0">
                <a:latin typeface="Cambria"/>
                <a:cs typeface="Cambria"/>
              </a:rPr>
              <a:t>sinyal yang </a:t>
            </a:r>
            <a:r>
              <a:rPr sz="1100" dirty="0">
                <a:latin typeface="Cambria"/>
                <a:cs typeface="Cambria"/>
              </a:rPr>
              <a:t>ditransmisikan </a:t>
            </a:r>
            <a:r>
              <a:rPr sz="1100" spc="5" dirty="0">
                <a:latin typeface="Cambria"/>
                <a:cs typeface="Cambria"/>
              </a:rPr>
              <a:t>melalui </a:t>
            </a:r>
            <a:r>
              <a:rPr sz="1100" dirty="0">
                <a:latin typeface="Cambria"/>
                <a:cs typeface="Cambria"/>
              </a:rPr>
              <a:t>fiber optik ini berupa  </a:t>
            </a:r>
            <a:r>
              <a:rPr sz="1100" spc="-5" dirty="0">
                <a:latin typeface="Cambria"/>
                <a:cs typeface="Cambria"/>
              </a:rPr>
              <a:t>cahaya yang </a:t>
            </a:r>
            <a:r>
              <a:rPr sz="1100" dirty="0">
                <a:latin typeface="Cambria"/>
                <a:cs typeface="Cambria"/>
              </a:rPr>
              <a:t>dihasilkan oleh sumber </a:t>
            </a:r>
            <a:r>
              <a:rPr sz="1100" spc="-5" dirty="0">
                <a:latin typeface="Cambria"/>
                <a:cs typeface="Cambria"/>
              </a:rPr>
              <a:t>cahaya </a:t>
            </a:r>
            <a:r>
              <a:rPr sz="1100" dirty="0">
                <a:latin typeface="Cambria"/>
                <a:cs typeface="Cambria"/>
              </a:rPr>
              <a:t>yaitu LASER atau</a:t>
            </a:r>
            <a:r>
              <a:rPr sz="1100" spc="75" dirty="0">
                <a:latin typeface="Cambria"/>
                <a:cs typeface="Cambria"/>
              </a:rPr>
              <a:t> </a:t>
            </a:r>
            <a:r>
              <a:rPr sz="1100" spc="-5" dirty="0">
                <a:latin typeface="Cambria"/>
                <a:cs typeface="Cambria"/>
              </a:rPr>
              <a:t>LED.</a:t>
            </a:r>
            <a:endParaRPr sz="1100">
              <a:latin typeface="Cambria"/>
              <a:cs typeface="Cambria"/>
            </a:endParaRPr>
          </a:p>
          <a:p>
            <a:pPr marL="996315" marR="575945" indent="-238125">
              <a:lnSpc>
                <a:spcPct val="100600"/>
              </a:lnSpc>
              <a:spcBef>
                <a:spcPts val="375"/>
              </a:spcBef>
              <a:buAutoNum type="arabicParenR"/>
              <a:tabLst>
                <a:tab pos="996950" algn="l"/>
              </a:tabLst>
            </a:pPr>
            <a:r>
              <a:rPr sz="1100" spc="-5" dirty="0">
                <a:latin typeface="Cambria"/>
                <a:cs typeface="Cambria"/>
              </a:rPr>
              <a:t>Perkembangan </a:t>
            </a:r>
            <a:r>
              <a:rPr sz="1100" dirty="0">
                <a:latin typeface="Cambria"/>
                <a:cs typeface="Cambria"/>
              </a:rPr>
              <a:t>teknologi serat optik </a:t>
            </a:r>
            <a:r>
              <a:rPr sz="1100" spc="5" dirty="0">
                <a:latin typeface="Cambria"/>
                <a:cs typeface="Cambria"/>
              </a:rPr>
              <a:t>saat </a:t>
            </a:r>
            <a:r>
              <a:rPr sz="1100" dirty="0">
                <a:latin typeface="Cambria"/>
                <a:cs typeface="Cambria"/>
              </a:rPr>
              <a:t>ini, telah menghasilkan redaman  (attenuation) per kilometer </a:t>
            </a:r>
            <a:r>
              <a:rPr sz="1100" spc="-5" dirty="0">
                <a:latin typeface="Cambria"/>
                <a:cs typeface="Cambria"/>
              </a:rPr>
              <a:t>yang </a:t>
            </a:r>
            <a:r>
              <a:rPr sz="1100" dirty="0">
                <a:latin typeface="Cambria"/>
                <a:cs typeface="Cambria"/>
              </a:rPr>
              <a:t>sangat </a:t>
            </a:r>
            <a:r>
              <a:rPr sz="1100" spc="-5" dirty="0">
                <a:latin typeface="Cambria"/>
                <a:cs typeface="Cambria"/>
              </a:rPr>
              <a:t>kecil, </a:t>
            </a:r>
            <a:r>
              <a:rPr sz="1100" spc="5" dirty="0">
                <a:latin typeface="Cambria"/>
                <a:cs typeface="Cambria"/>
              </a:rPr>
              <a:t>dan </a:t>
            </a:r>
            <a:r>
              <a:rPr sz="1100" dirty="0">
                <a:latin typeface="Cambria"/>
                <a:cs typeface="Cambria"/>
              </a:rPr>
              <a:t>lebar pita (bandwidth) </a:t>
            </a:r>
            <a:r>
              <a:rPr sz="1100" spc="-5" dirty="0">
                <a:latin typeface="Cambria"/>
                <a:cs typeface="Cambria"/>
              </a:rPr>
              <a:t>yang  </a:t>
            </a:r>
            <a:r>
              <a:rPr sz="1100" dirty="0">
                <a:latin typeface="Cambria"/>
                <a:cs typeface="Cambria"/>
              </a:rPr>
              <a:t>lebar sehingga kemampuan dalam mentransmisikan data menjadi lebih </a:t>
            </a:r>
            <a:r>
              <a:rPr sz="1100" spc="-5" dirty="0">
                <a:latin typeface="Cambria"/>
                <a:cs typeface="Cambria"/>
              </a:rPr>
              <a:t>banyak  </a:t>
            </a:r>
            <a:r>
              <a:rPr sz="1100" spc="5" dirty="0">
                <a:latin typeface="Cambria"/>
                <a:cs typeface="Cambria"/>
              </a:rPr>
              <a:t>dan </a:t>
            </a:r>
            <a:r>
              <a:rPr sz="1100" dirty="0">
                <a:latin typeface="Cambria"/>
                <a:cs typeface="Cambria"/>
              </a:rPr>
              <a:t>lebih cepat dibandingkan dengan menggunakan kabel</a:t>
            </a:r>
            <a:r>
              <a:rPr sz="1100" spc="20" dirty="0">
                <a:latin typeface="Cambria"/>
                <a:cs typeface="Cambria"/>
              </a:rPr>
              <a:t> </a:t>
            </a:r>
            <a:r>
              <a:rPr sz="1100" spc="-5" dirty="0">
                <a:latin typeface="Cambria"/>
                <a:cs typeface="Cambria"/>
              </a:rPr>
              <a:t>konvensional.</a:t>
            </a:r>
            <a:endParaRPr sz="1100">
              <a:latin typeface="Cambria"/>
              <a:cs typeface="Cambria"/>
            </a:endParaRPr>
          </a:p>
          <a:p>
            <a:pPr marL="996315" marR="446405" indent="-238125">
              <a:lnSpc>
                <a:spcPct val="102699"/>
              </a:lnSpc>
              <a:spcBef>
                <a:spcPts val="350"/>
              </a:spcBef>
              <a:buAutoNum type="arabicParenR"/>
              <a:tabLst>
                <a:tab pos="996950" algn="l"/>
              </a:tabLst>
            </a:pPr>
            <a:r>
              <a:rPr sz="1100" dirty="0">
                <a:latin typeface="Cambria"/>
                <a:cs typeface="Cambria"/>
              </a:rPr>
              <a:t>Redaman akibat </a:t>
            </a:r>
            <a:r>
              <a:rPr sz="1100" spc="-5" dirty="0">
                <a:latin typeface="Cambria"/>
                <a:cs typeface="Cambria"/>
              </a:rPr>
              <a:t>penyerapan cahaya </a:t>
            </a:r>
            <a:r>
              <a:rPr sz="1100" dirty="0">
                <a:latin typeface="Cambria"/>
                <a:cs typeface="Cambria"/>
              </a:rPr>
              <a:t>di </a:t>
            </a:r>
            <a:r>
              <a:rPr sz="1100" spc="5" dirty="0">
                <a:latin typeface="Cambria"/>
                <a:cs typeface="Cambria"/>
              </a:rPr>
              <a:t>dalam </a:t>
            </a:r>
            <a:r>
              <a:rPr sz="1100" dirty="0">
                <a:latin typeface="Cambria"/>
                <a:cs typeface="Cambria"/>
              </a:rPr>
              <a:t>fiber optik ditentukan oleh  kemurnian </a:t>
            </a:r>
            <a:r>
              <a:rPr sz="1100" spc="5" dirty="0">
                <a:latin typeface="Cambria"/>
                <a:cs typeface="Cambria"/>
              </a:rPr>
              <a:t>bahan </a:t>
            </a:r>
            <a:r>
              <a:rPr sz="1100" dirty="0">
                <a:latin typeface="Cambria"/>
                <a:cs typeface="Cambria"/>
              </a:rPr>
              <a:t>penyusun kaca. </a:t>
            </a:r>
            <a:r>
              <a:rPr sz="1100" spc="5" dirty="0">
                <a:latin typeface="Cambria"/>
                <a:cs typeface="Cambria"/>
              </a:rPr>
              <a:t>Semakin </a:t>
            </a:r>
            <a:r>
              <a:rPr sz="1100" dirty="0">
                <a:latin typeface="Cambria"/>
                <a:cs typeface="Cambria"/>
              </a:rPr>
              <a:t>murni </a:t>
            </a:r>
            <a:r>
              <a:rPr sz="1100" spc="5" dirty="0">
                <a:latin typeface="Cambria"/>
                <a:cs typeface="Cambria"/>
              </a:rPr>
              <a:t>bahan </a:t>
            </a:r>
            <a:r>
              <a:rPr sz="1100" dirty="0">
                <a:latin typeface="Cambria"/>
                <a:cs typeface="Cambria"/>
              </a:rPr>
              <a:t>kaca maka semakin </a:t>
            </a:r>
            <a:r>
              <a:rPr sz="1100" spc="-5" dirty="0">
                <a:latin typeface="Cambria"/>
                <a:cs typeface="Cambria"/>
              </a:rPr>
              <a:t>kecil  cahaya yang </a:t>
            </a:r>
            <a:r>
              <a:rPr sz="1100" dirty="0">
                <a:latin typeface="Cambria"/>
                <a:cs typeface="Cambria"/>
              </a:rPr>
              <a:t>diserap sehingga redaman per </a:t>
            </a:r>
            <a:r>
              <a:rPr sz="1100" spc="-5" dirty="0">
                <a:latin typeface="Cambria"/>
                <a:cs typeface="Cambria"/>
              </a:rPr>
              <a:t>kilometernya </a:t>
            </a:r>
            <a:r>
              <a:rPr sz="1100" dirty="0">
                <a:latin typeface="Cambria"/>
                <a:cs typeface="Cambria"/>
              </a:rPr>
              <a:t>lebih</a:t>
            </a:r>
            <a:r>
              <a:rPr sz="1100" spc="70" dirty="0">
                <a:latin typeface="Cambria"/>
                <a:cs typeface="Cambria"/>
              </a:rPr>
              <a:t> </a:t>
            </a:r>
            <a:r>
              <a:rPr sz="1100" spc="-5" dirty="0">
                <a:latin typeface="Cambria"/>
                <a:cs typeface="Cambria"/>
              </a:rPr>
              <a:t>kecil.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 marL="374650">
              <a:lnSpc>
                <a:spcPct val="100000"/>
              </a:lnSpc>
              <a:spcBef>
                <a:spcPts val="980"/>
              </a:spcBef>
            </a:pPr>
            <a:r>
              <a:rPr sz="700" spc="5" dirty="0">
                <a:latin typeface="Calibri"/>
                <a:cs typeface="Calibri"/>
              </a:rPr>
              <a:t>Page </a:t>
            </a:r>
            <a:r>
              <a:rPr sz="700" dirty="0">
                <a:latin typeface="Calibri"/>
                <a:cs typeface="Calibri"/>
              </a:rPr>
              <a:t>-</a:t>
            </a:r>
            <a:r>
              <a:rPr sz="700" spc="25" dirty="0">
                <a:latin typeface="Calibri"/>
                <a:cs typeface="Calibri"/>
              </a:rPr>
              <a:t> </a:t>
            </a:r>
            <a:r>
              <a:rPr sz="700" spc="15" dirty="0">
                <a:latin typeface="Calibri"/>
                <a:cs typeface="Calibri"/>
              </a:rPr>
              <a:t>72</a:t>
            </a:r>
            <a:endParaRPr sz="700">
              <a:latin typeface="Calibri"/>
              <a:cs typeface="Calibri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535"/>
              </a:lnSpc>
            </a:pPr>
            <a:fld id="{81D60167-4931-47E6-BA6A-407CBD079E47}" type="slidenum">
              <a:rPr dirty="0"/>
              <a:t>27</a:t>
            </a:fld>
            <a:endParaRPr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3645870" y="4338673"/>
            <a:ext cx="480659" cy="2476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131314" y="1320427"/>
            <a:ext cx="134493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dirty="0">
                <a:latin typeface="Cambria"/>
                <a:cs typeface="Cambria"/>
              </a:rPr>
              <a:t>Struktur Serat</a:t>
            </a:r>
            <a:r>
              <a:rPr sz="1100" b="1" spc="-35" dirty="0">
                <a:latin typeface="Cambria"/>
                <a:cs typeface="Cambria"/>
              </a:rPr>
              <a:t> </a:t>
            </a:r>
            <a:r>
              <a:rPr sz="1100" b="1" dirty="0">
                <a:latin typeface="Cambria"/>
                <a:cs typeface="Cambria"/>
              </a:rPr>
              <a:t>Optik</a:t>
            </a:r>
            <a:endParaRPr sz="1100">
              <a:latin typeface="Cambria"/>
              <a:cs typeface="Cambri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105583" y="2127932"/>
            <a:ext cx="2672292" cy="10688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130653" y="1640467"/>
            <a:ext cx="2581275" cy="2483485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12700" marR="10795">
              <a:lnSpc>
                <a:spcPts val="1300"/>
              </a:lnSpc>
              <a:spcBef>
                <a:spcPts val="160"/>
              </a:spcBef>
            </a:pPr>
            <a:r>
              <a:rPr sz="1100" spc="-5" dirty="0">
                <a:latin typeface="Cambria"/>
                <a:cs typeface="Cambria"/>
              </a:rPr>
              <a:t>Core </a:t>
            </a:r>
            <a:r>
              <a:rPr sz="1100" dirty="0">
                <a:latin typeface="Cambria"/>
                <a:cs typeface="Cambria"/>
              </a:rPr>
              <a:t>(inti) : berfungsi untuk </a:t>
            </a:r>
            <a:r>
              <a:rPr sz="1100" spc="-5" dirty="0">
                <a:latin typeface="Cambria"/>
                <a:cs typeface="Cambria"/>
              </a:rPr>
              <a:t>merambatnya  cahaya </a:t>
            </a:r>
            <a:r>
              <a:rPr sz="1100" dirty="0">
                <a:latin typeface="Cambria"/>
                <a:cs typeface="Cambria"/>
              </a:rPr>
              <a:t>dari ujung satu </a:t>
            </a:r>
            <a:r>
              <a:rPr sz="1100" spc="-10" dirty="0">
                <a:latin typeface="Cambria"/>
                <a:cs typeface="Cambria"/>
              </a:rPr>
              <a:t>ke </a:t>
            </a:r>
            <a:r>
              <a:rPr sz="1100" dirty="0">
                <a:latin typeface="Cambria"/>
                <a:cs typeface="Cambria"/>
              </a:rPr>
              <a:t>ujung</a:t>
            </a:r>
            <a:r>
              <a:rPr sz="1100" spc="15" dirty="0">
                <a:latin typeface="Cambria"/>
                <a:cs typeface="Cambria"/>
              </a:rPr>
              <a:t> </a:t>
            </a:r>
            <a:r>
              <a:rPr sz="1100" spc="-5" dirty="0">
                <a:latin typeface="Cambria"/>
                <a:cs typeface="Cambria"/>
              </a:rPr>
              <a:t>lainnya.</a:t>
            </a:r>
            <a:endParaRPr sz="1100">
              <a:latin typeface="Cambria"/>
              <a:cs typeface="Cambria"/>
            </a:endParaRPr>
          </a:p>
          <a:p>
            <a:pPr marL="12700" marR="5080">
              <a:lnSpc>
                <a:spcPct val="100499"/>
              </a:lnSpc>
              <a:spcBef>
                <a:spcPts val="645"/>
              </a:spcBef>
            </a:pPr>
            <a:r>
              <a:rPr sz="1100" dirty="0">
                <a:latin typeface="Cambria"/>
                <a:cs typeface="Cambria"/>
              </a:rPr>
              <a:t>Cladding (lapisan) : berfungsi sebagai  cermin </a:t>
            </a:r>
            <a:r>
              <a:rPr sz="1100" spc="-5" dirty="0">
                <a:latin typeface="Cambria"/>
                <a:cs typeface="Cambria"/>
              </a:rPr>
              <a:t>(waveguide) </a:t>
            </a:r>
            <a:r>
              <a:rPr sz="1100" dirty="0">
                <a:latin typeface="Cambria"/>
                <a:cs typeface="Cambria"/>
              </a:rPr>
              <a:t>sehingga </a:t>
            </a:r>
            <a:r>
              <a:rPr sz="1100" spc="-5" dirty="0">
                <a:latin typeface="Cambria"/>
                <a:cs typeface="Cambria"/>
              </a:rPr>
              <a:t>cahaya </a:t>
            </a:r>
            <a:r>
              <a:rPr sz="1100" dirty="0">
                <a:latin typeface="Cambria"/>
                <a:cs typeface="Cambria"/>
              </a:rPr>
              <a:t>tetap  terpandu di </a:t>
            </a:r>
            <a:r>
              <a:rPr sz="1100" spc="5" dirty="0">
                <a:latin typeface="Cambria"/>
                <a:cs typeface="Cambria"/>
              </a:rPr>
              <a:t>dalam </a:t>
            </a:r>
            <a:r>
              <a:rPr sz="1100" spc="-5" dirty="0">
                <a:latin typeface="Cambria"/>
                <a:cs typeface="Cambria"/>
              </a:rPr>
              <a:t>core </a:t>
            </a:r>
            <a:r>
              <a:rPr sz="1100" dirty="0">
                <a:latin typeface="Cambria"/>
                <a:cs typeface="Cambria"/>
              </a:rPr>
              <a:t>dengan </a:t>
            </a:r>
            <a:r>
              <a:rPr sz="1100" spc="-5" dirty="0">
                <a:latin typeface="Cambria"/>
                <a:cs typeface="Cambria"/>
              </a:rPr>
              <a:t>cara  </a:t>
            </a:r>
            <a:r>
              <a:rPr sz="1100" dirty="0">
                <a:latin typeface="Cambria"/>
                <a:cs typeface="Cambria"/>
              </a:rPr>
              <a:t>memantul </a:t>
            </a:r>
            <a:r>
              <a:rPr sz="1100" spc="5" dirty="0">
                <a:latin typeface="Cambria"/>
                <a:cs typeface="Cambria"/>
              </a:rPr>
              <a:t>dan </a:t>
            </a:r>
            <a:r>
              <a:rPr sz="1100" dirty="0">
                <a:latin typeface="Cambria"/>
                <a:cs typeface="Cambria"/>
              </a:rPr>
              <a:t>merambat </a:t>
            </a:r>
            <a:r>
              <a:rPr sz="1100" spc="5" dirty="0">
                <a:latin typeface="Cambria"/>
                <a:cs typeface="Cambria"/>
              </a:rPr>
              <a:t>dari </a:t>
            </a:r>
            <a:r>
              <a:rPr sz="1100" dirty="0">
                <a:latin typeface="Cambria"/>
                <a:cs typeface="Cambria"/>
              </a:rPr>
              <a:t>ujung satu  </a:t>
            </a:r>
            <a:r>
              <a:rPr sz="1100" spc="-10" dirty="0">
                <a:latin typeface="Cambria"/>
                <a:cs typeface="Cambria"/>
              </a:rPr>
              <a:t>ke </a:t>
            </a:r>
            <a:r>
              <a:rPr sz="1100" dirty="0">
                <a:latin typeface="Cambria"/>
                <a:cs typeface="Cambria"/>
              </a:rPr>
              <a:t>ujung</a:t>
            </a:r>
            <a:r>
              <a:rPr sz="1100" spc="5" dirty="0">
                <a:latin typeface="Cambria"/>
                <a:cs typeface="Cambria"/>
              </a:rPr>
              <a:t> </a:t>
            </a:r>
            <a:r>
              <a:rPr sz="1100" spc="-5" dirty="0">
                <a:latin typeface="Cambria"/>
                <a:cs typeface="Cambria"/>
              </a:rPr>
              <a:t>lainnya.</a:t>
            </a:r>
            <a:endParaRPr sz="1100">
              <a:latin typeface="Cambria"/>
              <a:cs typeface="Cambria"/>
            </a:endParaRPr>
          </a:p>
          <a:p>
            <a:pPr marL="12700" marR="513080">
              <a:lnSpc>
                <a:spcPct val="101800"/>
              </a:lnSpc>
              <a:spcBef>
                <a:spcPts val="675"/>
              </a:spcBef>
            </a:pPr>
            <a:r>
              <a:rPr sz="1100" dirty="0">
                <a:latin typeface="Cambria"/>
                <a:cs typeface="Cambria"/>
              </a:rPr>
              <a:t>Coating </a:t>
            </a:r>
            <a:r>
              <a:rPr sz="1100" spc="-5" dirty="0">
                <a:latin typeface="Cambria"/>
                <a:cs typeface="Cambria"/>
              </a:rPr>
              <a:t>(jaket) </a:t>
            </a:r>
            <a:r>
              <a:rPr sz="1100" dirty="0">
                <a:latin typeface="Cambria"/>
                <a:cs typeface="Cambria"/>
              </a:rPr>
              <a:t>: berfungsi sebagai  pelindung mekanis, dan sebagai  </a:t>
            </a:r>
            <a:r>
              <a:rPr sz="1100" spc="-5" dirty="0">
                <a:latin typeface="Cambria"/>
                <a:cs typeface="Cambria"/>
              </a:rPr>
              <a:t>pengkodean </a:t>
            </a:r>
            <a:r>
              <a:rPr sz="1100" dirty="0">
                <a:latin typeface="Cambria"/>
                <a:cs typeface="Cambria"/>
              </a:rPr>
              <a:t>warna.</a:t>
            </a:r>
            <a:endParaRPr sz="110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605"/>
              </a:spcBef>
            </a:pPr>
            <a:r>
              <a:rPr sz="1000" i="1" u="heavy" spc="-20" dirty="0">
                <a:uFill>
                  <a:solidFill>
                    <a:srgbClr val="000000"/>
                  </a:solidFill>
                </a:uFill>
                <a:latin typeface="Cambria"/>
                <a:cs typeface="Cambria"/>
              </a:rPr>
              <a:t>Catatan</a:t>
            </a:r>
            <a:r>
              <a:rPr sz="1000" i="1" u="heavy" spc="-25" dirty="0">
                <a:uFill>
                  <a:solidFill>
                    <a:srgbClr val="000000"/>
                  </a:solidFill>
                </a:uFill>
                <a:latin typeface="Cambria"/>
                <a:cs typeface="Cambria"/>
              </a:rPr>
              <a:t> </a:t>
            </a:r>
            <a:r>
              <a:rPr sz="1000" i="1" u="heavy" dirty="0">
                <a:uFill>
                  <a:solidFill>
                    <a:srgbClr val="000000"/>
                  </a:solidFill>
                </a:uFill>
                <a:latin typeface="Cambria"/>
                <a:cs typeface="Cambria"/>
              </a:rPr>
              <a:t>:</a:t>
            </a:r>
            <a:endParaRPr sz="1000">
              <a:latin typeface="Cambria"/>
              <a:cs typeface="Cambria"/>
            </a:endParaRPr>
          </a:p>
          <a:p>
            <a:pPr marL="12700" marR="137795">
              <a:lnSpc>
                <a:spcPct val="100000"/>
              </a:lnSpc>
              <a:spcBef>
                <a:spcPts val="500"/>
              </a:spcBef>
            </a:pPr>
            <a:r>
              <a:rPr sz="1000" i="1" spc="-15" dirty="0">
                <a:latin typeface="Cambria"/>
                <a:cs typeface="Cambria"/>
              </a:rPr>
              <a:t>Indek bias </a:t>
            </a:r>
            <a:r>
              <a:rPr sz="1000" i="1" spc="-10" dirty="0">
                <a:latin typeface="Cambria"/>
                <a:cs typeface="Cambria"/>
              </a:rPr>
              <a:t>(n) </a:t>
            </a:r>
            <a:r>
              <a:rPr sz="1000" i="1" spc="-20" dirty="0">
                <a:latin typeface="Cambria"/>
                <a:cs typeface="Cambria"/>
              </a:rPr>
              <a:t>Core </a:t>
            </a:r>
            <a:r>
              <a:rPr sz="1000" b="1" i="1" u="heavy" spc="-15" dirty="0">
                <a:uFill>
                  <a:solidFill>
                    <a:srgbClr val="000000"/>
                  </a:solidFill>
                </a:uFill>
                <a:latin typeface="Cambria"/>
                <a:cs typeface="Cambria"/>
              </a:rPr>
              <a:t>selalu</a:t>
            </a:r>
            <a:r>
              <a:rPr sz="1000" b="1" i="1" spc="-15" dirty="0">
                <a:latin typeface="Cambria"/>
                <a:cs typeface="Cambria"/>
              </a:rPr>
              <a:t> </a:t>
            </a:r>
            <a:r>
              <a:rPr sz="1000" i="1" spc="-15" dirty="0">
                <a:latin typeface="Cambria"/>
                <a:cs typeface="Cambria"/>
              </a:rPr>
              <a:t>lebih besar daripada  indek bias Cladding (Ncore </a:t>
            </a:r>
            <a:r>
              <a:rPr sz="1000" i="1" dirty="0">
                <a:latin typeface="Cambria"/>
                <a:cs typeface="Cambria"/>
              </a:rPr>
              <a:t>&gt;</a:t>
            </a:r>
            <a:r>
              <a:rPr sz="1000" i="1" spc="-40" dirty="0">
                <a:latin typeface="Cambria"/>
                <a:cs typeface="Cambria"/>
              </a:rPr>
              <a:t> </a:t>
            </a:r>
            <a:r>
              <a:rPr sz="1000" i="1" spc="-15" dirty="0">
                <a:latin typeface="Cambria"/>
                <a:cs typeface="Cambria"/>
              </a:rPr>
              <a:t>Ncladd)</a:t>
            </a:r>
            <a:endParaRPr sz="1000">
              <a:latin typeface="Cambria"/>
              <a:cs typeface="Cambri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800887" y="3446509"/>
            <a:ext cx="1457960" cy="14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i="1" spc="10" dirty="0">
                <a:latin typeface="Cambria"/>
                <a:cs typeface="Cambria"/>
              </a:rPr>
              <a:t>Gambar 11 </a:t>
            </a:r>
            <a:r>
              <a:rPr sz="800" i="1" dirty="0">
                <a:latin typeface="Cambria"/>
                <a:cs typeface="Cambria"/>
              </a:rPr>
              <a:t>: </a:t>
            </a:r>
            <a:r>
              <a:rPr sz="800" i="1" spc="5" dirty="0">
                <a:latin typeface="Cambria"/>
                <a:cs typeface="Cambria"/>
              </a:rPr>
              <a:t>Struktur serat</a:t>
            </a:r>
            <a:r>
              <a:rPr sz="800" i="1" spc="30" dirty="0">
                <a:latin typeface="Cambria"/>
                <a:cs typeface="Cambria"/>
              </a:rPr>
              <a:t> </a:t>
            </a:r>
            <a:r>
              <a:rPr sz="800" i="1" spc="5" dirty="0">
                <a:latin typeface="Cambria"/>
                <a:cs typeface="Cambria"/>
              </a:rPr>
              <a:t>optik</a:t>
            </a:r>
            <a:endParaRPr sz="800">
              <a:latin typeface="Cambria"/>
              <a:cs typeface="Cambri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267450" y="4007062"/>
            <a:ext cx="370416" cy="32718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17549" y="1098550"/>
            <a:ext cx="6337300" cy="3568700"/>
          </a:xfrm>
          <a:custGeom>
            <a:avLst/>
            <a:gdLst/>
            <a:ahLst/>
            <a:cxnLst/>
            <a:rect l="l" t="t" r="r" b="b"/>
            <a:pathLst>
              <a:path w="6337300" h="3568700">
                <a:moveTo>
                  <a:pt x="0" y="0"/>
                </a:moveTo>
                <a:lnTo>
                  <a:pt x="6337300" y="0"/>
                </a:lnTo>
                <a:lnTo>
                  <a:pt x="6337300" y="3568700"/>
                </a:lnTo>
                <a:lnTo>
                  <a:pt x="0" y="35687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645870" y="8619760"/>
            <a:ext cx="480659" cy="2467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717549" y="5391150"/>
            <a:ext cx="6337300" cy="355600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 marL="504825">
              <a:lnSpc>
                <a:spcPct val="100000"/>
              </a:lnSpc>
              <a:spcBef>
                <a:spcPts val="1100"/>
              </a:spcBef>
            </a:pPr>
            <a:r>
              <a:rPr sz="1100" b="1" spc="-5" dirty="0">
                <a:latin typeface="Cambria"/>
                <a:cs typeface="Cambria"/>
              </a:rPr>
              <a:t>Core</a:t>
            </a:r>
            <a:endParaRPr sz="1100">
              <a:latin typeface="Cambria"/>
              <a:cs typeface="Cambria"/>
            </a:endParaRPr>
          </a:p>
          <a:p>
            <a:pPr marL="742315" indent="-238125">
              <a:lnSpc>
                <a:spcPct val="100000"/>
              </a:lnSpc>
              <a:spcBef>
                <a:spcPts val="165"/>
              </a:spcBef>
              <a:buFont typeface="Wingdings"/>
              <a:buChar char=""/>
              <a:tabLst>
                <a:tab pos="742315" algn="l"/>
                <a:tab pos="742950" algn="l"/>
              </a:tabLst>
            </a:pPr>
            <a:r>
              <a:rPr sz="1100" spc="-15" dirty="0">
                <a:latin typeface="Cambria"/>
                <a:cs typeface="Cambria"/>
              </a:rPr>
              <a:t>Terbuat </a:t>
            </a:r>
            <a:r>
              <a:rPr sz="1100" spc="5" dirty="0">
                <a:latin typeface="Cambria"/>
                <a:cs typeface="Cambria"/>
              </a:rPr>
              <a:t>dari bahan </a:t>
            </a:r>
            <a:r>
              <a:rPr sz="1100" dirty="0">
                <a:latin typeface="Cambria"/>
                <a:cs typeface="Cambria"/>
              </a:rPr>
              <a:t>kaca/kuarsa dengan kualitas sangat</a:t>
            </a:r>
            <a:r>
              <a:rPr sz="1100" spc="15" dirty="0">
                <a:latin typeface="Cambria"/>
                <a:cs typeface="Cambria"/>
              </a:rPr>
              <a:t> </a:t>
            </a:r>
            <a:r>
              <a:rPr sz="1100" dirty="0">
                <a:latin typeface="Cambria"/>
                <a:cs typeface="Cambria"/>
              </a:rPr>
              <a:t>tinggi.</a:t>
            </a:r>
            <a:endParaRPr sz="1100">
              <a:latin typeface="Cambria"/>
              <a:cs typeface="Cambria"/>
            </a:endParaRPr>
          </a:p>
          <a:p>
            <a:pPr marL="742315" marR="719455" indent="-237490">
              <a:lnSpc>
                <a:spcPts val="1300"/>
              </a:lnSpc>
              <a:spcBef>
                <a:spcPts val="350"/>
              </a:spcBef>
              <a:buFont typeface="Wingdings"/>
              <a:buChar char=""/>
              <a:tabLst>
                <a:tab pos="742315" algn="l"/>
                <a:tab pos="742950" algn="l"/>
              </a:tabLst>
            </a:pPr>
            <a:r>
              <a:rPr sz="1100" dirty="0">
                <a:latin typeface="Cambria"/>
                <a:cs typeface="Cambria"/>
              </a:rPr>
              <a:t>Merupakan bagian utama </a:t>
            </a:r>
            <a:r>
              <a:rPr sz="1100" spc="5" dirty="0">
                <a:latin typeface="Cambria"/>
                <a:cs typeface="Cambria"/>
              </a:rPr>
              <a:t>dari </a:t>
            </a:r>
            <a:r>
              <a:rPr sz="1100" spc="-5" dirty="0">
                <a:latin typeface="Cambria"/>
                <a:cs typeface="Cambria"/>
              </a:rPr>
              <a:t>serat </a:t>
            </a:r>
            <a:r>
              <a:rPr sz="1100" dirty="0">
                <a:latin typeface="Cambria"/>
                <a:cs typeface="Cambria"/>
              </a:rPr>
              <a:t>optik </a:t>
            </a:r>
            <a:r>
              <a:rPr sz="1100" spc="-5" dirty="0">
                <a:latin typeface="Cambria"/>
                <a:cs typeface="Cambria"/>
              </a:rPr>
              <a:t>karena </a:t>
            </a:r>
            <a:r>
              <a:rPr sz="1100" dirty="0">
                <a:latin typeface="Cambria"/>
                <a:cs typeface="Cambria"/>
              </a:rPr>
              <a:t>perambatan </a:t>
            </a:r>
            <a:r>
              <a:rPr sz="1100" spc="-5" dirty="0">
                <a:latin typeface="Cambria"/>
                <a:cs typeface="Cambria"/>
              </a:rPr>
              <a:t>cahaya sebenarnya  </a:t>
            </a:r>
            <a:r>
              <a:rPr sz="1100" dirty="0">
                <a:latin typeface="Cambria"/>
                <a:cs typeface="Cambria"/>
              </a:rPr>
              <a:t>terjadi pada bagian</a:t>
            </a:r>
            <a:r>
              <a:rPr sz="1100" spc="10" dirty="0">
                <a:latin typeface="Cambria"/>
                <a:cs typeface="Cambria"/>
              </a:rPr>
              <a:t> </a:t>
            </a:r>
            <a:r>
              <a:rPr sz="1100" dirty="0">
                <a:latin typeface="Cambria"/>
                <a:cs typeface="Cambria"/>
              </a:rPr>
              <a:t>ini.</a:t>
            </a:r>
            <a:endParaRPr sz="1100">
              <a:latin typeface="Cambria"/>
              <a:cs typeface="Cambria"/>
            </a:endParaRPr>
          </a:p>
          <a:p>
            <a:pPr marL="742315" marR="529590" indent="-237490">
              <a:lnSpc>
                <a:spcPct val="105500"/>
              </a:lnSpc>
              <a:spcBef>
                <a:spcPts val="50"/>
              </a:spcBef>
              <a:buFont typeface="Wingdings"/>
              <a:buChar char=""/>
              <a:tabLst>
                <a:tab pos="742315" algn="l"/>
                <a:tab pos="742950" algn="l"/>
              </a:tabLst>
            </a:pPr>
            <a:r>
              <a:rPr sz="1100" dirty="0">
                <a:latin typeface="Cambria"/>
                <a:cs typeface="Cambria"/>
              </a:rPr>
              <a:t>Memiliki diameter 10 </a:t>
            </a:r>
            <a:r>
              <a:rPr sz="1100" dirty="0">
                <a:latin typeface="Symbol"/>
                <a:cs typeface="Symbol"/>
              </a:rPr>
              <a:t></a:t>
            </a:r>
            <a:r>
              <a:rPr sz="1100" dirty="0">
                <a:latin typeface="Cambria"/>
                <a:cs typeface="Cambria"/>
              </a:rPr>
              <a:t>m ~ 50 </a:t>
            </a:r>
            <a:r>
              <a:rPr sz="1100" spc="5" dirty="0">
                <a:latin typeface="Symbol"/>
                <a:cs typeface="Symbol"/>
              </a:rPr>
              <a:t></a:t>
            </a:r>
            <a:r>
              <a:rPr sz="1100" spc="5" dirty="0">
                <a:latin typeface="Cambria"/>
                <a:cs typeface="Cambria"/>
              </a:rPr>
              <a:t>m. </a:t>
            </a:r>
            <a:r>
              <a:rPr sz="1100" spc="-5" dirty="0">
                <a:latin typeface="Cambria"/>
                <a:cs typeface="Cambria"/>
              </a:rPr>
              <a:t>Ukuran core </a:t>
            </a:r>
            <a:r>
              <a:rPr sz="1100" dirty="0">
                <a:latin typeface="Cambria"/>
                <a:cs typeface="Cambria"/>
              </a:rPr>
              <a:t>sangat mempengaruhi karakteristik  </a:t>
            </a:r>
            <a:r>
              <a:rPr sz="1100" spc="-5" dirty="0">
                <a:latin typeface="Cambria"/>
                <a:cs typeface="Cambria"/>
              </a:rPr>
              <a:t>serat </a:t>
            </a:r>
            <a:r>
              <a:rPr sz="1100" dirty="0">
                <a:latin typeface="Cambria"/>
                <a:cs typeface="Cambria"/>
              </a:rPr>
              <a:t>optik.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Font typeface="Wingdings"/>
              <a:buChar char=""/>
            </a:pPr>
            <a:endParaRPr sz="1500">
              <a:latin typeface="Times New Roman"/>
              <a:cs typeface="Times New Roman"/>
            </a:endParaRPr>
          </a:p>
          <a:p>
            <a:pPr marL="504825">
              <a:lnSpc>
                <a:spcPct val="100000"/>
              </a:lnSpc>
            </a:pPr>
            <a:r>
              <a:rPr sz="1100" b="1" dirty="0">
                <a:latin typeface="Cambria"/>
                <a:cs typeface="Cambria"/>
              </a:rPr>
              <a:t>Cladding</a:t>
            </a:r>
            <a:endParaRPr sz="1100">
              <a:latin typeface="Cambria"/>
              <a:cs typeface="Cambria"/>
            </a:endParaRPr>
          </a:p>
          <a:p>
            <a:pPr marL="742315" indent="-238125">
              <a:lnSpc>
                <a:spcPct val="100000"/>
              </a:lnSpc>
              <a:spcBef>
                <a:spcPts val="195"/>
              </a:spcBef>
              <a:buFont typeface="Wingdings"/>
              <a:buChar char=""/>
              <a:tabLst>
                <a:tab pos="742315" algn="l"/>
                <a:tab pos="742950" algn="l"/>
              </a:tabLst>
            </a:pPr>
            <a:r>
              <a:rPr sz="1100" spc="-15" dirty="0">
                <a:latin typeface="Cambria"/>
                <a:cs typeface="Cambria"/>
              </a:rPr>
              <a:t>Terbuat </a:t>
            </a:r>
            <a:r>
              <a:rPr sz="1100" spc="5" dirty="0">
                <a:latin typeface="Cambria"/>
                <a:cs typeface="Cambria"/>
              </a:rPr>
              <a:t>dari bahan </a:t>
            </a:r>
            <a:r>
              <a:rPr sz="1100" dirty="0">
                <a:latin typeface="Cambria"/>
                <a:cs typeface="Cambria"/>
              </a:rPr>
              <a:t>gelas dengan indeks </a:t>
            </a:r>
            <a:r>
              <a:rPr sz="1100" spc="5" dirty="0">
                <a:latin typeface="Cambria"/>
                <a:cs typeface="Cambria"/>
              </a:rPr>
              <a:t>bias </a:t>
            </a:r>
            <a:r>
              <a:rPr sz="1100" dirty="0">
                <a:latin typeface="Cambria"/>
                <a:cs typeface="Cambria"/>
              </a:rPr>
              <a:t>lebih </a:t>
            </a:r>
            <a:r>
              <a:rPr sz="1100" spc="-5" dirty="0">
                <a:latin typeface="Cambria"/>
                <a:cs typeface="Cambria"/>
              </a:rPr>
              <a:t>kecil </a:t>
            </a:r>
            <a:r>
              <a:rPr sz="1100" spc="5" dirty="0">
                <a:latin typeface="Cambria"/>
                <a:cs typeface="Cambria"/>
              </a:rPr>
              <a:t>dari</a:t>
            </a:r>
            <a:r>
              <a:rPr sz="1100" spc="45" dirty="0">
                <a:latin typeface="Cambria"/>
                <a:cs typeface="Cambria"/>
              </a:rPr>
              <a:t> </a:t>
            </a:r>
            <a:r>
              <a:rPr sz="1100" spc="-5" dirty="0">
                <a:latin typeface="Cambria"/>
                <a:cs typeface="Cambria"/>
              </a:rPr>
              <a:t>core.</a:t>
            </a:r>
            <a:endParaRPr sz="1100">
              <a:latin typeface="Cambria"/>
              <a:cs typeface="Cambria"/>
            </a:endParaRPr>
          </a:p>
          <a:p>
            <a:pPr marL="742315" indent="-238125">
              <a:lnSpc>
                <a:spcPct val="100000"/>
              </a:lnSpc>
              <a:spcBef>
                <a:spcPts val="165"/>
              </a:spcBef>
              <a:buFont typeface="Wingdings"/>
              <a:buChar char=""/>
              <a:tabLst>
                <a:tab pos="742315" algn="l"/>
                <a:tab pos="742950" algn="l"/>
              </a:tabLst>
            </a:pPr>
            <a:r>
              <a:rPr sz="1100" dirty="0">
                <a:latin typeface="Cambria"/>
                <a:cs typeface="Cambria"/>
              </a:rPr>
              <a:t>Merupakan selubung (pelapis)</a:t>
            </a:r>
            <a:r>
              <a:rPr sz="1100" spc="5" dirty="0">
                <a:latin typeface="Cambria"/>
                <a:cs typeface="Cambria"/>
              </a:rPr>
              <a:t> </a:t>
            </a:r>
            <a:r>
              <a:rPr sz="1100" spc="-5" dirty="0">
                <a:latin typeface="Cambria"/>
                <a:cs typeface="Cambria"/>
              </a:rPr>
              <a:t>core.</a:t>
            </a:r>
            <a:endParaRPr sz="1100">
              <a:latin typeface="Cambria"/>
              <a:cs typeface="Cambria"/>
            </a:endParaRPr>
          </a:p>
          <a:p>
            <a:pPr marL="742315" marR="704850" indent="-237490">
              <a:lnSpc>
                <a:spcPts val="1300"/>
              </a:lnSpc>
              <a:spcBef>
                <a:spcPts val="350"/>
              </a:spcBef>
              <a:buFont typeface="Wingdings"/>
              <a:buChar char=""/>
              <a:tabLst>
                <a:tab pos="742315" algn="l"/>
                <a:tab pos="742950" algn="l"/>
              </a:tabLst>
            </a:pPr>
            <a:r>
              <a:rPr sz="1100" dirty="0">
                <a:latin typeface="Cambria"/>
                <a:cs typeface="Cambria"/>
              </a:rPr>
              <a:t>Hubungan indeks </a:t>
            </a:r>
            <a:r>
              <a:rPr sz="1100" spc="5" dirty="0">
                <a:latin typeface="Cambria"/>
                <a:cs typeface="Cambria"/>
              </a:rPr>
              <a:t>bias </a:t>
            </a:r>
            <a:r>
              <a:rPr sz="1100" spc="-5" dirty="0">
                <a:latin typeface="Cambria"/>
                <a:cs typeface="Cambria"/>
              </a:rPr>
              <a:t>antara core </a:t>
            </a:r>
            <a:r>
              <a:rPr sz="1100" spc="5" dirty="0">
                <a:latin typeface="Cambria"/>
                <a:cs typeface="Cambria"/>
              </a:rPr>
              <a:t>dan </a:t>
            </a:r>
            <a:r>
              <a:rPr sz="1100" dirty="0">
                <a:latin typeface="Cambria"/>
                <a:cs typeface="Cambria"/>
              </a:rPr>
              <a:t>cladding akan mempengaruhi perambatan  </a:t>
            </a:r>
            <a:r>
              <a:rPr sz="1100" spc="-5" dirty="0">
                <a:latin typeface="Cambria"/>
                <a:cs typeface="Cambria"/>
              </a:rPr>
              <a:t>cahaya </a:t>
            </a:r>
            <a:r>
              <a:rPr sz="1100" dirty="0">
                <a:latin typeface="Cambria"/>
                <a:cs typeface="Cambria"/>
              </a:rPr>
              <a:t>pada </a:t>
            </a:r>
            <a:r>
              <a:rPr sz="1100" spc="-5" dirty="0">
                <a:latin typeface="Cambria"/>
                <a:cs typeface="Cambria"/>
              </a:rPr>
              <a:t>core </a:t>
            </a:r>
            <a:r>
              <a:rPr sz="1100" dirty="0">
                <a:latin typeface="Cambria"/>
                <a:cs typeface="Cambria"/>
              </a:rPr>
              <a:t>(mempengaruhi </a:t>
            </a:r>
            <a:r>
              <a:rPr sz="1100" spc="-5" dirty="0">
                <a:latin typeface="Cambria"/>
                <a:cs typeface="Cambria"/>
              </a:rPr>
              <a:t>besarnya </a:t>
            </a:r>
            <a:r>
              <a:rPr sz="1100" dirty="0">
                <a:latin typeface="Cambria"/>
                <a:cs typeface="Cambria"/>
              </a:rPr>
              <a:t>sudut</a:t>
            </a:r>
            <a:r>
              <a:rPr sz="1100" spc="55" dirty="0">
                <a:latin typeface="Cambria"/>
                <a:cs typeface="Cambria"/>
              </a:rPr>
              <a:t> </a:t>
            </a:r>
            <a:r>
              <a:rPr sz="1100" dirty="0">
                <a:latin typeface="Cambria"/>
                <a:cs typeface="Cambria"/>
              </a:rPr>
              <a:t>kritis).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250">
              <a:latin typeface="Times New Roman"/>
              <a:cs typeface="Times New Roman"/>
            </a:endParaRPr>
          </a:p>
          <a:p>
            <a:pPr marL="374650">
              <a:lnSpc>
                <a:spcPct val="100000"/>
              </a:lnSpc>
            </a:pPr>
            <a:r>
              <a:rPr sz="700" spc="5" dirty="0">
                <a:latin typeface="Calibri"/>
                <a:cs typeface="Calibri"/>
              </a:rPr>
              <a:t>Page </a:t>
            </a:r>
            <a:r>
              <a:rPr sz="700" dirty="0">
                <a:latin typeface="Calibri"/>
                <a:cs typeface="Calibri"/>
              </a:rPr>
              <a:t>-</a:t>
            </a:r>
            <a:r>
              <a:rPr sz="700" spc="25" dirty="0">
                <a:latin typeface="Calibri"/>
                <a:cs typeface="Calibri"/>
              </a:rPr>
              <a:t> </a:t>
            </a:r>
            <a:r>
              <a:rPr sz="700" spc="15" dirty="0">
                <a:latin typeface="Calibri"/>
                <a:cs typeface="Calibri"/>
              </a:rPr>
              <a:t>74</a:t>
            </a:r>
            <a:endParaRPr sz="700">
              <a:latin typeface="Calibri"/>
              <a:cs typeface="Calibri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535"/>
              </a:lnSpc>
            </a:pPr>
            <a:fld id="{81D60167-4931-47E6-BA6A-407CBD079E47}" type="slidenum">
              <a:rPr dirty="0"/>
              <a:t>28</a:t>
            </a:fld>
            <a:endParaRPr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645870" y="4338673"/>
            <a:ext cx="480659" cy="2476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17549" y="1098550"/>
            <a:ext cx="6337300" cy="3713837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3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50" dirty="0">
              <a:latin typeface="Times New Roman"/>
              <a:cs typeface="Times New Roman"/>
            </a:endParaRPr>
          </a:p>
          <a:p>
            <a:pPr marL="527050">
              <a:lnSpc>
                <a:spcPct val="100000"/>
              </a:lnSpc>
            </a:pPr>
            <a:r>
              <a:rPr sz="1100" b="1" dirty="0">
                <a:latin typeface="Cambria"/>
                <a:cs typeface="Cambria"/>
              </a:rPr>
              <a:t>Coating</a:t>
            </a:r>
            <a:endParaRPr sz="1100" dirty="0">
              <a:latin typeface="Cambria"/>
              <a:cs typeface="Cambria"/>
            </a:endParaRPr>
          </a:p>
          <a:p>
            <a:pPr marL="685800" indent="-159385">
              <a:lnSpc>
                <a:spcPct val="100000"/>
              </a:lnSpc>
              <a:spcBef>
                <a:spcPts val="170"/>
              </a:spcBef>
              <a:buFont typeface="Wingdings"/>
              <a:buChar char=""/>
              <a:tabLst>
                <a:tab pos="686435" algn="l"/>
              </a:tabLst>
            </a:pPr>
            <a:r>
              <a:rPr sz="1100" spc="-15" dirty="0">
                <a:latin typeface="Cambria"/>
                <a:cs typeface="Cambria"/>
              </a:rPr>
              <a:t>Terbuat </a:t>
            </a:r>
            <a:r>
              <a:rPr sz="1100" dirty="0">
                <a:latin typeface="Cambria"/>
                <a:cs typeface="Cambria"/>
              </a:rPr>
              <a:t>dari bahan</a:t>
            </a:r>
            <a:r>
              <a:rPr sz="1100" spc="15" dirty="0">
                <a:latin typeface="Cambria"/>
                <a:cs typeface="Cambria"/>
              </a:rPr>
              <a:t> </a:t>
            </a:r>
            <a:r>
              <a:rPr sz="1100" dirty="0">
                <a:latin typeface="Cambria"/>
                <a:cs typeface="Cambria"/>
              </a:rPr>
              <a:t>plastik.</a:t>
            </a:r>
          </a:p>
          <a:p>
            <a:pPr marL="685800" indent="-159385">
              <a:lnSpc>
                <a:spcPct val="100000"/>
              </a:lnSpc>
              <a:spcBef>
                <a:spcPts val="290"/>
              </a:spcBef>
              <a:buFont typeface="Wingdings"/>
              <a:buChar char=""/>
              <a:tabLst>
                <a:tab pos="686435" algn="l"/>
              </a:tabLst>
            </a:pPr>
            <a:r>
              <a:rPr sz="1100" dirty="0">
                <a:latin typeface="Cambria"/>
                <a:cs typeface="Cambria"/>
              </a:rPr>
              <a:t>Berfungsi untuk melindungi </a:t>
            </a:r>
            <a:r>
              <a:rPr sz="1100" spc="-5" dirty="0">
                <a:latin typeface="Cambria"/>
                <a:cs typeface="Cambria"/>
              </a:rPr>
              <a:t>serat </a:t>
            </a:r>
            <a:r>
              <a:rPr sz="1100" dirty="0">
                <a:latin typeface="Cambria"/>
                <a:cs typeface="Cambria"/>
              </a:rPr>
              <a:t>optik </a:t>
            </a:r>
            <a:r>
              <a:rPr sz="1100" spc="5" dirty="0">
                <a:latin typeface="Cambria"/>
                <a:cs typeface="Cambria"/>
              </a:rPr>
              <a:t>dari</a:t>
            </a:r>
            <a:r>
              <a:rPr sz="1100" spc="15" dirty="0">
                <a:latin typeface="Cambria"/>
                <a:cs typeface="Cambria"/>
              </a:rPr>
              <a:t> </a:t>
            </a:r>
            <a:r>
              <a:rPr sz="1100" dirty="0">
                <a:latin typeface="Cambria"/>
                <a:cs typeface="Cambria"/>
              </a:rPr>
              <a:t>kerusakan.</a:t>
            </a:r>
          </a:p>
          <a:p>
            <a:pPr marL="685800" indent="-159385">
              <a:lnSpc>
                <a:spcPct val="100000"/>
              </a:lnSpc>
              <a:spcBef>
                <a:spcPts val="190"/>
              </a:spcBef>
              <a:buFont typeface="Wingdings"/>
              <a:buChar char=""/>
              <a:tabLst>
                <a:tab pos="686435" algn="l"/>
              </a:tabLst>
            </a:pPr>
            <a:r>
              <a:rPr sz="1100" dirty="0">
                <a:latin typeface="Cambria"/>
                <a:cs typeface="Cambria"/>
              </a:rPr>
              <a:t>Sebagai </a:t>
            </a:r>
            <a:r>
              <a:rPr sz="1100" spc="-5" dirty="0">
                <a:latin typeface="Cambria"/>
                <a:cs typeface="Cambria"/>
              </a:rPr>
              <a:t>pengkodean warna</a:t>
            </a:r>
            <a:r>
              <a:rPr sz="1100" spc="15" dirty="0">
                <a:latin typeface="Cambria"/>
                <a:cs typeface="Cambria"/>
              </a:rPr>
              <a:t> </a:t>
            </a:r>
            <a:r>
              <a:rPr sz="1100" dirty="0">
                <a:latin typeface="Cambria"/>
                <a:cs typeface="Cambria"/>
              </a:rPr>
              <a:t>serat.</a:t>
            </a:r>
          </a:p>
          <a:p>
            <a:pPr>
              <a:lnSpc>
                <a:spcPct val="100000"/>
              </a:lnSpc>
              <a:buFont typeface="Wingdings"/>
              <a:buChar char=""/>
            </a:pPr>
            <a:endParaRPr sz="13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Wingdings"/>
              <a:buChar char=""/>
            </a:pPr>
            <a:endParaRPr sz="1250" dirty="0">
              <a:latin typeface="Times New Roman"/>
              <a:cs typeface="Times New Roman"/>
            </a:endParaRPr>
          </a:p>
          <a:p>
            <a:pPr marL="526415">
              <a:lnSpc>
                <a:spcPct val="100000"/>
              </a:lnSpc>
            </a:pPr>
            <a:r>
              <a:rPr sz="1100" b="1" dirty="0">
                <a:latin typeface="Cambria"/>
                <a:cs typeface="Cambria"/>
              </a:rPr>
              <a:t>Jenis serat</a:t>
            </a:r>
            <a:r>
              <a:rPr sz="1100" b="1" spc="5" dirty="0">
                <a:latin typeface="Cambria"/>
                <a:cs typeface="Cambria"/>
              </a:rPr>
              <a:t> </a:t>
            </a:r>
            <a:r>
              <a:rPr sz="1100" b="1" dirty="0">
                <a:latin typeface="Cambria"/>
                <a:cs typeface="Cambria"/>
              </a:rPr>
              <a:t>optik</a:t>
            </a:r>
            <a:endParaRPr sz="1100" dirty="0">
              <a:latin typeface="Cambria"/>
              <a:cs typeface="Cambria"/>
            </a:endParaRPr>
          </a:p>
          <a:p>
            <a:pPr marL="526415">
              <a:lnSpc>
                <a:spcPct val="100000"/>
              </a:lnSpc>
            </a:pPr>
            <a:r>
              <a:rPr sz="1100" dirty="0">
                <a:latin typeface="Cambria"/>
                <a:cs typeface="Cambria"/>
              </a:rPr>
              <a:t>Ada </a:t>
            </a:r>
            <a:r>
              <a:rPr sz="1100" spc="-5" dirty="0">
                <a:latin typeface="Cambria"/>
                <a:cs typeface="Cambria"/>
              </a:rPr>
              <a:t>tiga </a:t>
            </a:r>
            <a:r>
              <a:rPr sz="1100" dirty="0">
                <a:latin typeface="Cambria"/>
                <a:cs typeface="Cambria"/>
              </a:rPr>
              <a:t>jenis </a:t>
            </a:r>
            <a:r>
              <a:rPr sz="1100" spc="-5" dirty="0">
                <a:latin typeface="Cambria"/>
                <a:cs typeface="Cambria"/>
              </a:rPr>
              <a:t>serat </a:t>
            </a:r>
            <a:r>
              <a:rPr sz="1100" dirty="0">
                <a:latin typeface="Cambria"/>
                <a:cs typeface="Cambria"/>
              </a:rPr>
              <a:t>optik </a:t>
            </a:r>
            <a:r>
              <a:rPr sz="1100" spc="-5" dirty="0">
                <a:latin typeface="Cambria"/>
                <a:cs typeface="Cambria"/>
              </a:rPr>
              <a:t>yang </a:t>
            </a:r>
            <a:r>
              <a:rPr sz="1100" dirty="0">
                <a:latin typeface="Cambria"/>
                <a:cs typeface="Cambria"/>
              </a:rPr>
              <a:t>dibedakan berdasarkan mode, yaitu</a:t>
            </a:r>
            <a:r>
              <a:rPr sz="1100" spc="50" dirty="0">
                <a:latin typeface="Cambria"/>
                <a:cs typeface="Cambria"/>
              </a:rPr>
              <a:t> </a:t>
            </a:r>
            <a:r>
              <a:rPr sz="1100" dirty="0">
                <a:latin typeface="Cambria"/>
                <a:cs typeface="Cambria"/>
              </a:rPr>
              <a:t>:</a:t>
            </a: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500" dirty="0">
              <a:latin typeface="Times New Roman"/>
              <a:cs typeface="Times New Roman"/>
            </a:endParaRPr>
          </a:p>
          <a:p>
            <a:pPr marL="847725" indent="-321945">
              <a:lnSpc>
                <a:spcPct val="100000"/>
              </a:lnSpc>
              <a:buFont typeface="Wingdings"/>
              <a:buChar char=""/>
              <a:tabLst>
                <a:tab pos="847725" algn="l"/>
                <a:tab pos="848360" algn="l"/>
              </a:tabLst>
            </a:pPr>
            <a:r>
              <a:rPr sz="1100" spc="-5" dirty="0">
                <a:latin typeface="Cambria"/>
                <a:cs typeface="Cambria"/>
              </a:rPr>
              <a:t>Step Index </a:t>
            </a:r>
            <a:r>
              <a:rPr sz="1100" dirty="0">
                <a:latin typeface="Cambria"/>
                <a:cs typeface="Cambria"/>
              </a:rPr>
              <a:t>Multi</a:t>
            </a:r>
            <a:r>
              <a:rPr sz="1100" spc="20" dirty="0">
                <a:latin typeface="Cambria"/>
                <a:cs typeface="Cambria"/>
              </a:rPr>
              <a:t> </a:t>
            </a:r>
            <a:r>
              <a:rPr sz="1100" dirty="0">
                <a:latin typeface="Cambria"/>
                <a:cs typeface="Cambria"/>
              </a:rPr>
              <a:t>Mode</a:t>
            </a:r>
          </a:p>
          <a:p>
            <a:pPr marL="847725" indent="-321945">
              <a:lnSpc>
                <a:spcPct val="100000"/>
              </a:lnSpc>
              <a:spcBef>
                <a:spcPts val="695"/>
              </a:spcBef>
              <a:buFont typeface="Wingdings"/>
              <a:buChar char=""/>
              <a:tabLst>
                <a:tab pos="847725" algn="l"/>
                <a:tab pos="848360" algn="l"/>
              </a:tabLst>
            </a:pPr>
            <a:r>
              <a:rPr sz="1100" dirty="0">
                <a:latin typeface="Cambria"/>
                <a:cs typeface="Cambria"/>
              </a:rPr>
              <a:t>Graded </a:t>
            </a:r>
            <a:r>
              <a:rPr sz="1100" spc="-5" dirty="0">
                <a:latin typeface="Cambria"/>
                <a:cs typeface="Cambria"/>
              </a:rPr>
              <a:t>Index </a:t>
            </a:r>
            <a:r>
              <a:rPr sz="1100" dirty="0">
                <a:latin typeface="Cambria"/>
                <a:cs typeface="Cambria"/>
              </a:rPr>
              <a:t>Multi</a:t>
            </a:r>
            <a:r>
              <a:rPr sz="1100" spc="15" dirty="0">
                <a:latin typeface="Cambria"/>
                <a:cs typeface="Cambria"/>
              </a:rPr>
              <a:t> </a:t>
            </a:r>
            <a:r>
              <a:rPr sz="1100" dirty="0">
                <a:latin typeface="Cambria"/>
                <a:cs typeface="Cambria"/>
              </a:rPr>
              <a:t>Mode</a:t>
            </a:r>
          </a:p>
          <a:p>
            <a:pPr marL="847725" indent="-321945">
              <a:lnSpc>
                <a:spcPct val="100000"/>
              </a:lnSpc>
              <a:spcBef>
                <a:spcPts val="675"/>
              </a:spcBef>
              <a:buFont typeface="Wingdings"/>
              <a:buChar char=""/>
              <a:tabLst>
                <a:tab pos="847725" algn="l"/>
                <a:tab pos="848360" algn="l"/>
              </a:tabLst>
            </a:pPr>
            <a:r>
              <a:rPr sz="1100" spc="-5" dirty="0">
                <a:latin typeface="Cambria"/>
                <a:cs typeface="Cambria"/>
              </a:rPr>
              <a:t>Step Index </a:t>
            </a:r>
            <a:r>
              <a:rPr sz="1100" dirty="0">
                <a:latin typeface="Cambria"/>
                <a:cs typeface="Cambria"/>
              </a:rPr>
              <a:t>Single</a:t>
            </a:r>
            <a:r>
              <a:rPr sz="1100" spc="15" dirty="0">
                <a:latin typeface="Cambria"/>
                <a:cs typeface="Cambria"/>
              </a:rPr>
              <a:t> </a:t>
            </a:r>
            <a:r>
              <a:rPr sz="1100" dirty="0">
                <a:latin typeface="Cambria"/>
                <a:cs typeface="Cambria"/>
              </a:rPr>
              <a:t>Mode</a:t>
            </a:r>
          </a:p>
          <a:p>
            <a:pPr>
              <a:lnSpc>
                <a:spcPct val="100000"/>
              </a:lnSpc>
            </a:pPr>
            <a:endParaRPr sz="13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lang="en-US" sz="13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lang="en-US" sz="13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 dirty="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645870" y="8619760"/>
            <a:ext cx="480659" cy="2467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384785" y="6379410"/>
            <a:ext cx="417195" cy="585470"/>
          </a:xfrm>
          <a:custGeom>
            <a:avLst/>
            <a:gdLst/>
            <a:ahLst/>
            <a:cxnLst/>
            <a:rect l="l" t="t" r="r" b="b"/>
            <a:pathLst>
              <a:path w="417194" h="585470">
                <a:moveTo>
                  <a:pt x="0" y="584869"/>
                </a:moveTo>
                <a:lnTo>
                  <a:pt x="0" y="0"/>
                </a:lnTo>
                <a:lnTo>
                  <a:pt x="208359" y="0"/>
                </a:lnTo>
                <a:lnTo>
                  <a:pt x="208359" y="96652"/>
                </a:lnTo>
                <a:lnTo>
                  <a:pt x="416718" y="96652"/>
                </a:lnTo>
                <a:lnTo>
                  <a:pt x="416718" y="490695"/>
                </a:lnTo>
                <a:lnTo>
                  <a:pt x="208359" y="490695"/>
                </a:lnTo>
                <a:lnTo>
                  <a:pt x="208359" y="584869"/>
                </a:lnTo>
                <a:lnTo>
                  <a:pt x="0" y="584869"/>
                </a:lnTo>
                <a:close/>
              </a:path>
            </a:pathLst>
          </a:custGeom>
          <a:ln w="127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166407" y="6379410"/>
            <a:ext cx="2880650" cy="8268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166407" y="6379410"/>
            <a:ext cx="2880995" cy="83185"/>
          </a:xfrm>
          <a:custGeom>
            <a:avLst/>
            <a:gdLst/>
            <a:ahLst/>
            <a:cxnLst/>
            <a:rect l="l" t="t" r="r" b="b"/>
            <a:pathLst>
              <a:path w="2880995" h="83185">
                <a:moveTo>
                  <a:pt x="0" y="0"/>
                </a:moveTo>
                <a:lnTo>
                  <a:pt x="2880651" y="0"/>
                </a:lnTo>
                <a:lnTo>
                  <a:pt x="2880651" y="82686"/>
                </a:lnTo>
                <a:lnTo>
                  <a:pt x="0" y="82686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168612" y="6458789"/>
            <a:ext cx="2880995" cy="414655"/>
          </a:xfrm>
          <a:custGeom>
            <a:avLst/>
            <a:gdLst/>
            <a:ahLst/>
            <a:cxnLst/>
            <a:rect l="l" t="t" r="r" b="b"/>
            <a:pathLst>
              <a:path w="2880995" h="414654">
                <a:moveTo>
                  <a:pt x="0" y="0"/>
                </a:moveTo>
                <a:lnTo>
                  <a:pt x="2880651" y="0"/>
                </a:lnTo>
                <a:lnTo>
                  <a:pt x="2880651" y="414258"/>
                </a:lnTo>
                <a:lnTo>
                  <a:pt x="0" y="414258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164203" y="6883796"/>
            <a:ext cx="2880650" cy="8268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164203" y="6883797"/>
            <a:ext cx="2880995" cy="83185"/>
          </a:xfrm>
          <a:custGeom>
            <a:avLst/>
            <a:gdLst/>
            <a:ahLst/>
            <a:cxnLst/>
            <a:rect l="l" t="t" r="r" b="b"/>
            <a:pathLst>
              <a:path w="2880995" h="83184">
                <a:moveTo>
                  <a:pt x="0" y="0"/>
                </a:moveTo>
                <a:lnTo>
                  <a:pt x="2880651" y="0"/>
                </a:lnTo>
                <a:lnTo>
                  <a:pt x="2880651" y="82686"/>
                </a:lnTo>
                <a:lnTo>
                  <a:pt x="0" y="82686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597554" y="6970889"/>
            <a:ext cx="0" cy="215265"/>
          </a:xfrm>
          <a:custGeom>
            <a:avLst/>
            <a:gdLst/>
            <a:ahLst/>
            <a:cxnLst/>
            <a:rect l="l" t="t" r="r" b="b"/>
            <a:pathLst>
              <a:path h="215265">
                <a:moveTo>
                  <a:pt x="0" y="0"/>
                </a:moveTo>
                <a:lnTo>
                  <a:pt x="0" y="214783"/>
                </a:lnTo>
              </a:path>
            </a:pathLst>
          </a:custGeom>
          <a:ln w="12711">
            <a:solidFill>
              <a:srgbClr val="C0504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799299" y="6876163"/>
            <a:ext cx="0" cy="309880"/>
          </a:xfrm>
          <a:custGeom>
            <a:avLst/>
            <a:gdLst/>
            <a:ahLst/>
            <a:cxnLst/>
            <a:rect l="l" t="t" r="r" b="b"/>
            <a:pathLst>
              <a:path h="309879">
                <a:moveTo>
                  <a:pt x="0" y="0"/>
                </a:moveTo>
                <a:lnTo>
                  <a:pt x="0" y="309507"/>
                </a:lnTo>
              </a:path>
            </a:pathLst>
          </a:custGeom>
          <a:ln w="12711">
            <a:solidFill>
              <a:srgbClr val="C0504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503803" y="7157301"/>
            <a:ext cx="39052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  <a:tabLst>
                <a:tab pos="268605" algn="l"/>
              </a:tabLst>
            </a:pPr>
            <a:r>
              <a:rPr sz="1200" spc="-22" baseline="6944" dirty="0">
                <a:latin typeface="Calibri"/>
                <a:cs typeface="Calibri"/>
              </a:rPr>
              <a:t>n</a:t>
            </a:r>
            <a:r>
              <a:rPr sz="500" spc="-15" dirty="0">
                <a:latin typeface="Calibri"/>
                <a:cs typeface="Calibri"/>
              </a:rPr>
              <a:t>2	</a:t>
            </a:r>
            <a:r>
              <a:rPr sz="1200" spc="-22" baseline="6944" dirty="0">
                <a:latin typeface="Calibri"/>
                <a:cs typeface="Calibri"/>
              </a:rPr>
              <a:t>n</a:t>
            </a:r>
            <a:r>
              <a:rPr sz="500" spc="-15" dirty="0">
                <a:latin typeface="Calibri"/>
                <a:cs typeface="Calibri"/>
              </a:rPr>
              <a:t>1</a:t>
            </a:r>
            <a:endParaRPr sz="5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394706" y="6026895"/>
            <a:ext cx="4248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>
              <a:lnSpc>
                <a:spcPct val="128600"/>
              </a:lnSpc>
              <a:spcBef>
                <a:spcPts val="100"/>
              </a:spcBef>
            </a:pPr>
            <a:r>
              <a:rPr sz="700" spc="5" dirty="0">
                <a:latin typeface="Calibri"/>
                <a:cs typeface="Calibri"/>
              </a:rPr>
              <a:t>Profil  indeks</a:t>
            </a:r>
            <a:r>
              <a:rPr sz="700" spc="-55" dirty="0">
                <a:latin typeface="Calibri"/>
                <a:cs typeface="Calibri"/>
              </a:rPr>
              <a:t> </a:t>
            </a:r>
            <a:r>
              <a:rPr sz="700" spc="5" dirty="0">
                <a:latin typeface="Calibri"/>
                <a:cs typeface="Calibri"/>
              </a:rPr>
              <a:t>bias</a:t>
            </a:r>
            <a:endParaRPr sz="700">
              <a:latin typeface="Calibri"/>
              <a:cs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2164203" y="6624383"/>
            <a:ext cx="2889885" cy="76200"/>
          </a:xfrm>
          <a:custGeom>
            <a:avLst/>
            <a:gdLst/>
            <a:ahLst/>
            <a:cxnLst/>
            <a:rect l="l" t="t" r="r" b="b"/>
            <a:pathLst>
              <a:path w="2889885" h="76200">
                <a:moveTo>
                  <a:pt x="2762357" y="0"/>
                </a:moveTo>
                <a:lnTo>
                  <a:pt x="2796255" y="25399"/>
                </a:lnTo>
                <a:lnTo>
                  <a:pt x="2813208" y="25400"/>
                </a:lnTo>
                <a:lnTo>
                  <a:pt x="2813208" y="50800"/>
                </a:lnTo>
                <a:lnTo>
                  <a:pt x="2796255" y="50800"/>
                </a:lnTo>
                <a:lnTo>
                  <a:pt x="2762357" y="76200"/>
                </a:lnTo>
                <a:lnTo>
                  <a:pt x="2847099" y="50800"/>
                </a:lnTo>
                <a:lnTo>
                  <a:pt x="2813208" y="50800"/>
                </a:lnTo>
                <a:lnTo>
                  <a:pt x="2847104" y="50798"/>
                </a:lnTo>
                <a:lnTo>
                  <a:pt x="2889470" y="38100"/>
                </a:lnTo>
                <a:lnTo>
                  <a:pt x="2762357" y="0"/>
                </a:lnTo>
                <a:close/>
              </a:path>
              <a:path w="2889885" h="76200">
                <a:moveTo>
                  <a:pt x="2796255" y="25399"/>
                </a:moveTo>
                <a:lnTo>
                  <a:pt x="2813203" y="38100"/>
                </a:lnTo>
                <a:lnTo>
                  <a:pt x="2796255" y="50799"/>
                </a:lnTo>
                <a:lnTo>
                  <a:pt x="2813208" y="50800"/>
                </a:lnTo>
                <a:lnTo>
                  <a:pt x="2813208" y="25400"/>
                </a:lnTo>
                <a:lnTo>
                  <a:pt x="2796255" y="25399"/>
                </a:lnTo>
                <a:close/>
              </a:path>
              <a:path w="2889885" h="76200">
                <a:moveTo>
                  <a:pt x="0" y="25398"/>
                </a:moveTo>
                <a:lnTo>
                  <a:pt x="0" y="50798"/>
                </a:lnTo>
                <a:lnTo>
                  <a:pt x="2796256" y="50798"/>
                </a:lnTo>
                <a:lnTo>
                  <a:pt x="2813203" y="38100"/>
                </a:lnTo>
                <a:lnTo>
                  <a:pt x="2796255" y="25399"/>
                </a:lnTo>
                <a:lnTo>
                  <a:pt x="0" y="25398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155194" y="6446597"/>
            <a:ext cx="2893060" cy="438784"/>
          </a:xfrm>
          <a:custGeom>
            <a:avLst/>
            <a:gdLst/>
            <a:ahLst/>
            <a:cxnLst/>
            <a:rect l="l" t="t" r="r" b="b"/>
            <a:pathLst>
              <a:path w="2893060" h="438784">
                <a:moveTo>
                  <a:pt x="438218" y="24321"/>
                </a:moveTo>
                <a:lnTo>
                  <a:pt x="385594" y="24321"/>
                </a:lnTo>
                <a:lnTo>
                  <a:pt x="380173" y="27328"/>
                </a:lnTo>
                <a:lnTo>
                  <a:pt x="1351466" y="438635"/>
                </a:lnTo>
                <a:lnTo>
                  <a:pt x="1355514" y="438444"/>
                </a:lnTo>
                <a:lnTo>
                  <a:pt x="1400328" y="414262"/>
                </a:lnTo>
                <a:lnTo>
                  <a:pt x="1346831" y="414262"/>
                </a:lnTo>
                <a:lnTo>
                  <a:pt x="1352207" y="411361"/>
                </a:lnTo>
                <a:lnTo>
                  <a:pt x="438218" y="24321"/>
                </a:lnTo>
                <a:close/>
              </a:path>
              <a:path w="2893060" h="438784">
                <a:moveTo>
                  <a:pt x="2804427" y="393660"/>
                </a:moveTo>
                <a:lnTo>
                  <a:pt x="2762618" y="400535"/>
                </a:lnTo>
                <a:lnTo>
                  <a:pt x="2892967" y="425436"/>
                </a:lnTo>
                <a:lnTo>
                  <a:pt x="2871668" y="404726"/>
                </a:lnTo>
                <a:lnTo>
                  <a:pt x="2825682" y="404726"/>
                </a:lnTo>
                <a:lnTo>
                  <a:pt x="2804427" y="393660"/>
                </a:lnTo>
                <a:close/>
              </a:path>
              <a:path w="2893060" h="438784">
                <a:moveTo>
                  <a:pt x="1352207" y="411361"/>
                </a:moveTo>
                <a:lnTo>
                  <a:pt x="1346831" y="414262"/>
                </a:lnTo>
                <a:lnTo>
                  <a:pt x="1357831" y="413743"/>
                </a:lnTo>
                <a:lnTo>
                  <a:pt x="1352207" y="411361"/>
                </a:lnTo>
                <a:close/>
              </a:path>
              <a:path w="2893060" h="438784">
                <a:moveTo>
                  <a:pt x="2111273" y="4138"/>
                </a:moveTo>
                <a:lnTo>
                  <a:pt x="2106809" y="4171"/>
                </a:lnTo>
                <a:lnTo>
                  <a:pt x="1352207" y="411361"/>
                </a:lnTo>
                <a:lnTo>
                  <a:pt x="1357831" y="413743"/>
                </a:lnTo>
                <a:lnTo>
                  <a:pt x="1346831" y="414262"/>
                </a:lnTo>
                <a:lnTo>
                  <a:pt x="1400328" y="414262"/>
                </a:lnTo>
                <a:lnTo>
                  <a:pt x="2109245" y="31725"/>
                </a:lnTo>
                <a:lnTo>
                  <a:pt x="2103264" y="28611"/>
                </a:lnTo>
                <a:lnTo>
                  <a:pt x="2158108" y="28522"/>
                </a:lnTo>
                <a:lnTo>
                  <a:pt x="2111273" y="4138"/>
                </a:lnTo>
                <a:close/>
              </a:path>
              <a:path w="2893060" h="438784">
                <a:moveTo>
                  <a:pt x="2816175" y="371135"/>
                </a:moveTo>
                <a:lnTo>
                  <a:pt x="2825330" y="390222"/>
                </a:lnTo>
                <a:lnTo>
                  <a:pt x="2804427" y="393660"/>
                </a:lnTo>
                <a:lnTo>
                  <a:pt x="2825682" y="404726"/>
                </a:lnTo>
                <a:lnTo>
                  <a:pt x="2833359" y="402311"/>
                </a:lnTo>
                <a:lnTo>
                  <a:pt x="2839847" y="389870"/>
                </a:lnTo>
                <a:lnTo>
                  <a:pt x="2837430" y="382201"/>
                </a:lnTo>
                <a:lnTo>
                  <a:pt x="2816175" y="371135"/>
                </a:lnTo>
                <a:close/>
              </a:path>
              <a:path w="2893060" h="438784">
                <a:moveTo>
                  <a:pt x="2797863" y="332959"/>
                </a:moveTo>
                <a:lnTo>
                  <a:pt x="2816175" y="371135"/>
                </a:lnTo>
                <a:lnTo>
                  <a:pt x="2837430" y="382201"/>
                </a:lnTo>
                <a:lnTo>
                  <a:pt x="2839847" y="389870"/>
                </a:lnTo>
                <a:lnTo>
                  <a:pt x="2833359" y="402311"/>
                </a:lnTo>
                <a:lnTo>
                  <a:pt x="2825682" y="404726"/>
                </a:lnTo>
                <a:lnTo>
                  <a:pt x="2871668" y="404726"/>
                </a:lnTo>
                <a:lnTo>
                  <a:pt x="2797863" y="332959"/>
                </a:lnTo>
                <a:close/>
              </a:path>
              <a:path w="2893060" h="438784">
                <a:moveTo>
                  <a:pt x="2158108" y="28522"/>
                </a:moveTo>
                <a:lnTo>
                  <a:pt x="2115179" y="28522"/>
                </a:lnTo>
                <a:lnTo>
                  <a:pt x="2109245" y="31725"/>
                </a:lnTo>
                <a:lnTo>
                  <a:pt x="2804427" y="393660"/>
                </a:lnTo>
                <a:lnTo>
                  <a:pt x="2825330" y="390222"/>
                </a:lnTo>
                <a:lnTo>
                  <a:pt x="2816175" y="371135"/>
                </a:lnTo>
                <a:lnTo>
                  <a:pt x="2158108" y="28522"/>
                </a:lnTo>
                <a:close/>
              </a:path>
              <a:path w="2893060" h="438784">
                <a:moveTo>
                  <a:pt x="380782" y="0"/>
                </a:moveTo>
                <a:lnTo>
                  <a:pt x="376676" y="217"/>
                </a:lnTo>
                <a:lnTo>
                  <a:pt x="2213" y="207910"/>
                </a:lnTo>
                <a:lnTo>
                  <a:pt x="0" y="215642"/>
                </a:lnTo>
                <a:lnTo>
                  <a:pt x="6814" y="227906"/>
                </a:lnTo>
                <a:lnTo>
                  <a:pt x="14552" y="230117"/>
                </a:lnTo>
                <a:lnTo>
                  <a:pt x="380173" y="27328"/>
                </a:lnTo>
                <a:lnTo>
                  <a:pt x="374464" y="24911"/>
                </a:lnTo>
                <a:lnTo>
                  <a:pt x="385594" y="24321"/>
                </a:lnTo>
                <a:lnTo>
                  <a:pt x="438218" y="24321"/>
                </a:lnTo>
                <a:lnTo>
                  <a:pt x="380782" y="0"/>
                </a:lnTo>
                <a:close/>
              </a:path>
              <a:path w="2893060" h="438784">
                <a:moveTo>
                  <a:pt x="2115179" y="28522"/>
                </a:moveTo>
                <a:lnTo>
                  <a:pt x="2103264" y="28611"/>
                </a:lnTo>
                <a:lnTo>
                  <a:pt x="2109245" y="31725"/>
                </a:lnTo>
                <a:lnTo>
                  <a:pt x="2115179" y="28522"/>
                </a:lnTo>
                <a:close/>
              </a:path>
              <a:path w="2893060" h="438784">
                <a:moveTo>
                  <a:pt x="385594" y="24321"/>
                </a:moveTo>
                <a:lnTo>
                  <a:pt x="374464" y="24911"/>
                </a:lnTo>
                <a:lnTo>
                  <a:pt x="380173" y="27328"/>
                </a:lnTo>
                <a:lnTo>
                  <a:pt x="385594" y="24321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155672" y="6450185"/>
            <a:ext cx="2893060" cy="436245"/>
          </a:xfrm>
          <a:custGeom>
            <a:avLst/>
            <a:gdLst/>
            <a:ahLst/>
            <a:cxnLst/>
            <a:rect l="l" t="t" r="r" b="b"/>
            <a:pathLst>
              <a:path w="2893060" h="436245">
                <a:moveTo>
                  <a:pt x="228031" y="22801"/>
                </a:moveTo>
                <a:lnTo>
                  <a:pt x="208450" y="22801"/>
                </a:lnTo>
                <a:lnTo>
                  <a:pt x="199933" y="31722"/>
                </a:lnTo>
                <a:lnTo>
                  <a:pt x="649897" y="435731"/>
                </a:lnTo>
                <a:lnTo>
                  <a:pt x="657424" y="435618"/>
                </a:lnTo>
                <a:lnTo>
                  <a:pt x="681498" y="412662"/>
                </a:lnTo>
                <a:lnTo>
                  <a:pt x="644677" y="412662"/>
                </a:lnTo>
                <a:lnTo>
                  <a:pt x="653193" y="404541"/>
                </a:lnTo>
                <a:lnTo>
                  <a:pt x="228031" y="22801"/>
                </a:lnTo>
                <a:close/>
              </a:path>
              <a:path w="2893060" h="436245">
                <a:moveTo>
                  <a:pt x="1109038" y="27350"/>
                </a:moveTo>
                <a:lnTo>
                  <a:pt x="1085562" y="27350"/>
                </a:lnTo>
                <a:lnTo>
                  <a:pt x="1077590" y="34953"/>
                </a:lnTo>
                <a:lnTo>
                  <a:pt x="1587540" y="435665"/>
                </a:lnTo>
                <a:lnTo>
                  <a:pt x="1594478" y="435418"/>
                </a:lnTo>
                <a:lnTo>
                  <a:pt x="1619752" y="412454"/>
                </a:lnTo>
                <a:lnTo>
                  <a:pt x="1581966" y="412454"/>
                </a:lnTo>
                <a:lnTo>
                  <a:pt x="1589923" y="405224"/>
                </a:lnTo>
                <a:lnTo>
                  <a:pt x="1109038" y="27350"/>
                </a:lnTo>
                <a:close/>
              </a:path>
              <a:path w="2893060" h="436245">
                <a:moveTo>
                  <a:pt x="2064289" y="27560"/>
                </a:moveTo>
                <a:lnTo>
                  <a:pt x="2043351" y="27560"/>
                </a:lnTo>
                <a:lnTo>
                  <a:pt x="2034851" y="35283"/>
                </a:lnTo>
                <a:lnTo>
                  <a:pt x="2480917" y="435623"/>
                </a:lnTo>
                <a:lnTo>
                  <a:pt x="2488225" y="435634"/>
                </a:lnTo>
                <a:lnTo>
                  <a:pt x="2514255" y="412402"/>
                </a:lnTo>
                <a:lnTo>
                  <a:pt x="2493084" y="412402"/>
                </a:lnTo>
                <a:lnTo>
                  <a:pt x="2476121" y="412377"/>
                </a:lnTo>
                <a:lnTo>
                  <a:pt x="2484613" y="404798"/>
                </a:lnTo>
                <a:lnTo>
                  <a:pt x="2064289" y="27560"/>
                </a:lnTo>
                <a:close/>
              </a:path>
              <a:path w="2893060" h="436245">
                <a:moveTo>
                  <a:pt x="653193" y="404541"/>
                </a:moveTo>
                <a:lnTo>
                  <a:pt x="644677" y="412662"/>
                </a:lnTo>
                <a:lnTo>
                  <a:pt x="661949" y="412403"/>
                </a:lnTo>
                <a:lnTo>
                  <a:pt x="653193" y="404541"/>
                </a:lnTo>
                <a:close/>
              </a:path>
              <a:path w="2893060" h="436245">
                <a:moveTo>
                  <a:pt x="1079673" y="4276"/>
                </a:moveTo>
                <a:lnTo>
                  <a:pt x="1072584" y="4615"/>
                </a:lnTo>
                <a:lnTo>
                  <a:pt x="653193" y="404541"/>
                </a:lnTo>
                <a:lnTo>
                  <a:pt x="661949" y="412403"/>
                </a:lnTo>
                <a:lnTo>
                  <a:pt x="644677" y="412662"/>
                </a:lnTo>
                <a:lnTo>
                  <a:pt x="681498" y="412662"/>
                </a:lnTo>
                <a:lnTo>
                  <a:pt x="1077590" y="34953"/>
                </a:lnTo>
                <a:lnTo>
                  <a:pt x="1068928" y="28147"/>
                </a:lnTo>
                <a:lnTo>
                  <a:pt x="1085562" y="27350"/>
                </a:lnTo>
                <a:lnTo>
                  <a:pt x="1109038" y="27350"/>
                </a:lnTo>
                <a:lnTo>
                  <a:pt x="1079673" y="4276"/>
                </a:lnTo>
                <a:close/>
              </a:path>
              <a:path w="2893060" h="436245">
                <a:moveTo>
                  <a:pt x="1589923" y="405224"/>
                </a:moveTo>
                <a:lnTo>
                  <a:pt x="1581966" y="412454"/>
                </a:lnTo>
                <a:lnTo>
                  <a:pt x="1598377" y="411867"/>
                </a:lnTo>
                <a:lnTo>
                  <a:pt x="1589923" y="405224"/>
                </a:lnTo>
                <a:close/>
              </a:path>
              <a:path w="2893060" h="436245">
                <a:moveTo>
                  <a:pt x="2038438" y="4359"/>
                </a:moveTo>
                <a:lnTo>
                  <a:pt x="2031072" y="4382"/>
                </a:lnTo>
                <a:lnTo>
                  <a:pt x="1589923" y="405224"/>
                </a:lnTo>
                <a:lnTo>
                  <a:pt x="1598377" y="411867"/>
                </a:lnTo>
                <a:lnTo>
                  <a:pt x="1581966" y="412454"/>
                </a:lnTo>
                <a:lnTo>
                  <a:pt x="1619752" y="412454"/>
                </a:lnTo>
                <a:lnTo>
                  <a:pt x="2034851" y="35283"/>
                </a:lnTo>
                <a:lnTo>
                  <a:pt x="2026304" y="27612"/>
                </a:lnTo>
                <a:lnTo>
                  <a:pt x="2064289" y="27560"/>
                </a:lnTo>
                <a:lnTo>
                  <a:pt x="2038438" y="4359"/>
                </a:lnTo>
                <a:close/>
              </a:path>
              <a:path w="2893060" h="436245">
                <a:moveTo>
                  <a:pt x="2484613" y="404798"/>
                </a:moveTo>
                <a:lnTo>
                  <a:pt x="2476121" y="412377"/>
                </a:lnTo>
                <a:lnTo>
                  <a:pt x="2493084" y="412402"/>
                </a:lnTo>
                <a:lnTo>
                  <a:pt x="2484613" y="404798"/>
                </a:lnTo>
                <a:close/>
              </a:path>
              <a:path w="2893060" h="436245">
                <a:moveTo>
                  <a:pt x="2835611" y="108554"/>
                </a:moveTo>
                <a:lnTo>
                  <a:pt x="2814503" y="110364"/>
                </a:lnTo>
                <a:lnTo>
                  <a:pt x="2484613" y="404798"/>
                </a:lnTo>
                <a:lnTo>
                  <a:pt x="2493084" y="412402"/>
                </a:lnTo>
                <a:lnTo>
                  <a:pt x="2514255" y="412402"/>
                </a:lnTo>
                <a:lnTo>
                  <a:pt x="2831440" y="129305"/>
                </a:lnTo>
                <a:lnTo>
                  <a:pt x="2835611" y="108554"/>
                </a:lnTo>
                <a:close/>
              </a:path>
              <a:path w="2893060" h="436245">
                <a:moveTo>
                  <a:pt x="202636" y="0"/>
                </a:moveTo>
                <a:lnTo>
                  <a:pt x="194797" y="302"/>
                </a:lnTo>
                <a:lnTo>
                  <a:pt x="0" y="204346"/>
                </a:lnTo>
                <a:lnTo>
                  <a:pt x="190" y="212385"/>
                </a:lnTo>
                <a:lnTo>
                  <a:pt x="10350" y="222067"/>
                </a:lnTo>
                <a:lnTo>
                  <a:pt x="18395" y="221877"/>
                </a:lnTo>
                <a:lnTo>
                  <a:pt x="199933" y="31722"/>
                </a:lnTo>
                <a:lnTo>
                  <a:pt x="190755" y="23482"/>
                </a:lnTo>
                <a:lnTo>
                  <a:pt x="208450" y="22801"/>
                </a:lnTo>
                <a:lnTo>
                  <a:pt x="228031" y="22801"/>
                </a:lnTo>
                <a:lnTo>
                  <a:pt x="202636" y="0"/>
                </a:lnTo>
                <a:close/>
              </a:path>
              <a:path w="2893060" h="436245">
                <a:moveTo>
                  <a:pt x="2870005" y="94410"/>
                </a:moveTo>
                <a:lnTo>
                  <a:pt x="2832378" y="94410"/>
                </a:lnTo>
                <a:lnTo>
                  <a:pt x="2840414" y="94862"/>
                </a:lnTo>
                <a:lnTo>
                  <a:pt x="2849768" y="105324"/>
                </a:lnTo>
                <a:lnTo>
                  <a:pt x="2849314" y="113352"/>
                </a:lnTo>
                <a:lnTo>
                  <a:pt x="2831440" y="129305"/>
                </a:lnTo>
                <a:lnTo>
                  <a:pt x="2823098" y="170811"/>
                </a:lnTo>
                <a:lnTo>
                  <a:pt x="2870005" y="94410"/>
                </a:lnTo>
                <a:close/>
              </a:path>
              <a:path w="2893060" h="436245">
                <a:moveTo>
                  <a:pt x="2849585" y="108554"/>
                </a:moveTo>
                <a:lnTo>
                  <a:pt x="2835611" y="108554"/>
                </a:lnTo>
                <a:lnTo>
                  <a:pt x="2831440" y="129305"/>
                </a:lnTo>
                <a:lnTo>
                  <a:pt x="2849314" y="113352"/>
                </a:lnTo>
                <a:lnTo>
                  <a:pt x="2849585" y="108554"/>
                </a:lnTo>
                <a:close/>
              </a:path>
              <a:path w="2893060" h="436245">
                <a:moveTo>
                  <a:pt x="2892489" y="57790"/>
                </a:moveTo>
                <a:lnTo>
                  <a:pt x="2772288" y="113983"/>
                </a:lnTo>
                <a:lnTo>
                  <a:pt x="2814503" y="110364"/>
                </a:lnTo>
                <a:lnTo>
                  <a:pt x="2832378" y="94410"/>
                </a:lnTo>
                <a:lnTo>
                  <a:pt x="2870005" y="94410"/>
                </a:lnTo>
                <a:lnTo>
                  <a:pt x="2892489" y="57790"/>
                </a:lnTo>
                <a:close/>
              </a:path>
              <a:path w="2893060" h="436245">
                <a:moveTo>
                  <a:pt x="2832378" y="94410"/>
                </a:moveTo>
                <a:lnTo>
                  <a:pt x="2814503" y="110364"/>
                </a:lnTo>
                <a:lnTo>
                  <a:pt x="2835611" y="108554"/>
                </a:lnTo>
                <a:lnTo>
                  <a:pt x="2849585" y="108554"/>
                </a:lnTo>
                <a:lnTo>
                  <a:pt x="2849768" y="105324"/>
                </a:lnTo>
                <a:lnTo>
                  <a:pt x="2840414" y="94862"/>
                </a:lnTo>
                <a:lnTo>
                  <a:pt x="2832378" y="94410"/>
                </a:lnTo>
                <a:close/>
              </a:path>
              <a:path w="2893060" h="436245">
                <a:moveTo>
                  <a:pt x="2043351" y="27560"/>
                </a:moveTo>
                <a:lnTo>
                  <a:pt x="2026304" y="27612"/>
                </a:lnTo>
                <a:lnTo>
                  <a:pt x="2034851" y="35283"/>
                </a:lnTo>
                <a:lnTo>
                  <a:pt x="2043351" y="27560"/>
                </a:lnTo>
                <a:close/>
              </a:path>
              <a:path w="2893060" h="436245">
                <a:moveTo>
                  <a:pt x="1085562" y="27350"/>
                </a:moveTo>
                <a:lnTo>
                  <a:pt x="1068928" y="28147"/>
                </a:lnTo>
                <a:lnTo>
                  <a:pt x="1077590" y="34953"/>
                </a:lnTo>
                <a:lnTo>
                  <a:pt x="1085562" y="27350"/>
                </a:lnTo>
                <a:close/>
              </a:path>
              <a:path w="2893060" h="436245">
                <a:moveTo>
                  <a:pt x="208450" y="22801"/>
                </a:moveTo>
                <a:lnTo>
                  <a:pt x="190755" y="23482"/>
                </a:lnTo>
                <a:lnTo>
                  <a:pt x="199933" y="31722"/>
                </a:lnTo>
                <a:lnTo>
                  <a:pt x="208450" y="22801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145175" y="6459815"/>
            <a:ext cx="476250" cy="0"/>
          </a:xfrm>
          <a:custGeom>
            <a:avLst/>
            <a:gdLst/>
            <a:ahLst/>
            <a:cxnLst/>
            <a:rect l="l" t="t" r="r" b="b"/>
            <a:pathLst>
              <a:path w="476250">
                <a:moveTo>
                  <a:pt x="0" y="0"/>
                </a:moveTo>
                <a:lnTo>
                  <a:pt x="476249" y="0"/>
                </a:lnTo>
              </a:path>
            </a:pathLst>
          </a:custGeom>
          <a:ln w="12699">
            <a:solidFill>
              <a:srgbClr val="00279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145175" y="6876163"/>
            <a:ext cx="476250" cy="0"/>
          </a:xfrm>
          <a:custGeom>
            <a:avLst/>
            <a:gdLst/>
            <a:ahLst/>
            <a:cxnLst/>
            <a:rect l="l" t="t" r="r" b="b"/>
            <a:pathLst>
              <a:path w="476250">
                <a:moveTo>
                  <a:pt x="0" y="0"/>
                </a:moveTo>
                <a:lnTo>
                  <a:pt x="476249" y="0"/>
                </a:lnTo>
              </a:path>
            </a:pathLst>
          </a:custGeom>
          <a:ln w="12699">
            <a:solidFill>
              <a:srgbClr val="00279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133049" y="6376106"/>
            <a:ext cx="962660" cy="0"/>
          </a:xfrm>
          <a:custGeom>
            <a:avLst/>
            <a:gdLst/>
            <a:ahLst/>
            <a:cxnLst/>
            <a:rect l="l" t="t" r="r" b="b"/>
            <a:pathLst>
              <a:path w="962660">
                <a:moveTo>
                  <a:pt x="0" y="0"/>
                </a:moveTo>
                <a:lnTo>
                  <a:pt x="962421" y="0"/>
                </a:lnTo>
              </a:path>
            </a:pathLst>
          </a:custGeom>
          <a:ln w="12699">
            <a:solidFill>
              <a:srgbClr val="00279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142970" y="6962078"/>
            <a:ext cx="962660" cy="0"/>
          </a:xfrm>
          <a:custGeom>
            <a:avLst/>
            <a:gdLst/>
            <a:ahLst/>
            <a:cxnLst/>
            <a:rect l="l" t="t" r="r" b="b"/>
            <a:pathLst>
              <a:path w="962660">
                <a:moveTo>
                  <a:pt x="0" y="0"/>
                </a:moveTo>
                <a:lnTo>
                  <a:pt x="962422" y="0"/>
                </a:lnTo>
              </a:path>
            </a:pathLst>
          </a:custGeom>
          <a:ln w="12699">
            <a:solidFill>
              <a:srgbClr val="00279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1575504" y="7580865"/>
            <a:ext cx="3792220" cy="790575"/>
          </a:xfrm>
          <a:prstGeom prst="rect">
            <a:avLst/>
          </a:prstGeom>
        </p:spPr>
        <p:txBody>
          <a:bodyPr vert="horz" wrap="square" lIns="0" tIns="1841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45"/>
              </a:spcBef>
            </a:pPr>
            <a:r>
              <a:rPr sz="800" spc="10" dirty="0">
                <a:latin typeface="Cambria"/>
                <a:cs typeface="Cambria"/>
              </a:rPr>
              <a:t>Catatan</a:t>
            </a:r>
            <a:r>
              <a:rPr sz="800" spc="20" dirty="0">
                <a:latin typeface="Cambria"/>
                <a:cs typeface="Cambria"/>
              </a:rPr>
              <a:t> </a:t>
            </a:r>
            <a:r>
              <a:rPr sz="800" dirty="0">
                <a:latin typeface="Cambria"/>
                <a:cs typeface="Cambria"/>
              </a:rPr>
              <a:t>:</a:t>
            </a:r>
            <a:endParaRPr sz="800">
              <a:latin typeface="Cambria"/>
              <a:cs typeface="Cambria"/>
            </a:endParaRPr>
          </a:p>
          <a:p>
            <a:pPr marL="158750" indent="-158750">
              <a:lnSpc>
                <a:spcPct val="100000"/>
              </a:lnSpc>
              <a:spcBef>
                <a:spcPts val="50"/>
              </a:spcBef>
              <a:buFont typeface="Arial"/>
              <a:buChar char="•"/>
              <a:tabLst>
                <a:tab pos="158750" algn="l"/>
              </a:tabLst>
            </a:pPr>
            <a:r>
              <a:rPr sz="800" spc="10" dirty="0">
                <a:latin typeface="Cambria"/>
                <a:cs typeface="Cambria"/>
              </a:rPr>
              <a:t>Indeks bias </a:t>
            </a:r>
            <a:r>
              <a:rPr sz="800" spc="5" dirty="0">
                <a:latin typeface="Cambria"/>
                <a:cs typeface="Cambria"/>
              </a:rPr>
              <a:t>core</a:t>
            </a:r>
            <a:r>
              <a:rPr sz="800" spc="25" dirty="0">
                <a:latin typeface="Cambria"/>
                <a:cs typeface="Cambria"/>
              </a:rPr>
              <a:t> </a:t>
            </a:r>
            <a:r>
              <a:rPr sz="800" spc="10" dirty="0">
                <a:latin typeface="Cambria"/>
                <a:cs typeface="Cambria"/>
              </a:rPr>
              <a:t>konstan.</a:t>
            </a:r>
            <a:endParaRPr sz="800">
              <a:latin typeface="Cambria"/>
              <a:cs typeface="Cambria"/>
            </a:endParaRPr>
          </a:p>
          <a:p>
            <a:pPr marL="158750" indent="-158750">
              <a:lnSpc>
                <a:spcPct val="100000"/>
              </a:lnSpc>
              <a:spcBef>
                <a:spcPts val="50"/>
              </a:spcBef>
              <a:buFont typeface="Arial"/>
              <a:buChar char="•"/>
              <a:tabLst>
                <a:tab pos="158750" algn="l"/>
              </a:tabLst>
            </a:pPr>
            <a:r>
              <a:rPr sz="800" spc="5" dirty="0">
                <a:latin typeface="Cambria"/>
                <a:cs typeface="Cambria"/>
              </a:rPr>
              <a:t>Ukuran core </a:t>
            </a:r>
            <a:r>
              <a:rPr sz="800" spc="10" dirty="0">
                <a:latin typeface="Cambria"/>
                <a:cs typeface="Cambria"/>
              </a:rPr>
              <a:t>besar dan </a:t>
            </a:r>
            <a:r>
              <a:rPr sz="800" spc="5" dirty="0">
                <a:latin typeface="Cambria"/>
                <a:cs typeface="Cambria"/>
              </a:rPr>
              <a:t>dilapisi </a:t>
            </a:r>
            <a:r>
              <a:rPr sz="800" spc="10" dirty="0">
                <a:latin typeface="Cambria"/>
                <a:cs typeface="Cambria"/>
              </a:rPr>
              <a:t>cladding </a:t>
            </a:r>
            <a:r>
              <a:rPr sz="800" spc="5" dirty="0">
                <a:latin typeface="Cambria"/>
                <a:cs typeface="Cambria"/>
              </a:rPr>
              <a:t>yang </a:t>
            </a:r>
            <a:r>
              <a:rPr sz="800" spc="10" dirty="0">
                <a:latin typeface="Cambria"/>
                <a:cs typeface="Cambria"/>
              </a:rPr>
              <a:t>sangat</a:t>
            </a:r>
            <a:r>
              <a:rPr sz="800" spc="95" dirty="0">
                <a:latin typeface="Cambria"/>
                <a:cs typeface="Cambria"/>
              </a:rPr>
              <a:t> </a:t>
            </a:r>
            <a:r>
              <a:rPr sz="800" spc="5" dirty="0">
                <a:latin typeface="Cambria"/>
                <a:cs typeface="Cambria"/>
              </a:rPr>
              <a:t>tipis.</a:t>
            </a:r>
            <a:endParaRPr sz="800">
              <a:latin typeface="Cambria"/>
              <a:cs typeface="Cambria"/>
            </a:endParaRPr>
          </a:p>
          <a:p>
            <a:pPr marL="158750" indent="-158750">
              <a:lnSpc>
                <a:spcPct val="100000"/>
              </a:lnSpc>
              <a:spcBef>
                <a:spcPts val="20"/>
              </a:spcBef>
              <a:buFont typeface="Arial"/>
              <a:buChar char="•"/>
              <a:tabLst>
                <a:tab pos="158750" algn="l"/>
              </a:tabLst>
            </a:pPr>
            <a:r>
              <a:rPr sz="800" spc="10" dirty="0">
                <a:latin typeface="Cambria"/>
                <a:cs typeface="Cambria"/>
              </a:rPr>
              <a:t>Penyambungan kabel lebih mudah </a:t>
            </a:r>
            <a:r>
              <a:rPr sz="800" spc="5" dirty="0">
                <a:latin typeface="Cambria"/>
                <a:cs typeface="Cambria"/>
              </a:rPr>
              <a:t>karena </a:t>
            </a:r>
            <a:r>
              <a:rPr sz="800" spc="10" dirty="0">
                <a:latin typeface="Cambria"/>
                <a:cs typeface="Cambria"/>
              </a:rPr>
              <a:t>memiliki </a:t>
            </a:r>
            <a:r>
              <a:rPr sz="800" spc="5" dirty="0">
                <a:latin typeface="Cambria"/>
                <a:cs typeface="Cambria"/>
              </a:rPr>
              <a:t>core yang</a:t>
            </a:r>
            <a:r>
              <a:rPr sz="800" spc="110" dirty="0">
                <a:latin typeface="Cambria"/>
                <a:cs typeface="Cambria"/>
              </a:rPr>
              <a:t> </a:t>
            </a:r>
            <a:r>
              <a:rPr sz="800" spc="-5" dirty="0">
                <a:latin typeface="Cambria"/>
                <a:cs typeface="Cambria"/>
              </a:rPr>
              <a:t>besar.</a:t>
            </a:r>
            <a:endParaRPr sz="800">
              <a:latin typeface="Cambria"/>
              <a:cs typeface="Cambria"/>
            </a:endParaRPr>
          </a:p>
          <a:p>
            <a:pPr marL="158750" indent="-158750">
              <a:lnSpc>
                <a:spcPct val="100000"/>
              </a:lnSpc>
              <a:spcBef>
                <a:spcPts val="50"/>
              </a:spcBef>
              <a:buFont typeface="Arial"/>
              <a:buChar char="•"/>
              <a:tabLst>
                <a:tab pos="158750" algn="l"/>
              </a:tabLst>
            </a:pPr>
            <a:r>
              <a:rPr sz="800" dirty="0">
                <a:latin typeface="Cambria"/>
                <a:cs typeface="Cambria"/>
              </a:rPr>
              <a:t>Terjadi</a:t>
            </a:r>
            <a:r>
              <a:rPr sz="800" spc="10" dirty="0">
                <a:latin typeface="Cambria"/>
                <a:cs typeface="Cambria"/>
              </a:rPr>
              <a:t> dispersi.</a:t>
            </a:r>
            <a:endParaRPr sz="800">
              <a:latin typeface="Cambria"/>
              <a:cs typeface="Cambria"/>
            </a:endParaRPr>
          </a:p>
          <a:p>
            <a:pPr marL="158750" indent="-158750">
              <a:lnSpc>
                <a:spcPct val="100000"/>
              </a:lnSpc>
              <a:spcBef>
                <a:spcPts val="50"/>
              </a:spcBef>
              <a:buFont typeface="Arial"/>
              <a:buChar char="•"/>
              <a:tabLst>
                <a:tab pos="158750" algn="l"/>
              </a:tabLst>
            </a:pPr>
            <a:r>
              <a:rPr sz="800" spc="5" dirty="0">
                <a:latin typeface="Cambria"/>
                <a:cs typeface="Cambria"/>
              </a:rPr>
              <a:t>Hanya </a:t>
            </a:r>
            <a:r>
              <a:rPr sz="800" spc="10" dirty="0">
                <a:latin typeface="Cambria"/>
                <a:cs typeface="Cambria"/>
              </a:rPr>
              <a:t>digunakan untuk </a:t>
            </a:r>
            <a:r>
              <a:rPr sz="800" spc="5" dirty="0">
                <a:latin typeface="Cambria"/>
                <a:cs typeface="Cambria"/>
              </a:rPr>
              <a:t>jarak </a:t>
            </a:r>
            <a:r>
              <a:rPr sz="800" spc="10" dirty="0">
                <a:latin typeface="Cambria"/>
                <a:cs typeface="Cambria"/>
              </a:rPr>
              <a:t>pendek dan transmisi dengan </a:t>
            </a:r>
            <a:r>
              <a:rPr sz="800" spc="5" dirty="0">
                <a:latin typeface="Cambria"/>
                <a:cs typeface="Cambria"/>
              </a:rPr>
              <a:t>data </a:t>
            </a:r>
            <a:r>
              <a:rPr sz="800" spc="10" dirty="0">
                <a:latin typeface="Cambria"/>
                <a:cs typeface="Cambria"/>
              </a:rPr>
              <a:t>bit </a:t>
            </a:r>
            <a:r>
              <a:rPr sz="800" dirty="0">
                <a:latin typeface="Cambria"/>
                <a:cs typeface="Cambria"/>
              </a:rPr>
              <a:t>rate</a:t>
            </a:r>
            <a:r>
              <a:rPr sz="800" spc="165" dirty="0">
                <a:latin typeface="Cambria"/>
                <a:cs typeface="Cambria"/>
              </a:rPr>
              <a:t> </a:t>
            </a:r>
            <a:r>
              <a:rPr sz="800" spc="10" dirty="0">
                <a:latin typeface="Cambria"/>
                <a:cs typeface="Cambria"/>
              </a:rPr>
              <a:t>rendah.</a:t>
            </a:r>
            <a:endParaRPr sz="800">
              <a:latin typeface="Cambria"/>
              <a:cs typeface="Cambria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1384785" y="6478540"/>
            <a:ext cx="205104" cy="0"/>
          </a:xfrm>
          <a:custGeom>
            <a:avLst/>
            <a:gdLst/>
            <a:ahLst/>
            <a:cxnLst/>
            <a:rect l="l" t="t" r="r" b="b"/>
            <a:pathLst>
              <a:path w="205105">
                <a:moveTo>
                  <a:pt x="0" y="0"/>
                </a:moveTo>
                <a:lnTo>
                  <a:pt x="205052" y="0"/>
                </a:lnTo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388092" y="6869555"/>
            <a:ext cx="205104" cy="0"/>
          </a:xfrm>
          <a:custGeom>
            <a:avLst/>
            <a:gdLst/>
            <a:ahLst/>
            <a:cxnLst/>
            <a:rect l="l" t="t" r="r" b="b"/>
            <a:pathLst>
              <a:path w="205105">
                <a:moveTo>
                  <a:pt x="0" y="0"/>
                </a:moveTo>
                <a:lnTo>
                  <a:pt x="205052" y="0"/>
                </a:lnTo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5372276" y="6584277"/>
            <a:ext cx="269240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800" spc="-10" dirty="0">
                <a:latin typeface="Times New Roman"/>
                <a:cs typeface="Times New Roman"/>
              </a:rPr>
              <a:t>50</a:t>
            </a:r>
            <a:r>
              <a:rPr sz="800" spc="-95" dirty="0">
                <a:latin typeface="Times New Roman"/>
                <a:cs typeface="Times New Roman"/>
              </a:rPr>
              <a:t> </a:t>
            </a:r>
            <a:r>
              <a:rPr sz="800" spc="-10" dirty="0">
                <a:latin typeface="Symbol"/>
                <a:cs typeface="Symbol"/>
              </a:rPr>
              <a:t></a:t>
            </a:r>
            <a:r>
              <a:rPr sz="800" spc="-10" dirty="0">
                <a:latin typeface="Times New Roman"/>
                <a:cs typeface="Times New Roman"/>
              </a:rPr>
              <a:t>m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6022710" y="6590373"/>
            <a:ext cx="31813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800" spc="-15" dirty="0">
                <a:latin typeface="Times New Roman"/>
                <a:cs typeface="Times New Roman"/>
              </a:rPr>
              <a:t>125</a:t>
            </a:r>
            <a:r>
              <a:rPr sz="800" spc="-90" dirty="0">
                <a:latin typeface="Times New Roman"/>
                <a:cs typeface="Times New Roman"/>
              </a:rPr>
              <a:t> </a:t>
            </a:r>
            <a:r>
              <a:rPr sz="800" spc="-10" dirty="0">
                <a:latin typeface="Symbol"/>
                <a:cs typeface="Symbol"/>
              </a:rPr>
              <a:t></a:t>
            </a:r>
            <a:r>
              <a:rPr sz="800" spc="-10" dirty="0">
                <a:latin typeface="Times New Roman"/>
                <a:cs typeface="Times New Roman"/>
              </a:rPr>
              <a:t>m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395368" y="5570851"/>
            <a:ext cx="145034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100" b="1" dirty="0">
                <a:latin typeface="Cambria"/>
                <a:cs typeface="Cambria"/>
              </a:rPr>
              <a:t>Step </a:t>
            </a:r>
            <a:r>
              <a:rPr sz="1100" b="1" spc="-5" dirty="0">
                <a:latin typeface="Cambria"/>
                <a:cs typeface="Cambria"/>
              </a:rPr>
              <a:t>Index </a:t>
            </a:r>
            <a:r>
              <a:rPr sz="1100" b="1" dirty="0">
                <a:latin typeface="Cambria"/>
                <a:cs typeface="Cambria"/>
              </a:rPr>
              <a:t>Multi</a:t>
            </a:r>
            <a:r>
              <a:rPr sz="1100" b="1" spc="-55" dirty="0">
                <a:latin typeface="Cambria"/>
                <a:cs typeface="Cambria"/>
              </a:rPr>
              <a:t> </a:t>
            </a:r>
            <a:r>
              <a:rPr sz="1100" b="1" dirty="0">
                <a:latin typeface="Cambria"/>
                <a:cs typeface="Cambria"/>
              </a:rPr>
              <a:t>Mode</a:t>
            </a:r>
            <a:endParaRPr sz="1100">
              <a:latin typeface="Cambria"/>
              <a:cs typeface="Cambria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5917590" y="6379352"/>
            <a:ext cx="118745" cy="588645"/>
          </a:xfrm>
          <a:custGeom>
            <a:avLst/>
            <a:gdLst/>
            <a:ahLst/>
            <a:cxnLst/>
            <a:rect l="l" t="t" r="r" b="b"/>
            <a:pathLst>
              <a:path w="118745" h="588645">
                <a:moveTo>
                  <a:pt x="14203" y="472299"/>
                </a:moveTo>
                <a:lnTo>
                  <a:pt x="2063" y="479344"/>
                </a:lnTo>
                <a:lnTo>
                  <a:pt x="0" y="487117"/>
                </a:lnTo>
                <a:lnTo>
                  <a:pt x="58817" y="588291"/>
                </a:lnTo>
                <a:lnTo>
                  <a:pt x="73583" y="563110"/>
                </a:lnTo>
                <a:lnTo>
                  <a:pt x="46153" y="563063"/>
                </a:lnTo>
                <a:lnTo>
                  <a:pt x="46241" y="516086"/>
                </a:lnTo>
                <a:lnTo>
                  <a:pt x="21983" y="474360"/>
                </a:lnTo>
                <a:lnTo>
                  <a:pt x="14203" y="472299"/>
                </a:lnTo>
                <a:close/>
              </a:path>
              <a:path w="118745" h="588645">
                <a:moveTo>
                  <a:pt x="46241" y="516086"/>
                </a:moveTo>
                <a:lnTo>
                  <a:pt x="46153" y="563063"/>
                </a:lnTo>
                <a:lnTo>
                  <a:pt x="71575" y="563110"/>
                </a:lnTo>
                <a:lnTo>
                  <a:pt x="71587" y="556708"/>
                </a:lnTo>
                <a:lnTo>
                  <a:pt x="47896" y="556667"/>
                </a:lnTo>
                <a:lnTo>
                  <a:pt x="58911" y="537882"/>
                </a:lnTo>
                <a:lnTo>
                  <a:pt x="46241" y="516086"/>
                </a:lnTo>
                <a:close/>
              </a:path>
              <a:path w="118745" h="588645">
                <a:moveTo>
                  <a:pt x="103864" y="472466"/>
                </a:moveTo>
                <a:lnTo>
                  <a:pt x="96078" y="474498"/>
                </a:lnTo>
                <a:lnTo>
                  <a:pt x="71692" y="516086"/>
                </a:lnTo>
                <a:lnTo>
                  <a:pt x="71575" y="563110"/>
                </a:lnTo>
                <a:lnTo>
                  <a:pt x="73583" y="563110"/>
                </a:lnTo>
                <a:lnTo>
                  <a:pt x="118013" y="487338"/>
                </a:lnTo>
                <a:lnTo>
                  <a:pt x="115980" y="479558"/>
                </a:lnTo>
                <a:lnTo>
                  <a:pt x="103864" y="472466"/>
                </a:lnTo>
                <a:close/>
              </a:path>
              <a:path w="118745" h="588645">
                <a:moveTo>
                  <a:pt x="58911" y="537882"/>
                </a:moveTo>
                <a:lnTo>
                  <a:pt x="47896" y="556667"/>
                </a:lnTo>
                <a:lnTo>
                  <a:pt x="69856" y="556708"/>
                </a:lnTo>
                <a:lnTo>
                  <a:pt x="58911" y="537882"/>
                </a:lnTo>
                <a:close/>
              </a:path>
              <a:path w="118745" h="588645">
                <a:moveTo>
                  <a:pt x="71663" y="516134"/>
                </a:moveTo>
                <a:lnTo>
                  <a:pt x="58911" y="537882"/>
                </a:lnTo>
                <a:lnTo>
                  <a:pt x="69856" y="556708"/>
                </a:lnTo>
                <a:lnTo>
                  <a:pt x="71587" y="556708"/>
                </a:lnTo>
                <a:lnTo>
                  <a:pt x="71663" y="516134"/>
                </a:lnTo>
                <a:close/>
              </a:path>
              <a:path w="118745" h="588645">
                <a:moveTo>
                  <a:pt x="59825" y="50409"/>
                </a:moveTo>
                <a:lnTo>
                  <a:pt x="47073" y="72156"/>
                </a:lnTo>
                <a:lnTo>
                  <a:pt x="46323" y="472299"/>
                </a:lnTo>
                <a:lnTo>
                  <a:pt x="46269" y="516134"/>
                </a:lnTo>
                <a:lnTo>
                  <a:pt x="58911" y="537882"/>
                </a:lnTo>
                <a:lnTo>
                  <a:pt x="71663" y="516134"/>
                </a:lnTo>
                <a:lnTo>
                  <a:pt x="72414" y="115992"/>
                </a:lnTo>
                <a:lnTo>
                  <a:pt x="72468" y="72156"/>
                </a:lnTo>
                <a:lnTo>
                  <a:pt x="59825" y="50409"/>
                </a:lnTo>
                <a:close/>
              </a:path>
              <a:path w="118745" h="588645">
                <a:moveTo>
                  <a:pt x="74559" y="25181"/>
                </a:moveTo>
                <a:lnTo>
                  <a:pt x="47161" y="25181"/>
                </a:lnTo>
                <a:lnTo>
                  <a:pt x="72584" y="25229"/>
                </a:lnTo>
                <a:lnTo>
                  <a:pt x="72496" y="72204"/>
                </a:lnTo>
                <a:lnTo>
                  <a:pt x="96753" y="113931"/>
                </a:lnTo>
                <a:lnTo>
                  <a:pt x="104533" y="115992"/>
                </a:lnTo>
                <a:lnTo>
                  <a:pt x="116674" y="108946"/>
                </a:lnTo>
                <a:lnTo>
                  <a:pt x="118737" y="101174"/>
                </a:lnTo>
                <a:lnTo>
                  <a:pt x="74559" y="25181"/>
                </a:lnTo>
                <a:close/>
              </a:path>
              <a:path w="118745" h="588645">
                <a:moveTo>
                  <a:pt x="59919" y="0"/>
                </a:moveTo>
                <a:lnTo>
                  <a:pt x="723" y="100953"/>
                </a:lnTo>
                <a:lnTo>
                  <a:pt x="2758" y="108733"/>
                </a:lnTo>
                <a:lnTo>
                  <a:pt x="14872" y="115824"/>
                </a:lnTo>
                <a:lnTo>
                  <a:pt x="22659" y="113792"/>
                </a:lnTo>
                <a:lnTo>
                  <a:pt x="47045" y="72204"/>
                </a:lnTo>
                <a:lnTo>
                  <a:pt x="47161" y="25181"/>
                </a:lnTo>
                <a:lnTo>
                  <a:pt x="74559" y="25181"/>
                </a:lnTo>
                <a:lnTo>
                  <a:pt x="59919" y="0"/>
                </a:lnTo>
                <a:close/>
              </a:path>
              <a:path w="118745" h="588645">
                <a:moveTo>
                  <a:pt x="72572" y="31582"/>
                </a:moveTo>
                <a:lnTo>
                  <a:pt x="48881" y="31582"/>
                </a:lnTo>
                <a:lnTo>
                  <a:pt x="70840" y="31624"/>
                </a:lnTo>
                <a:lnTo>
                  <a:pt x="59825" y="50409"/>
                </a:lnTo>
                <a:lnTo>
                  <a:pt x="72496" y="72204"/>
                </a:lnTo>
                <a:lnTo>
                  <a:pt x="72572" y="31582"/>
                </a:lnTo>
                <a:close/>
              </a:path>
              <a:path w="118745" h="588645">
                <a:moveTo>
                  <a:pt x="47161" y="25181"/>
                </a:moveTo>
                <a:lnTo>
                  <a:pt x="47073" y="72156"/>
                </a:lnTo>
                <a:lnTo>
                  <a:pt x="59825" y="50409"/>
                </a:lnTo>
                <a:lnTo>
                  <a:pt x="48881" y="31582"/>
                </a:lnTo>
                <a:lnTo>
                  <a:pt x="72572" y="31582"/>
                </a:lnTo>
                <a:lnTo>
                  <a:pt x="72584" y="25229"/>
                </a:lnTo>
                <a:lnTo>
                  <a:pt x="47161" y="25181"/>
                </a:lnTo>
                <a:close/>
              </a:path>
              <a:path w="118745" h="588645">
                <a:moveTo>
                  <a:pt x="48881" y="31582"/>
                </a:moveTo>
                <a:lnTo>
                  <a:pt x="59825" y="50409"/>
                </a:lnTo>
                <a:lnTo>
                  <a:pt x="70840" y="31624"/>
                </a:lnTo>
                <a:lnTo>
                  <a:pt x="48881" y="3158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271639" y="6458656"/>
            <a:ext cx="121285" cy="410209"/>
          </a:xfrm>
          <a:custGeom>
            <a:avLst/>
            <a:gdLst/>
            <a:ahLst/>
            <a:cxnLst/>
            <a:rect l="l" t="t" r="r" b="b"/>
            <a:pathLst>
              <a:path w="121285" h="410209">
                <a:moveTo>
                  <a:pt x="16770" y="294559"/>
                </a:moveTo>
                <a:lnTo>
                  <a:pt x="4738" y="301790"/>
                </a:lnTo>
                <a:lnTo>
                  <a:pt x="2795" y="309594"/>
                </a:lnTo>
                <a:lnTo>
                  <a:pt x="63155" y="409856"/>
                </a:lnTo>
                <a:lnTo>
                  <a:pt x="77322" y="384825"/>
                </a:lnTo>
                <a:lnTo>
                  <a:pt x="50106" y="384825"/>
                </a:lnTo>
                <a:lnTo>
                  <a:pt x="49474" y="337852"/>
                </a:lnTo>
                <a:lnTo>
                  <a:pt x="24580" y="296501"/>
                </a:lnTo>
                <a:lnTo>
                  <a:pt x="16770" y="294559"/>
                </a:lnTo>
                <a:close/>
              </a:path>
              <a:path w="121285" h="410209">
                <a:moveTo>
                  <a:pt x="49474" y="337852"/>
                </a:moveTo>
                <a:lnTo>
                  <a:pt x="50106" y="384825"/>
                </a:lnTo>
                <a:lnTo>
                  <a:pt x="75526" y="384483"/>
                </a:lnTo>
                <a:lnTo>
                  <a:pt x="75445" y="378402"/>
                </a:lnTo>
                <a:lnTo>
                  <a:pt x="51751" y="378402"/>
                </a:lnTo>
                <a:lnTo>
                  <a:pt x="62477" y="359450"/>
                </a:lnTo>
                <a:lnTo>
                  <a:pt x="49474" y="337852"/>
                </a:lnTo>
                <a:close/>
              </a:path>
              <a:path w="121285" h="410209">
                <a:moveTo>
                  <a:pt x="106423" y="293356"/>
                </a:moveTo>
                <a:lnTo>
                  <a:pt x="98667" y="295507"/>
                </a:lnTo>
                <a:lnTo>
                  <a:pt x="74895" y="337510"/>
                </a:lnTo>
                <a:lnTo>
                  <a:pt x="75526" y="384483"/>
                </a:lnTo>
                <a:lnTo>
                  <a:pt x="50106" y="384825"/>
                </a:lnTo>
                <a:lnTo>
                  <a:pt x="77322" y="384825"/>
                </a:lnTo>
                <a:lnTo>
                  <a:pt x="120797" y="308009"/>
                </a:lnTo>
                <a:lnTo>
                  <a:pt x="118644" y="300261"/>
                </a:lnTo>
                <a:lnTo>
                  <a:pt x="106423" y="293356"/>
                </a:lnTo>
                <a:close/>
              </a:path>
              <a:path w="121285" h="410209">
                <a:moveTo>
                  <a:pt x="62477" y="359450"/>
                </a:moveTo>
                <a:lnTo>
                  <a:pt x="51751" y="378402"/>
                </a:lnTo>
                <a:lnTo>
                  <a:pt x="73709" y="378108"/>
                </a:lnTo>
                <a:lnTo>
                  <a:pt x="62477" y="359450"/>
                </a:lnTo>
                <a:close/>
              </a:path>
              <a:path w="121285" h="410209">
                <a:moveTo>
                  <a:pt x="74895" y="337510"/>
                </a:moveTo>
                <a:lnTo>
                  <a:pt x="62477" y="359450"/>
                </a:lnTo>
                <a:lnTo>
                  <a:pt x="73709" y="378108"/>
                </a:lnTo>
                <a:lnTo>
                  <a:pt x="51751" y="378402"/>
                </a:lnTo>
                <a:lnTo>
                  <a:pt x="75445" y="378402"/>
                </a:lnTo>
                <a:lnTo>
                  <a:pt x="74895" y="337510"/>
                </a:lnTo>
                <a:close/>
              </a:path>
              <a:path w="121285" h="410209">
                <a:moveTo>
                  <a:pt x="58320" y="50403"/>
                </a:moveTo>
                <a:lnTo>
                  <a:pt x="45903" y="72343"/>
                </a:lnTo>
                <a:lnTo>
                  <a:pt x="49474" y="337852"/>
                </a:lnTo>
                <a:lnTo>
                  <a:pt x="62477" y="359450"/>
                </a:lnTo>
                <a:lnTo>
                  <a:pt x="74895" y="337510"/>
                </a:lnTo>
                <a:lnTo>
                  <a:pt x="71323" y="72003"/>
                </a:lnTo>
                <a:lnTo>
                  <a:pt x="58320" y="50403"/>
                </a:lnTo>
                <a:close/>
              </a:path>
              <a:path w="121285" h="410209">
                <a:moveTo>
                  <a:pt x="57642" y="0"/>
                </a:moveTo>
                <a:lnTo>
                  <a:pt x="0" y="101846"/>
                </a:lnTo>
                <a:lnTo>
                  <a:pt x="2152" y="109594"/>
                </a:lnTo>
                <a:lnTo>
                  <a:pt x="14375" y="116499"/>
                </a:lnTo>
                <a:lnTo>
                  <a:pt x="22129" y="114349"/>
                </a:lnTo>
                <a:lnTo>
                  <a:pt x="45903" y="72343"/>
                </a:lnTo>
                <a:lnTo>
                  <a:pt x="45271" y="25373"/>
                </a:lnTo>
                <a:lnTo>
                  <a:pt x="70692" y="25031"/>
                </a:lnTo>
                <a:lnTo>
                  <a:pt x="72712" y="25031"/>
                </a:lnTo>
                <a:lnTo>
                  <a:pt x="57642" y="0"/>
                </a:lnTo>
                <a:close/>
              </a:path>
              <a:path w="121285" h="410209">
                <a:moveTo>
                  <a:pt x="72712" y="25031"/>
                </a:moveTo>
                <a:lnTo>
                  <a:pt x="70692" y="25031"/>
                </a:lnTo>
                <a:lnTo>
                  <a:pt x="71323" y="72003"/>
                </a:lnTo>
                <a:lnTo>
                  <a:pt x="96217" y="113353"/>
                </a:lnTo>
                <a:lnTo>
                  <a:pt x="104028" y="115295"/>
                </a:lnTo>
                <a:lnTo>
                  <a:pt x="116058" y="108065"/>
                </a:lnTo>
                <a:lnTo>
                  <a:pt x="118003" y="100262"/>
                </a:lnTo>
                <a:lnTo>
                  <a:pt x="72712" y="25031"/>
                </a:lnTo>
                <a:close/>
              </a:path>
              <a:path w="121285" h="410209">
                <a:moveTo>
                  <a:pt x="70692" y="25031"/>
                </a:moveTo>
                <a:lnTo>
                  <a:pt x="45271" y="25373"/>
                </a:lnTo>
                <a:lnTo>
                  <a:pt x="45903" y="72343"/>
                </a:lnTo>
                <a:lnTo>
                  <a:pt x="58320" y="50403"/>
                </a:lnTo>
                <a:lnTo>
                  <a:pt x="47089" y="31747"/>
                </a:lnTo>
                <a:lnTo>
                  <a:pt x="69046" y="31452"/>
                </a:lnTo>
                <a:lnTo>
                  <a:pt x="70778" y="31452"/>
                </a:lnTo>
                <a:lnTo>
                  <a:pt x="70692" y="25031"/>
                </a:lnTo>
                <a:close/>
              </a:path>
              <a:path w="121285" h="410209">
                <a:moveTo>
                  <a:pt x="70778" y="31452"/>
                </a:moveTo>
                <a:lnTo>
                  <a:pt x="69046" y="31452"/>
                </a:lnTo>
                <a:lnTo>
                  <a:pt x="58320" y="50403"/>
                </a:lnTo>
                <a:lnTo>
                  <a:pt x="71323" y="72003"/>
                </a:lnTo>
                <a:lnTo>
                  <a:pt x="70778" y="31452"/>
                </a:lnTo>
                <a:close/>
              </a:path>
              <a:path w="121285" h="410209">
                <a:moveTo>
                  <a:pt x="69046" y="31452"/>
                </a:moveTo>
                <a:lnTo>
                  <a:pt x="47089" y="31747"/>
                </a:lnTo>
                <a:lnTo>
                  <a:pt x="58320" y="50403"/>
                </a:lnTo>
                <a:lnTo>
                  <a:pt x="69046" y="314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2703799" y="7215213"/>
            <a:ext cx="2362200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800" i="1" spc="10" dirty="0">
                <a:latin typeface="Cambria"/>
                <a:cs typeface="Cambria"/>
              </a:rPr>
              <a:t>Gambar 12 </a:t>
            </a:r>
            <a:r>
              <a:rPr sz="800" i="1" dirty="0">
                <a:latin typeface="Cambria"/>
                <a:cs typeface="Cambria"/>
              </a:rPr>
              <a:t>: </a:t>
            </a:r>
            <a:r>
              <a:rPr sz="800" i="1" spc="5" dirty="0">
                <a:latin typeface="Cambria"/>
                <a:cs typeface="Cambria"/>
              </a:rPr>
              <a:t>Profile serat optik Step Index </a:t>
            </a:r>
            <a:r>
              <a:rPr sz="800" i="1" spc="10" dirty="0">
                <a:latin typeface="Cambria"/>
                <a:cs typeface="Cambria"/>
              </a:rPr>
              <a:t>Multi</a:t>
            </a:r>
            <a:r>
              <a:rPr sz="800" i="1" spc="125" dirty="0">
                <a:latin typeface="Cambria"/>
                <a:cs typeface="Cambria"/>
              </a:rPr>
              <a:t> </a:t>
            </a:r>
            <a:r>
              <a:rPr sz="800" i="1" spc="10" dirty="0">
                <a:latin typeface="Cambria"/>
                <a:cs typeface="Cambria"/>
              </a:rPr>
              <a:t>Mode</a:t>
            </a:r>
            <a:endParaRPr sz="800">
              <a:latin typeface="Cambria"/>
              <a:cs typeface="Cambria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717549" y="5391150"/>
            <a:ext cx="6337300" cy="3556000"/>
          </a:xfrm>
          <a:custGeom>
            <a:avLst/>
            <a:gdLst/>
            <a:ahLst/>
            <a:cxnLst/>
            <a:rect l="l" t="t" r="r" b="b"/>
            <a:pathLst>
              <a:path w="6337300" h="3556000">
                <a:moveTo>
                  <a:pt x="0" y="0"/>
                </a:moveTo>
                <a:lnTo>
                  <a:pt x="6337300" y="0"/>
                </a:lnTo>
                <a:lnTo>
                  <a:pt x="6337300" y="3556000"/>
                </a:lnTo>
                <a:lnTo>
                  <a:pt x="0" y="35560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535"/>
              </a:lnSpc>
            </a:pPr>
            <a:fld id="{81D60167-4931-47E6-BA6A-407CBD079E47}" type="slidenum">
              <a:rPr dirty="0"/>
              <a:t>29</a:t>
            </a:fld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3645870" y="4114800"/>
            <a:ext cx="480659" cy="2467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520950" y="2041254"/>
            <a:ext cx="101600" cy="10150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520950" y="2726445"/>
            <a:ext cx="101600" cy="10150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717549" y="1092200"/>
            <a:ext cx="6337300" cy="3356432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3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350" dirty="0">
              <a:latin typeface="Times New Roman"/>
              <a:cs typeface="Times New Roman"/>
            </a:endParaRPr>
          </a:p>
          <a:p>
            <a:pPr marL="1803400">
              <a:lnSpc>
                <a:spcPct val="100000"/>
              </a:lnSpc>
              <a:spcBef>
                <a:spcPts val="5"/>
              </a:spcBef>
            </a:pPr>
            <a:r>
              <a:rPr sz="1100" b="1" dirty="0" err="1">
                <a:solidFill>
                  <a:srgbClr val="FF0000"/>
                </a:solidFill>
                <a:latin typeface="Cambria"/>
                <a:cs typeface="Cambria"/>
              </a:rPr>
              <a:t>Materi</a:t>
            </a:r>
            <a:r>
              <a:rPr sz="1100" b="1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lang="en-US" sz="1100" b="1" dirty="0" err="1">
                <a:solidFill>
                  <a:srgbClr val="FF0000"/>
                </a:solidFill>
                <a:latin typeface="Cambria"/>
                <a:cs typeface="Cambria"/>
              </a:rPr>
              <a:t>pengantar</a:t>
            </a:r>
            <a:r>
              <a:rPr sz="1100" b="1" spc="-5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100" b="1" dirty="0">
                <a:solidFill>
                  <a:srgbClr val="FF0000"/>
                </a:solidFill>
                <a:latin typeface="Cambria"/>
                <a:cs typeface="Cambria"/>
              </a:rPr>
              <a:t>::</a:t>
            </a:r>
            <a:endParaRPr sz="1100" dirty="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100" dirty="0">
              <a:latin typeface="Times New Roman"/>
              <a:cs typeface="Times New Roman"/>
            </a:endParaRPr>
          </a:p>
          <a:p>
            <a:pPr marL="2001520" marR="471170">
              <a:lnSpc>
                <a:spcPct val="101800"/>
              </a:lnSpc>
            </a:pPr>
            <a:r>
              <a:rPr lang="en-US" sz="1100" dirty="0" err="1">
                <a:latin typeface="Cambria"/>
                <a:cs typeface="Cambria"/>
              </a:rPr>
              <a:t>Materi</a:t>
            </a:r>
            <a:r>
              <a:rPr sz="1100" dirty="0">
                <a:latin typeface="Cambria"/>
                <a:cs typeface="Cambria"/>
              </a:rPr>
              <a:t> </a:t>
            </a:r>
            <a:r>
              <a:rPr sz="1100" dirty="0" err="1">
                <a:latin typeface="Cambria"/>
                <a:cs typeface="Cambria"/>
              </a:rPr>
              <a:t>ini</a:t>
            </a:r>
            <a:r>
              <a:rPr sz="1100" dirty="0">
                <a:latin typeface="Cambria"/>
                <a:cs typeface="Cambria"/>
              </a:rPr>
              <a:t> </a:t>
            </a:r>
            <a:r>
              <a:rPr sz="1100" dirty="0" err="1">
                <a:latin typeface="Cambria"/>
                <a:cs typeface="Cambria"/>
              </a:rPr>
              <a:t>mencakup</a:t>
            </a:r>
            <a:r>
              <a:rPr sz="1100" dirty="0">
                <a:latin typeface="Cambria"/>
                <a:cs typeface="Cambria"/>
              </a:rPr>
              <a:t>  </a:t>
            </a:r>
            <a:r>
              <a:rPr sz="1100" spc="5" dirty="0">
                <a:latin typeface="Cambria"/>
                <a:cs typeface="Cambria"/>
              </a:rPr>
              <a:t>pemahaman </a:t>
            </a:r>
            <a:r>
              <a:rPr sz="1100" dirty="0">
                <a:latin typeface="Cambria"/>
                <a:cs typeface="Cambria"/>
              </a:rPr>
              <a:t>teori (knowledge), keahlian </a:t>
            </a:r>
            <a:r>
              <a:rPr sz="1100" spc="-5" dirty="0">
                <a:latin typeface="Cambria"/>
                <a:cs typeface="Cambria"/>
              </a:rPr>
              <a:t>bekerja </a:t>
            </a:r>
            <a:r>
              <a:rPr sz="1100" dirty="0">
                <a:latin typeface="Cambria"/>
                <a:cs typeface="Cambria"/>
              </a:rPr>
              <a:t>(skill), </a:t>
            </a:r>
            <a:r>
              <a:rPr sz="1100" spc="5" dirty="0">
                <a:latin typeface="Cambria"/>
                <a:cs typeface="Cambria"/>
              </a:rPr>
              <a:t>dan  </a:t>
            </a:r>
            <a:r>
              <a:rPr sz="1100" dirty="0">
                <a:latin typeface="Cambria"/>
                <a:cs typeface="Cambria"/>
              </a:rPr>
              <a:t>sikap </a:t>
            </a:r>
            <a:r>
              <a:rPr sz="1100" spc="-5" dirty="0">
                <a:latin typeface="Cambria"/>
                <a:cs typeface="Cambria"/>
              </a:rPr>
              <a:t>kerja </a:t>
            </a:r>
            <a:r>
              <a:rPr sz="1100" dirty="0">
                <a:latin typeface="Cambria"/>
                <a:cs typeface="Cambria"/>
              </a:rPr>
              <a:t>(attitude) sebagai</a:t>
            </a:r>
            <a:r>
              <a:rPr sz="1100" spc="20" dirty="0">
                <a:latin typeface="Cambria"/>
                <a:cs typeface="Cambria"/>
              </a:rPr>
              <a:t> </a:t>
            </a:r>
            <a:r>
              <a:rPr sz="1100" dirty="0">
                <a:latin typeface="Cambria"/>
                <a:cs typeface="Cambria"/>
              </a:rPr>
              <a:t>teknisi.</a:t>
            </a: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200" dirty="0">
              <a:latin typeface="Times New Roman"/>
              <a:cs typeface="Times New Roman"/>
            </a:endParaRPr>
          </a:p>
          <a:p>
            <a:pPr marL="2001520">
              <a:lnSpc>
                <a:spcPts val="1310"/>
              </a:lnSpc>
              <a:spcBef>
                <a:spcPts val="5"/>
              </a:spcBef>
            </a:pPr>
            <a:r>
              <a:rPr sz="1100" dirty="0">
                <a:latin typeface="Cambria"/>
                <a:cs typeface="Cambria"/>
              </a:rPr>
              <a:t>Materi inti mencakup</a:t>
            </a:r>
            <a:r>
              <a:rPr sz="1100" spc="10" dirty="0">
                <a:latin typeface="Cambria"/>
                <a:cs typeface="Cambria"/>
              </a:rPr>
              <a:t> </a:t>
            </a:r>
            <a:r>
              <a:rPr sz="1100" dirty="0">
                <a:latin typeface="Cambria"/>
                <a:cs typeface="Cambria"/>
              </a:rPr>
              <a:t>:</a:t>
            </a:r>
          </a:p>
          <a:p>
            <a:pPr marL="2201545" indent="-200660">
              <a:lnSpc>
                <a:spcPts val="1295"/>
              </a:lnSpc>
              <a:buFont typeface="Wingdings"/>
              <a:buChar char=""/>
              <a:tabLst>
                <a:tab pos="2200910" algn="l"/>
                <a:tab pos="2202180" algn="l"/>
              </a:tabLst>
            </a:pPr>
            <a:r>
              <a:rPr sz="1100" dirty="0">
                <a:latin typeface="Cambria"/>
                <a:cs typeface="Cambria"/>
              </a:rPr>
              <a:t>Penggunaan peralatan</a:t>
            </a:r>
            <a:r>
              <a:rPr sz="1100" spc="-5" dirty="0">
                <a:latin typeface="Cambria"/>
                <a:cs typeface="Cambria"/>
              </a:rPr>
              <a:t> </a:t>
            </a:r>
            <a:r>
              <a:rPr sz="1100" spc="10" dirty="0">
                <a:latin typeface="Cambria"/>
                <a:cs typeface="Cambria"/>
              </a:rPr>
              <a:t>K3</a:t>
            </a:r>
            <a:endParaRPr sz="1100" dirty="0">
              <a:latin typeface="Cambria"/>
              <a:cs typeface="Cambria"/>
            </a:endParaRPr>
          </a:p>
          <a:p>
            <a:pPr marL="2201545" indent="-200660">
              <a:lnSpc>
                <a:spcPts val="1310"/>
              </a:lnSpc>
              <a:buFont typeface="Wingdings"/>
              <a:buChar char=""/>
              <a:tabLst>
                <a:tab pos="2200910" algn="l"/>
                <a:tab pos="2202180" algn="l"/>
              </a:tabLst>
            </a:pPr>
            <a:r>
              <a:rPr sz="1100" dirty="0">
                <a:latin typeface="Cambria"/>
                <a:cs typeface="Cambria"/>
              </a:rPr>
              <a:t>Pengetahuan tentang fiber optik</a:t>
            </a:r>
          </a:p>
          <a:p>
            <a:pPr marL="2201545" indent="-200660">
              <a:lnSpc>
                <a:spcPts val="1310"/>
              </a:lnSpc>
              <a:spcBef>
                <a:spcPts val="70"/>
              </a:spcBef>
              <a:buFont typeface="Wingdings"/>
              <a:buChar char=""/>
              <a:tabLst>
                <a:tab pos="2200910" algn="l"/>
                <a:tab pos="2202180" algn="l"/>
              </a:tabLst>
            </a:pPr>
            <a:r>
              <a:rPr sz="1100" dirty="0">
                <a:latin typeface="Cambria"/>
                <a:cs typeface="Cambria"/>
              </a:rPr>
              <a:t>Pengetahuan tentang kabel </a:t>
            </a:r>
            <a:r>
              <a:rPr sz="1100" spc="-5" dirty="0">
                <a:latin typeface="Cambria"/>
                <a:cs typeface="Cambria"/>
              </a:rPr>
              <a:t>serat</a:t>
            </a:r>
            <a:r>
              <a:rPr sz="1100" dirty="0">
                <a:latin typeface="Cambria"/>
                <a:cs typeface="Cambria"/>
              </a:rPr>
              <a:t> optik</a:t>
            </a:r>
          </a:p>
          <a:p>
            <a:pPr marL="2201545" indent="-200660">
              <a:lnSpc>
                <a:spcPts val="1295"/>
              </a:lnSpc>
              <a:buFont typeface="Wingdings"/>
              <a:buChar char=""/>
              <a:tabLst>
                <a:tab pos="2200910" algn="l"/>
                <a:tab pos="2202180" algn="l"/>
              </a:tabLst>
            </a:pPr>
            <a:r>
              <a:rPr sz="1100" spc="-5" dirty="0">
                <a:latin typeface="Cambria"/>
                <a:cs typeface="Cambria"/>
              </a:rPr>
              <a:t>Penyambungan </a:t>
            </a:r>
            <a:r>
              <a:rPr sz="1100" dirty="0">
                <a:latin typeface="Cambria"/>
                <a:cs typeface="Cambria"/>
              </a:rPr>
              <a:t>fiber optik menggunakan fusion</a:t>
            </a:r>
            <a:r>
              <a:rPr sz="1100" spc="15" dirty="0">
                <a:latin typeface="Cambria"/>
                <a:cs typeface="Cambria"/>
              </a:rPr>
              <a:t> </a:t>
            </a:r>
            <a:r>
              <a:rPr sz="1100" dirty="0">
                <a:latin typeface="Cambria"/>
                <a:cs typeface="Cambria"/>
              </a:rPr>
              <a:t>splicer</a:t>
            </a:r>
          </a:p>
          <a:p>
            <a:pPr marL="2201545" indent="-200660">
              <a:lnSpc>
                <a:spcPts val="1310"/>
              </a:lnSpc>
              <a:buFont typeface="Wingdings"/>
              <a:buChar char=""/>
              <a:tabLst>
                <a:tab pos="2200910" algn="l"/>
                <a:tab pos="2202180" algn="l"/>
              </a:tabLst>
            </a:pPr>
            <a:r>
              <a:rPr sz="1100" spc="-5" dirty="0">
                <a:latin typeface="Cambria"/>
                <a:cs typeface="Cambria"/>
              </a:rPr>
              <a:t>Pengukuran </a:t>
            </a:r>
            <a:r>
              <a:rPr sz="1100" dirty="0">
                <a:latin typeface="Cambria"/>
                <a:cs typeface="Cambria"/>
              </a:rPr>
              <a:t>dengan Optical </a:t>
            </a:r>
            <a:r>
              <a:rPr sz="1100" spc="-5" dirty="0">
                <a:latin typeface="Cambria"/>
                <a:cs typeface="Cambria"/>
              </a:rPr>
              <a:t>Power Meter</a:t>
            </a:r>
            <a:r>
              <a:rPr sz="1100" spc="20" dirty="0">
                <a:latin typeface="Cambria"/>
                <a:cs typeface="Cambria"/>
              </a:rPr>
              <a:t> </a:t>
            </a:r>
            <a:r>
              <a:rPr sz="1100" spc="5" dirty="0">
                <a:latin typeface="Cambria"/>
                <a:cs typeface="Cambria"/>
              </a:rPr>
              <a:t>(OPM)</a:t>
            </a:r>
            <a:endParaRPr sz="1100" dirty="0">
              <a:latin typeface="Cambria"/>
              <a:cs typeface="Cambria"/>
            </a:endParaRPr>
          </a:p>
          <a:p>
            <a:pPr marL="2201545" indent="-200660">
              <a:lnSpc>
                <a:spcPct val="100000"/>
              </a:lnSpc>
              <a:spcBef>
                <a:spcPts val="95"/>
              </a:spcBef>
              <a:buFont typeface="Wingdings"/>
              <a:buChar char=""/>
              <a:tabLst>
                <a:tab pos="2200910" algn="l"/>
                <a:tab pos="2202180" algn="l"/>
              </a:tabLst>
            </a:pPr>
            <a:r>
              <a:rPr sz="1100" spc="-5" dirty="0">
                <a:latin typeface="Cambria"/>
                <a:cs typeface="Cambria"/>
              </a:rPr>
              <a:t>Pengukuran </a:t>
            </a:r>
            <a:r>
              <a:rPr sz="1100" dirty="0">
                <a:latin typeface="Cambria"/>
                <a:cs typeface="Cambria"/>
              </a:rPr>
              <a:t>dengan Optical </a:t>
            </a:r>
            <a:r>
              <a:rPr sz="1100" spc="5" dirty="0">
                <a:latin typeface="Cambria"/>
                <a:cs typeface="Cambria"/>
              </a:rPr>
              <a:t>Time Domain </a:t>
            </a:r>
            <a:r>
              <a:rPr sz="1100" dirty="0">
                <a:latin typeface="Cambria"/>
                <a:cs typeface="Cambria"/>
              </a:rPr>
              <a:t>Reflection</a:t>
            </a:r>
            <a:r>
              <a:rPr sz="1100" spc="-5" dirty="0">
                <a:latin typeface="Cambria"/>
                <a:cs typeface="Cambria"/>
              </a:rPr>
              <a:t> </a:t>
            </a:r>
            <a:r>
              <a:rPr sz="1100" spc="5" dirty="0">
                <a:latin typeface="Cambria"/>
                <a:cs typeface="Cambria"/>
              </a:rPr>
              <a:t>(OTDR)</a:t>
            </a:r>
            <a:endParaRPr sz="1100" dirty="0">
              <a:latin typeface="Cambria"/>
              <a:cs typeface="Cambria"/>
            </a:endParaRPr>
          </a:p>
          <a:p>
            <a:pPr>
              <a:lnSpc>
                <a:spcPct val="100000"/>
              </a:lnSpc>
            </a:pPr>
            <a:endParaRPr sz="13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50" dirty="0">
              <a:latin typeface="Times New Roman"/>
              <a:cs typeface="Times New Roman"/>
            </a:endParaRPr>
          </a:p>
          <a:p>
            <a:pPr marL="374650">
              <a:lnSpc>
                <a:spcPct val="100000"/>
              </a:lnSpc>
            </a:pPr>
            <a:endParaRPr sz="700" dirty="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711199" y="2076450"/>
            <a:ext cx="2023872" cy="14173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535"/>
              </a:lnSpc>
            </a:pPr>
            <a:fld id="{81D60167-4931-47E6-BA6A-407CBD079E47}" type="slidenum">
              <a:rPr dirty="0"/>
              <a:t>3</a:t>
            </a:fld>
            <a:endParaRPr dirty="0"/>
          </a:p>
        </p:txBody>
      </p:sp>
      <p:sp>
        <p:nvSpPr>
          <p:cNvPr id="14" name="object 49"/>
          <p:cNvSpPr txBox="1"/>
          <p:nvPr/>
        </p:nvSpPr>
        <p:spPr>
          <a:xfrm>
            <a:off x="1123950" y="8345246"/>
            <a:ext cx="297815" cy="1085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05"/>
              </a:lnSpc>
            </a:pPr>
            <a:r>
              <a:rPr sz="700" spc="5" dirty="0">
                <a:latin typeface="Calibri"/>
                <a:cs typeface="Calibri"/>
              </a:rPr>
              <a:t>Page </a:t>
            </a:r>
            <a:r>
              <a:rPr sz="700" dirty="0">
                <a:latin typeface="Calibri"/>
                <a:cs typeface="Calibri"/>
              </a:rPr>
              <a:t>-</a:t>
            </a:r>
            <a:r>
              <a:rPr sz="700" spc="-55" dirty="0">
                <a:latin typeface="Calibri"/>
                <a:cs typeface="Calibri"/>
              </a:rPr>
              <a:t> </a:t>
            </a:r>
            <a:r>
              <a:rPr sz="700" dirty="0">
                <a:latin typeface="Calibri"/>
                <a:cs typeface="Calibri"/>
              </a:rPr>
              <a:t>8</a:t>
            </a:r>
            <a:endParaRPr sz="700">
              <a:latin typeface="Calibri"/>
              <a:cs typeface="Calibri"/>
            </a:endParaRPr>
          </a:p>
        </p:txBody>
      </p:sp>
      <p:sp>
        <p:nvSpPr>
          <p:cNvPr id="15" name="object 50"/>
          <p:cNvSpPr/>
          <p:nvPr/>
        </p:nvSpPr>
        <p:spPr>
          <a:xfrm>
            <a:off x="3677621" y="8241874"/>
            <a:ext cx="480659" cy="2467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51"/>
          <p:cNvSpPr/>
          <p:nvPr/>
        </p:nvSpPr>
        <p:spPr>
          <a:xfrm>
            <a:off x="2923118" y="5684933"/>
            <a:ext cx="76200" cy="8882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52"/>
          <p:cNvSpPr/>
          <p:nvPr/>
        </p:nvSpPr>
        <p:spPr>
          <a:xfrm>
            <a:off x="2923118" y="7613616"/>
            <a:ext cx="76200" cy="8882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53"/>
          <p:cNvSpPr txBox="1"/>
          <p:nvPr/>
        </p:nvSpPr>
        <p:spPr>
          <a:xfrm>
            <a:off x="749300" y="5013264"/>
            <a:ext cx="6337300" cy="3237296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300" dirty="0">
              <a:latin typeface="Times New Roman"/>
              <a:cs typeface="Times New Roman"/>
            </a:endParaRPr>
          </a:p>
          <a:p>
            <a:pPr marR="771525" algn="ctr">
              <a:lnSpc>
                <a:spcPct val="100000"/>
              </a:lnSpc>
              <a:spcBef>
                <a:spcPts val="1100"/>
              </a:spcBef>
            </a:pPr>
            <a:endParaRPr lang="en-US" sz="1100" b="1" dirty="0">
              <a:solidFill>
                <a:srgbClr val="FF0000"/>
              </a:solidFill>
              <a:latin typeface="Cambria"/>
              <a:cs typeface="Cambria"/>
            </a:endParaRPr>
          </a:p>
          <a:p>
            <a:pPr marR="771525" algn="ctr">
              <a:lnSpc>
                <a:spcPct val="100000"/>
              </a:lnSpc>
              <a:spcBef>
                <a:spcPts val="1100"/>
              </a:spcBef>
            </a:pPr>
            <a:endParaRPr lang="en-US" sz="1100" b="1" dirty="0">
              <a:solidFill>
                <a:srgbClr val="FF0000"/>
              </a:solidFill>
              <a:latin typeface="Cambria"/>
              <a:cs typeface="Cambria"/>
            </a:endParaRPr>
          </a:p>
          <a:p>
            <a:pPr marR="771525" algn="ctr">
              <a:lnSpc>
                <a:spcPct val="100000"/>
              </a:lnSpc>
              <a:spcBef>
                <a:spcPts val="1100"/>
              </a:spcBef>
            </a:pPr>
            <a:r>
              <a:rPr sz="1100" b="1" dirty="0" err="1">
                <a:solidFill>
                  <a:srgbClr val="FF0000"/>
                </a:solidFill>
                <a:latin typeface="Cambria"/>
                <a:cs typeface="Cambria"/>
              </a:rPr>
              <a:t>Simulasi</a:t>
            </a:r>
            <a:r>
              <a:rPr sz="1100" b="1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100" b="1" spc="-5" dirty="0">
                <a:solidFill>
                  <a:srgbClr val="FF0000"/>
                </a:solidFill>
                <a:latin typeface="Cambria"/>
                <a:cs typeface="Cambria"/>
              </a:rPr>
              <a:t>praktek</a:t>
            </a:r>
            <a:r>
              <a:rPr sz="1100" b="1" spc="5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100" b="1" dirty="0">
                <a:solidFill>
                  <a:srgbClr val="FF0000"/>
                </a:solidFill>
                <a:latin typeface="Cambria"/>
                <a:cs typeface="Cambria"/>
              </a:rPr>
              <a:t>::</a:t>
            </a:r>
            <a:endParaRPr sz="1100" dirty="0">
              <a:latin typeface="Cambria"/>
              <a:cs typeface="Cambria"/>
            </a:endParaRPr>
          </a:p>
          <a:p>
            <a:pPr marL="2410460" marR="615315" algn="just">
              <a:lnSpc>
                <a:spcPct val="99000"/>
              </a:lnSpc>
              <a:spcBef>
                <a:spcPts val="1095"/>
              </a:spcBef>
            </a:pPr>
            <a:r>
              <a:rPr sz="1000" spc="-20" dirty="0">
                <a:latin typeface="Cambria"/>
                <a:cs typeface="Cambria"/>
              </a:rPr>
              <a:t>Praktek yang </a:t>
            </a:r>
            <a:r>
              <a:rPr sz="1000" spc="-15" dirty="0">
                <a:latin typeface="Cambria"/>
                <a:cs typeface="Cambria"/>
              </a:rPr>
              <a:t>dilakukan </a:t>
            </a:r>
            <a:r>
              <a:rPr sz="1000" spc="-20" dirty="0">
                <a:latin typeface="Cambria"/>
                <a:cs typeface="Cambria"/>
              </a:rPr>
              <a:t>merupakan representasi </a:t>
            </a:r>
            <a:r>
              <a:rPr sz="1000" spc="-15" dirty="0">
                <a:latin typeface="Cambria"/>
                <a:cs typeface="Cambria"/>
              </a:rPr>
              <a:t>dari kegiatan  </a:t>
            </a:r>
            <a:r>
              <a:rPr sz="1000" spc="-20" dirty="0">
                <a:latin typeface="Cambria"/>
                <a:cs typeface="Cambria"/>
              </a:rPr>
              <a:t>operasional </a:t>
            </a:r>
            <a:r>
              <a:rPr sz="1000" spc="-15" dirty="0">
                <a:latin typeface="Cambria"/>
                <a:cs typeface="Cambria"/>
              </a:rPr>
              <a:t>tentang troubleshooting jaringan fiber optik, yaitu  perbaikan </a:t>
            </a:r>
            <a:r>
              <a:rPr sz="1000" spc="-20" dirty="0">
                <a:latin typeface="Cambria"/>
                <a:cs typeface="Cambria"/>
              </a:rPr>
              <a:t>gangguan </a:t>
            </a:r>
            <a:r>
              <a:rPr sz="1000" spc="-15" dirty="0">
                <a:latin typeface="Cambria"/>
                <a:cs typeface="Cambria"/>
              </a:rPr>
              <a:t>jaringan </a:t>
            </a:r>
            <a:r>
              <a:rPr sz="1000" spc="-20" dirty="0">
                <a:latin typeface="Cambria"/>
                <a:cs typeface="Cambria"/>
              </a:rPr>
              <a:t>yang </a:t>
            </a:r>
            <a:r>
              <a:rPr sz="1000" spc="-15" dirty="0">
                <a:latin typeface="Cambria"/>
                <a:cs typeface="Cambria"/>
              </a:rPr>
              <a:t>putus, dengan langkah sbb</a:t>
            </a:r>
            <a:r>
              <a:rPr sz="1000" spc="-20" dirty="0">
                <a:latin typeface="Cambria"/>
                <a:cs typeface="Cambria"/>
              </a:rPr>
              <a:t> </a:t>
            </a:r>
            <a:r>
              <a:rPr sz="1000" dirty="0">
                <a:latin typeface="Cambria"/>
                <a:cs typeface="Cambria"/>
              </a:rPr>
              <a:t>:</a:t>
            </a: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950" dirty="0">
              <a:latin typeface="Times New Roman"/>
              <a:cs typeface="Times New Roman"/>
            </a:endParaRPr>
          </a:p>
          <a:p>
            <a:pPr marL="2729230" marR="650875" indent="-238125">
              <a:lnSpc>
                <a:spcPct val="100000"/>
              </a:lnSpc>
              <a:buAutoNum type="arabicParenR"/>
              <a:tabLst>
                <a:tab pos="2729865" algn="l"/>
              </a:tabLst>
            </a:pPr>
            <a:r>
              <a:rPr sz="1000" spc="-15" dirty="0">
                <a:latin typeface="Cambria"/>
                <a:cs typeface="Cambria"/>
              </a:rPr>
              <a:t>Langkah pertama </a:t>
            </a:r>
            <a:r>
              <a:rPr sz="1000" dirty="0">
                <a:latin typeface="Cambria"/>
                <a:cs typeface="Cambria"/>
              </a:rPr>
              <a:t>: </a:t>
            </a:r>
            <a:r>
              <a:rPr sz="1000" b="1" spc="-20" dirty="0">
                <a:latin typeface="Cambria"/>
                <a:cs typeface="Cambria"/>
              </a:rPr>
              <a:t>pengukuran dengan OTDR</a:t>
            </a:r>
            <a:r>
              <a:rPr sz="1000" spc="-20" dirty="0">
                <a:latin typeface="Cambria"/>
                <a:cs typeface="Cambria"/>
              </a:rPr>
              <a:t>, </a:t>
            </a:r>
            <a:r>
              <a:rPr sz="1000" spc="-15" dirty="0">
                <a:latin typeface="Cambria"/>
                <a:cs typeface="Cambria"/>
              </a:rPr>
              <a:t>dengan  tujuan untuk mengetahui dimana lokasi kabel</a:t>
            </a:r>
            <a:r>
              <a:rPr sz="1000" spc="-25" dirty="0">
                <a:latin typeface="Cambria"/>
                <a:cs typeface="Cambria"/>
              </a:rPr>
              <a:t> </a:t>
            </a:r>
            <a:r>
              <a:rPr sz="1000" spc="-15" dirty="0">
                <a:latin typeface="Cambria"/>
                <a:cs typeface="Cambria"/>
              </a:rPr>
              <a:t>putus</a:t>
            </a:r>
            <a:endParaRPr sz="1000" dirty="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Font typeface="Cambria"/>
              <a:buAutoNum type="arabicParenR"/>
            </a:pPr>
            <a:endParaRPr sz="950" dirty="0">
              <a:latin typeface="Times New Roman"/>
              <a:cs typeface="Times New Roman"/>
            </a:endParaRPr>
          </a:p>
          <a:p>
            <a:pPr marL="2729230" marR="457834" indent="-238125">
              <a:lnSpc>
                <a:spcPct val="100000"/>
              </a:lnSpc>
              <a:buAutoNum type="arabicParenR"/>
              <a:tabLst>
                <a:tab pos="2729865" algn="l"/>
              </a:tabLst>
            </a:pPr>
            <a:r>
              <a:rPr sz="1000" spc="-15" dirty="0">
                <a:latin typeface="Cambria"/>
                <a:cs typeface="Cambria"/>
              </a:rPr>
              <a:t>Langkah </a:t>
            </a:r>
            <a:r>
              <a:rPr sz="1000" spc="-20" dirty="0">
                <a:latin typeface="Cambria"/>
                <a:cs typeface="Cambria"/>
              </a:rPr>
              <a:t>kedua </a:t>
            </a:r>
            <a:r>
              <a:rPr sz="1000" dirty="0">
                <a:latin typeface="Cambria"/>
                <a:cs typeface="Cambria"/>
              </a:rPr>
              <a:t>: </a:t>
            </a:r>
            <a:r>
              <a:rPr sz="1000" spc="-10" dirty="0">
                <a:latin typeface="Cambria"/>
                <a:cs typeface="Cambria"/>
              </a:rPr>
              <a:t>jika </a:t>
            </a:r>
            <a:r>
              <a:rPr sz="1000" spc="-15" dirty="0">
                <a:latin typeface="Cambria"/>
                <a:cs typeface="Cambria"/>
              </a:rPr>
              <a:t>lokasi (jarak) kabel putus sudah  diketahui maka bisa dilakukan </a:t>
            </a:r>
            <a:r>
              <a:rPr sz="1000" b="1" spc="-25" dirty="0">
                <a:latin typeface="Cambria"/>
                <a:cs typeface="Cambria"/>
              </a:rPr>
              <a:t>penyambungan </a:t>
            </a:r>
            <a:r>
              <a:rPr sz="1000" b="1" spc="-15" dirty="0">
                <a:latin typeface="Cambria"/>
                <a:cs typeface="Cambria"/>
              </a:rPr>
              <a:t>fiber</a:t>
            </a:r>
            <a:r>
              <a:rPr sz="1000" b="1" spc="5" dirty="0">
                <a:latin typeface="Cambria"/>
                <a:cs typeface="Cambria"/>
              </a:rPr>
              <a:t> </a:t>
            </a:r>
            <a:r>
              <a:rPr sz="1000" b="1" spc="-15" dirty="0">
                <a:latin typeface="Cambria"/>
                <a:cs typeface="Cambria"/>
              </a:rPr>
              <a:t>optik</a:t>
            </a:r>
            <a:endParaRPr sz="1000" dirty="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Font typeface="Cambria"/>
              <a:buAutoNum type="arabicParenR"/>
            </a:pPr>
            <a:endParaRPr sz="950" dirty="0">
              <a:latin typeface="Times New Roman"/>
              <a:cs typeface="Times New Roman"/>
            </a:endParaRPr>
          </a:p>
          <a:p>
            <a:pPr marL="238125" marR="834390" indent="-238125" algn="r">
              <a:lnSpc>
                <a:spcPct val="100000"/>
              </a:lnSpc>
              <a:spcBef>
                <a:spcPts val="5"/>
              </a:spcBef>
              <a:buAutoNum type="arabicParenR"/>
              <a:tabLst>
                <a:tab pos="238125" algn="l"/>
              </a:tabLst>
            </a:pPr>
            <a:r>
              <a:rPr sz="1000" spc="-15" dirty="0">
                <a:latin typeface="Cambria"/>
                <a:cs typeface="Cambria"/>
              </a:rPr>
              <a:t>Bila </a:t>
            </a:r>
            <a:r>
              <a:rPr sz="1000" spc="-20" dirty="0">
                <a:latin typeface="Cambria"/>
                <a:cs typeface="Cambria"/>
              </a:rPr>
              <a:t>sambungan </a:t>
            </a:r>
            <a:r>
              <a:rPr sz="1000" spc="-15" dirty="0">
                <a:latin typeface="Cambria"/>
                <a:cs typeface="Cambria"/>
              </a:rPr>
              <a:t>sudah selesai maka harus</a:t>
            </a:r>
            <a:r>
              <a:rPr sz="1000" spc="-10" dirty="0">
                <a:latin typeface="Cambria"/>
                <a:cs typeface="Cambria"/>
              </a:rPr>
              <a:t> </a:t>
            </a:r>
            <a:r>
              <a:rPr sz="1000" spc="-15" dirty="0">
                <a:latin typeface="Cambria"/>
                <a:cs typeface="Cambria"/>
              </a:rPr>
              <a:t>dilakukan</a:t>
            </a:r>
            <a:endParaRPr sz="1000" dirty="0">
              <a:latin typeface="Cambria"/>
              <a:cs typeface="Cambria"/>
            </a:endParaRPr>
          </a:p>
          <a:p>
            <a:pPr marR="855344" algn="r">
              <a:lnSpc>
                <a:spcPct val="100000"/>
              </a:lnSpc>
            </a:pPr>
            <a:r>
              <a:rPr sz="1000" b="1" spc="-20" dirty="0">
                <a:latin typeface="Cambria"/>
                <a:cs typeface="Cambria"/>
              </a:rPr>
              <a:t>pengukuran </a:t>
            </a:r>
            <a:r>
              <a:rPr sz="1000" b="1" spc="-10" dirty="0">
                <a:latin typeface="Cambria"/>
                <a:cs typeface="Cambria"/>
              </a:rPr>
              <a:t>lagi </a:t>
            </a:r>
            <a:r>
              <a:rPr sz="1000" b="1" spc="-20" dirty="0">
                <a:latin typeface="Cambria"/>
                <a:cs typeface="Cambria"/>
              </a:rPr>
              <a:t>dengan OTDR, </a:t>
            </a:r>
            <a:r>
              <a:rPr sz="1000" b="1" spc="-15" dirty="0">
                <a:latin typeface="Cambria"/>
                <a:cs typeface="Cambria"/>
              </a:rPr>
              <a:t>dan </a:t>
            </a:r>
            <a:r>
              <a:rPr sz="1000" b="1" spc="-20" dirty="0">
                <a:latin typeface="Cambria"/>
                <a:cs typeface="Cambria"/>
              </a:rPr>
              <a:t>dengan</a:t>
            </a:r>
            <a:r>
              <a:rPr sz="1000" b="1" spc="-45" dirty="0">
                <a:latin typeface="Cambria"/>
                <a:cs typeface="Cambria"/>
              </a:rPr>
              <a:t> </a:t>
            </a:r>
            <a:r>
              <a:rPr sz="1000" b="1" spc="-15" dirty="0">
                <a:latin typeface="Cambria"/>
                <a:cs typeface="Cambria"/>
              </a:rPr>
              <a:t>OPM</a:t>
            </a:r>
            <a:endParaRPr sz="1000" dirty="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950" dirty="0">
              <a:latin typeface="Times New Roman"/>
              <a:cs typeface="Times New Roman"/>
            </a:endParaRPr>
          </a:p>
        </p:txBody>
      </p:sp>
      <p:sp>
        <p:nvSpPr>
          <p:cNvPr id="19" name="object 54"/>
          <p:cNvSpPr/>
          <p:nvPr/>
        </p:nvSpPr>
        <p:spPr>
          <a:xfrm>
            <a:off x="742950" y="6632904"/>
            <a:ext cx="1957652" cy="194270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645870" y="4338673"/>
            <a:ext cx="480659" cy="2476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423323" y="2034315"/>
            <a:ext cx="2720475" cy="68788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434299" y="2722823"/>
            <a:ext cx="2706466" cy="12691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432094" y="1899120"/>
            <a:ext cx="2706466" cy="12691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2425727" y="1892753"/>
          <a:ext cx="2706370" cy="95061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063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3147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849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064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object 7"/>
          <p:cNvSpPr/>
          <p:nvPr/>
        </p:nvSpPr>
        <p:spPr>
          <a:xfrm>
            <a:off x="1383682" y="1991972"/>
            <a:ext cx="725805" cy="811530"/>
          </a:xfrm>
          <a:custGeom>
            <a:avLst/>
            <a:gdLst/>
            <a:ahLst/>
            <a:cxnLst/>
            <a:rect l="l" t="t" r="r" b="b"/>
            <a:pathLst>
              <a:path w="725805" h="811530">
                <a:moveTo>
                  <a:pt x="0" y="405670"/>
                </a:moveTo>
                <a:lnTo>
                  <a:pt x="2825" y="354784"/>
                </a:lnTo>
                <a:lnTo>
                  <a:pt x="11077" y="305784"/>
                </a:lnTo>
                <a:lnTo>
                  <a:pt x="24413" y="259050"/>
                </a:lnTo>
                <a:lnTo>
                  <a:pt x="42495" y="214962"/>
                </a:lnTo>
                <a:lnTo>
                  <a:pt x="64983" y="173902"/>
                </a:lnTo>
                <a:lnTo>
                  <a:pt x="91537" y="136248"/>
                </a:lnTo>
                <a:lnTo>
                  <a:pt x="121816" y="102382"/>
                </a:lnTo>
                <a:lnTo>
                  <a:pt x="155481" y="72682"/>
                </a:lnTo>
                <a:lnTo>
                  <a:pt x="192192" y="47530"/>
                </a:lnTo>
                <a:lnTo>
                  <a:pt x="231609" y="27306"/>
                </a:lnTo>
                <a:lnTo>
                  <a:pt x="273393" y="12389"/>
                </a:lnTo>
                <a:lnTo>
                  <a:pt x="317203" y="3160"/>
                </a:lnTo>
                <a:lnTo>
                  <a:pt x="362699" y="0"/>
                </a:lnTo>
                <a:lnTo>
                  <a:pt x="408195" y="3160"/>
                </a:lnTo>
                <a:lnTo>
                  <a:pt x="452005" y="12389"/>
                </a:lnTo>
                <a:lnTo>
                  <a:pt x="493789" y="27306"/>
                </a:lnTo>
                <a:lnTo>
                  <a:pt x="533206" y="47530"/>
                </a:lnTo>
                <a:lnTo>
                  <a:pt x="569917" y="72682"/>
                </a:lnTo>
                <a:lnTo>
                  <a:pt x="603582" y="102382"/>
                </a:lnTo>
                <a:lnTo>
                  <a:pt x="633862" y="136248"/>
                </a:lnTo>
                <a:lnTo>
                  <a:pt x="660415" y="173902"/>
                </a:lnTo>
                <a:lnTo>
                  <a:pt x="682903" y="214962"/>
                </a:lnTo>
                <a:lnTo>
                  <a:pt x="700985" y="259050"/>
                </a:lnTo>
                <a:lnTo>
                  <a:pt x="714322" y="305784"/>
                </a:lnTo>
                <a:lnTo>
                  <a:pt x="722573" y="354784"/>
                </a:lnTo>
                <a:lnTo>
                  <a:pt x="725399" y="405670"/>
                </a:lnTo>
                <a:lnTo>
                  <a:pt x="722573" y="456557"/>
                </a:lnTo>
                <a:lnTo>
                  <a:pt x="714322" y="505557"/>
                </a:lnTo>
                <a:lnTo>
                  <a:pt x="700985" y="552291"/>
                </a:lnTo>
                <a:lnTo>
                  <a:pt x="682903" y="596378"/>
                </a:lnTo>
                <a:lnTo>
                  <a:pt x="660415" y="637439"/>
                </a:lnTo>
                <a:lnTo>
                  <a:pt x="633862" y="675093"/>
                </a:lnTo>
                <a:lnTo>
                  <a:pt x="603582" y="708959"/>
                </a:lnTo>
                <a:lnTo>
                  <a:pt x="569917" y="738659"/>
                </a:lnTo>
                <a:lnTo>
                  <a:pt x="533206" y="763811"/>
                </a:lnTo>
                <a:lnTo>
                  <a:pt x="493789" y="784035"/>
                </a:lnTo>
                <a:lnTo>
                  <a:pt x="452005" y="798952"/>
                </a:lnTo>
                <a:lnTo>
                  <a:pt x="408195" y="808181"/>
                </a:lnTo>
                <a:lnTo>
                  <a:pt x="362699" y="811341"/>
                </a:lnTo>
                <a:lnTo>
                  <a:pt x="317203" y="808181"/>
                </a:lnTo>
                <a:lnTo>
                  <a:pt x="273393" y="798952"/>
                </a:lnTo>
                <a:lnTo>
                  <a:pt x="231609" y="784035"/>
                </a:lnTo>
                <a:lnTo>
                  <a:pt x="192192" y="763811"/>
                </a:lnTo>
                <a:lnTo>
                  <a:pt x="155481" y="738659"/>
                </a:lnTo>
                <a:lnTo>
                  <a:pt x="121816" y="708959"/>
                </a:lnTo>
                <a:lnTo>
                  <a:pt x="91537" y="675093"/>
                </a:lnTo>
                <a:lnTo>
                  <a:pt x="64983" y="637439"/>
                </a:lnTo>
                <a:lnTo>
                  <a:pt x="42495" y="596378"/>
                </a:lnTo>
                <a:lnTo>
                  <a:pt x="24413" y="552291"/>
                </a:lnTo>
                <a:lnTo>
                  <a:pt x="11077" y="505557"/>
                </a:lnTo>
                <a:lnTo>
                  <a:pt x="2825" y="456557"/>
                </a:lnTo>
                <a:lnTo>
                  <a:pt x="0" y="405670"/>
                </a:lnTo>
                <a:close/>
              </a:path>
            </a:pathLst>
          </a:custGeom>
          <a:ln w="127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779455" y="1917912"/>
            <a:ext cx="188595" cy="948690"/>
          </a:xfrm>
          <a:custGeom>
            <a:avLst/>
            <a:gdLst/>
            <a:ahLst/>
            <a:cxnLst/>
            <a:rect l="l" t="t" r="r" b="b"/>
            <a:pathLst>
              <a:path w="188594" h="948689">
                <a:moveTo>
                  <a:pt x="0" y="948407"/>
                </a:moveTo>
                <a:lnTo>
                  <a:pt x="188515" y="948407"/>
                </a:lnTo>
                <a:lnTo>
                  <a:pt x="188515" y="0"/>
                </a:lnTo>
                <a:lnTo>
                  <a:pt x="0" y="0"/>
                </a:lnTo>
                <a:lnTo>
                  <a:pt x="0" y="9484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779455" y="1917912"/>
            <a:ext cx="188595" cy="948690"/>
          </a:xfrm>
          <a:custGeom>
            <a:avLst/>
            <a:gdLst/>
            <a:ahLst/>
            <a:cxnLst/>
            <a:rect l="l" t="t" r="r" b="b"/>
            <a:pathLst>
              <a:path w="188594" h="948689">
                <a:moveTo>
                  <a:pt x="0" y="0"/>
                </a:moveTo>
                <a:lnTo>
                  <a:pt x="188515" y="0"/>
                </a:lnTo>
                <a:lnTo>
                  <a:pt x="188515" y="948407"/>
                </a:lnTo>
                <a:lnTo>
                  <a:pt x="0" y="948407"/>
                </a:lnTo>
                <a:lnTo>
                  <a:pt x="0" y="0"/>
                </a:lnTo>
                <a:close/>
              </a:path>
            </a:pathLst>
          </a:custGeom>
          <a:ln w="1270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355018" y="1902437"/>
            <a:ext cx="414655" cy="948690"/>
          </a:xfrm>
          <a:custGeom>
            <a:avLst/>
            <a:gdLst/>
            <a:ahLst/>
            <a:cxnLst/>
            <a:rect l="l" t="t" r="r" b="b"/>
            <a:pathLst>
              <a:path w="414655" h="948689">
                <a:moveTo>
                  <a:pt x="0" y="948407"/>
                </a:moveTo>
                <a:lnTo>
                  <a:pt x="414513" y="948407"/>
                </a:lnTo>
                <a:lnTo>
                  <a:pt x="414513" y="0"/>
                </a:lnTo>
                <a:lnTo>
                  <a:pt x="0" y="0"/>
                </a:lnTo>
                <a:lnTo>
                  <a:pt x="0" y="9484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355018" y="1902437"/>
            <a:ext cx="414655" cy="948690"/>
          </a:xfrm>
          <a:custGeom>
            <a:avLst/>
            <a:gdLst/>
            <a:ahLst/>
            <a:cxnLst/>
            <a:rect l="l" t="t" r="r" b="b"/>
            <a:pathLst>
              <a:path w="414655" h="948689">
                <a:moveTo>
                  <a:pt x="0" y="0"/>
                </a:moveTo>
                <a:lnTo>
                  <a:pt x="414513" y="0"/>
                </a:lnTo>
                <a:lnTo>
                  <a:pt x="414513" y="948407"/>
                </a:lnTo>
                <a:lnTo>
                  <a:pt x="0" y="948407"/>
                </a:lnTo>
                <a:lnTo>
                  <a:pt x="0" y="0"/>
                </a:lnTo>
                <a:close/>
              </a:path>
            </a:pathLst>
          </a:custGeom>
          <a:ln w="1270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965765" y="2068241"/>
            <a:ext cx="2540" cy="617220"/>
          </a:xfrm>
          <a:custGeom>
            <a:avLst/>
            <a:gdLst/>
            <a:ahLst/>
            <a:cxnLst/>
            <a:rect l="l" t="t" r="r" b="b"/>
            <a:pathLst>
              <a:path w="2539" h="617219">
                <a:moveTo>
                  <a:pt x="2204" y="0"/>
                </a:moveTo>
                <a:lnTo>
                  <a:pt x="0" y="616796"/>
                </a:lnTo>
              </a:path>
            </a:pathLst>
          </a:custGeom>
          <a:ln w="3527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220140" y="2033974"/>
            <a:ext cx="380365" cy="0"/>
          </a:xfrm>
          <a:custGeom>
            <a:avLst/>
            <a:gdLst/>
            <a:ahLst/>
            <a:cxnLst/>
            <a:rect l="l" t="t" r="r" b="b"/>
            <a:pathLst>
              <a:path w="380364">
                <a:moveTo>
                  <a:pt x="0" y="0"/>
                </a:moveTo>
                <a:lnTo>
                  <a:pt x="380338" y="0"/>
                </a:lnTo>
              </a:path>
            </a:pathLst>
          </a:custGeom>
          <a:ln w="12733">
            <a:solidFill>
              <a:srgbClr val="C0504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246599" y="2721516"/>
            <a:ext cx="380365" cy="0"/>
          </a:xfrm>
          <a:custGeom>
            <a:avLst/>
            <a:gdLst/>
            <a:ahLst/>
            <a:cxnLst/>
            <a:rect l="l" t="t" r="r" b="b"/>
            <a:pathLst>
              <a:path w="380364">
                <a:moveTo>
                  <a:pt x="0" y="0"/>
                </a:moveTo>
                <a:lnTo>
                  <a:pt x="380338" y="0"/>
                </a:lnTo>
              </a:path>
            </a:pathLst>
          </a:custGeom>
          <a:ln w="12733">
            <a:solidFill>
              <a:srgbClr val="C0504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253699" y="2039503"/>
            <a:ext cx="76200" cy="669290"/>
          </a:xfrm>
          <a:custGeom>
            <a:avLst/>
            <a:gdLst/>
            <a:ahLst/>
            <a:cxnLst/>
            <a:rect l="l" t="t" r="r" b="b"/>
            <a:pathLst>
              <a:path w="76200" h="669289">
                <a:moveTo>
                  <a:pt x="0" y="541409"/>
                </a:moveTo>
                <a:lnTo>
                  <a:pt x="38101" y="668747"/>
                </a:lnTo>
                <a:lnTo>
                  <a:pt x="60960" y="592345"/>
                </a:lnTo>
                <a:lnTo>
                  <a:pt x="25400" y="592345"/>
                </a:lnTo>
                <a:lnTo>
                  <a:pt x="25400" y="575366"/>
                </a:lnTo>
                <a:lnTo>
                  <a:pt x="0" y="541409"/>
                </a:lnTo>
                <a:close/>
              </a:path>
              <a:path w="76200" h="669289">
                <a:moveTo>
                  <a:pt x="25400" y="575366"/>
                </a:moveTo>
                <a:lnTo>
                  <a:pt x="25400" y="592345"/>
                </a:lnTo>
                <a:lnTo>
                  <a:pt x="50800" y="592345"/>
                </a:lnTo>
                <a:lnTo>
                  <a:pt x="38100" y="592344"/>
                </a:lnTo>
                <a:lnTo>
                  <a:pt x="25400" y="575366"/>
                </a:lnTo>
                <a:close/>
              </a:path>
              <a:path w="76200" h="669289">
                <a:moveTo>
                  <a:pt x="76200" y="541409"/>
                </a:moveTo>
                <a:lnTo>
                  <a:pt x="50800" y="575366"/>
                </a:lnTo>
                <a:lnTo>
                  <a:pt x="50800" y="592345"/>
                </a:lnTo>
                <a:lnTo>
                  <a:pt x="60960" y="592344"/>
                </a:lnTo>
                <a:lnTo>
                  <a:pt x="76200" y="541409"/>
                </a:lnTo>
                <a:close/>
              </a:path>
              <a:path w="76200" h="669289">
                <a:moveTo>
                  <a:pt x="38100" y="76403"/>
                </a:moveTo>
                <a:lnTo>
                  <a:pt x="25400" y="93381"/>
                </a:lnTo>
                <a:lnTo>
                  <a:pt x="25400" y="575366"/>
                </a:lnTo>
                <a:lnTo>
                  <a:pt x="38100" y="592344"/>
                </a:lnTo>
                <a:lnTo>
                  <a:pt x="50800" y="575366"/>
                </a:lnTo>
                <a:lnTo>
                  <a:pt x="50800" y="93381"/>
                </a:lnTo>
                <a:lnTo>
                  <a:pt x="38100" y="76403"/>
                </a:lnTo>
                <a:close/>
              </a:path>
              <a:path w="76200" h="669289">
                <a:moveTo>
                  <a:pt x="50800" y="575366"/>
                </a:moveTo>
                <a:lnTo>
                  <a:pt x="38100" y="592344"/>
                </a:lnTo>
                <a:lnTo>
                  <a:pt x="50800" y="592344"/>
                </a:lnTo>
                <a:lnTo>
                  <a:pt x="50800" y="575366"/>
                </a:lnTo>
                <a:close/>
              </a:path>
              <a:path w="76200" h="669289">
                <a:moveTo>
                  <a:pt x="38100" y="0"/>
                </a:moveTo>
                <a:lnTo>
                  <a:pt x="0" y="127337"/>
                </a:lnTo>
                <a:lnTo>
                  <a:pt x="25400" y="93381"/>
                </a:lnTo>
                <a:lnTo>
                  <a:pt x="25400" y="76403"/>
                </a:lnTo>
                <a:lnTo>
                  <a:pt x="60960" y="76403"/>
                </a:lnTo>
                <a:lnTo>
                  <a:pt x="38100" y="0"/>
                </a:lnTo>
                <a:close/>
              </a:path>
              <a:path w="76200" h="669289">
                <a:moveTo>
                  <a:pt x="60960" y="76403"/>
                </a:moveTo>
                <a:lnTo>
                  <a:pt x="50800" y="76403"/>
                </a:lnTo>
                <a:lnTo>
                  <a:pt x="50800" y="93381"/>
                </a:lnTo>
                <a:lnTo>
                  <a:pt x="76200" y="127337"/>
                </a:lnTo>
                <a:lnTo>
                  <a:pt x="60960" y="76403"/>
                </a:lnTo>
                <a:close/>
              </a:path>
              <a:path w="76200" h="669289">
                <a:moveTo>
                  <a:pt x="38100" y="76403"/>
                </a:moveTo>
                <a:lnTo>
                  <a:pt x="25400" y="76403"/>
                </a:lnTo>
                <a:lnTo>
                  <a:pt x="25400" y="93381"/>
                </a:lnTo>
                <a:lnTo>
                  <a:pt x="38100" y="76403"/>
                </a:lnTo>
                <a:close/>
              </a:path>
              <a:path w="76200" h="669289">
                <a:moveTo>
                  <a:pt x="50800" y="76403"/>
                </a:moveTo>
                <a:lnTo>
                  <a:pt x="38100" y="76403"/>
                </a:lnTo>
                <a:lnTo>
                  <a:pt x="50800" y="93381"/>
                </a:lnTo>
                <a:lnTo>
                  <a:pt x="50800" y="7640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223447" y="1902436"/>
            <a:ext cx="925194" cy="2540"/>
          </a:xfrm>
          <a:custGeom>
            <a:avLst/>
            <a:gdLst/>
            <a:ahLst/>
            <a:cxnLst/>
            <a:rect l="l" t="t" r="r" b="b"/>
            <a:pathLst>
              <a:path w="925195" h="2539">
                <a:moveTo>
                  <a:pt x="0" y="2210"/>
                </a:moveTo>
                <a:lnTo>
                  <a:pt x="924938" y="0"/>
                </a:lnTo>
              </a:path>
            </a:pathLst>
          </a:custGeom>
          <a:ln w="12733">
            <a:solidFill>
              <a:srgbClr val="C0504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257623" y="2844212"/>
            <a:ext cx="947419" cy="1270"/>
          </a:xfrm>
          <a:custGeom>
            <a:avLst/>
            <a:gdLst/>
            <a:ahLst/>
            <a:cxnLst/>
            <a:rect l="l" t="t" r="r" b="b"/>
            <a:pathLst>
              <a:path w="947420" h="1269">
                <a:moveTo>
                  <a:pt x="0" y="0"/>
                </a:moveTo>
                <a:lnTo>
                  <a:pt x="946988" y="1105"/>
                </a:lnTo>
              </a:path>
            </a:pathLst>
          </a:custGeom>
          <a:ln w="12733">
            <a:solidFill>
              <a:srgbClr val="C0504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936103" y="1921228"/>
            <a:ext cx="76200" cy="906780"/>
          </a:xfrm>
          <a:custGeom>
            <a:avLst/>
            <a:gdLst/>
            <a:ahLst/>
            <a:cxnLst/>
            <a:rect l="l" t="t" r="r" b="b"/>
            <a:pathLst>
              <a:path w="76200" h="906780">
                <a:moveTo>
                  <a:pt x="1" y="779064"/>
                </a:moveTo>
                <a:lnTo>
                  <a:pt x="38101" y="906402"/>
                </a:lnTo>
                <a:lnTo>
                  <a:pt x="60961" y="829999"/>
                </a:lnTo>
                <a:lnTo>
                  <a:pt x="25401" y="829999"/>
                </a:lnTo>
                <a:lnTo>
                  <a:pt x="25401" y="813021"/>
                </a:lnTo>
                <a:lnTo>
                  <a:pt x="1" y="779064"/>
                </a:lnTo>
                <a:close/>
              </a:path>
              <a:path w="76200" h="906780">
                <a:moveTo>
                  <a:pt x="25401" y="813021"/>
                </a:moveTo>
                <a:lnTo>
                  <a:pt x="25401" y="829999"/>
                </a:lnTo>
                <a:lnTo>
                  <a:pt x="38101" y="829999"/>
                </a:lnTo>
                <a:lnTo>
                  <a:pt x="25401" y="813021"/>
                </a:lnTo>
                <a:close/>
              </a:path>
              <a:path w="76200" h="906780">
                <a:moveTo>
                  <a:pt x="38100" y="76403"/>
                </a:moveTo>
                <a:lnTo>
                  <a:pt x="25400" y="93381"/>
                </a:lnTo>
                <a:lnTo>
                  <a:pt x="25401" y="813021"/>
                </a:lnTo>
                <a:lnTo>
                  <a:pt x="38101" y="829999"/>
                </a:lnTo>
                <a:lnTo>
                  <a:pt x="50801" y="813021"/>
                </a:lnTo>
                <a:lnTo>
                  <a:pt x="50799" y="93381"/>
                </a:lnTo>
                <a:lnTo>
                  <a:pt x="38100" y="76403"/>
                </a:lnTo>
                <a:close/>
              </a:path>
              <a:path w="76200" h="906780">
                <a:moveTo>
                  <a:pt x="50801" y="813021"/>
                </a:moveTo>
                <a:lnTo>
                  <a:pt x="38101" y="829999"/>
                </a:lnTo>
                <a:lnTo>
                  <a:pt x="50801" y="829999"/>
                </a:lnTo>
                <a:lnTo>
                  <a:pt x="50801" y="813021"/>
                </a:lnTo>
                <a:close/>
              </a:path>
              <a:path w="76200" h="906780">
                <a:moveTo>
                  <a:pt x="76201" y="779064"/>
                </a:moveTo>
                <a:lnTo>
                  <a:pt x="50801" y="813021"/>
                </a:lnTo>
                <a:lnTo>
                  <a:pt x="50801" y="829999"/>
                </a:lnTo>
                <a:lnTo>
                  <a:pt x="60961" y="829999"/>
                </a:lnTo>
                <a:lnTo>
                  <a:pt x="76201" y="779064"/>
                </a:lnTo>
                <a:close/>
              </a:path>
              <a:path w="76200" h="906780">
                <a:moveTo>
                  <a:pt x="38100" y="0"/>
                </a:moveTo>
                <a:lnTo>
                  <a:pt x="0" y="127337"/>
                </a:lnTo>
                <a:lnTo>
                  <a:pt x="25399" y="93381"/>
                </a:lnTo>
                <a:lnTo>
                  <a:pt x="25400" y="76403"/>
                </a:lnTo>
                <a:lnTo>
                  <a:pt x="60960" y="76403"/>
                </a:lnTo>
                <a:lnTo>
                  <a:pt x="38100" y="0"/>
                </a:lnTo>
                <a:close/>
              </a:path>
              <a:path w="76200" h="906780">
                <a:moveTo>
                  <a:pt x="60960" y="76403"/>
                </a:moveTo>
                <a:lnTo>
                  <a:pt x="50800" y="76403"/>
                </a:lnTo>
                <a:lnTo>
                  <a:pt x="50800" y="93381"/>
                </a:lnTo>
                <a:lnTo>
                  <a:pt x="76200" y="127337"/>
                </a:lnTo>
                <a:lnTo>
                  <a:pt x="60960" y="76403"/>
                </a:lnTo>
                <a:close/>
              </a:path>
              <a:path w="76200" h="906780">
                <a:moveTo>
                  <a:pt x="50800" y="76403"/>
                </a:moveTo>
                <a:lnTo>
                  <a:pt x="38100" y="76403"/>
                </a:lnTo>
                <a:lnTo>
                  <a:pt x="50800" y="93381"/>
                </a:lnTo>
                <a:lnTo>
                  <a:pt x="50800" y="76403"/>
                </a:lnTo>
                <a:close/>
              </a:path>
              <a:path w="76200" h="906780">
                <a:moveTo>
                  <a:pt x="38100" y="76403"/>
                </a:moveTo>
                <a:lnTo>
                  <a:pt x="25400" y="76403"/>
                </a:lnTo>
                <a:lnTo>
                  <a:pt x="25400" y="93381"/>
                </a:lnTo>
                <a:lnTo>
                  <a:pt x="38100" y="7640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1079499" y="3276146"/>
            <a:ext cx="5565140" cy="1294130"/>
          </a:xfrm>
          <a:prstGeom prst="rect">
            <a:avLst/>
          </a:prstGeom>
        </p:spPr>
        <p:txBody>
          <a:bodyPr vert="horz" wrap="square" lIns="0" tIns="58419" rIns="0" bIns="0" rtlCol="0">
            <a:spAutoFit/>
          </a:bodyPr>
          <a:lstStyle/>
          <a:p>
            <a:pPr marL="339090">
              <a:lnSpc>
                <a:spcPct val="100000"/>
              </a:lnSpc>
              <a:spcBef>
                <a:spcPts val="459"/>
              </a:spcBef>
            </a:pPr>
            <a:r>
              <a:rPr sz="800" spc="10" dirty="0">
                <a:latin typeface="Cambria"/>
                <a:cs typeface="Cambria"/>
              </a:rPr>
              <a:t>Catatan</a:t>
            </a:r>
            <a:r>
              <a:rPr sz="800" spc="20" dirty="0">
                <a:latin typeface="Cambria"/>
                <a:cs typeface="Cambria"/>
              </a:rPr>
              <a:t> </a:t>
            </a:r>
            <a:r>
              <a:rPr sz="800" dirty="0">
                <a:latin typeface="Cambria"/>
                <a:cs typeface="Cambria"/>
              </a:rPr>
              <a:t>:</a:t>
            </a:r>
          </a:p>
          <a:p>
            <a:pPr marL="497840" indent="-159385">
              <a:lnSpc>
                <a:spcPct val="100000"/>
              </a:lnSpc>
              <a:spcBef>
                <a:spcPts val="359"/>
              </a:spcBef>
              <a:buFont typeface="Arial"/>
              <a:buChar char="•"/>
              <a:tabLst>
                <a:tab pos="498475" algn="l"/>
              </a:tabLst>
            </a:pPr>
            <a:r>
              <a:rPr sz="800" spc="5" dirty="0">
                <a:latin typeface="Cambria"/>
                <a:cs typeface="Cambria"/>
              </a:rPr>
              <a:t>Cahaya</a:t>
            </a:r>
            <a:r>
              <a:rPr sz="800" spc="25" dirty="0">
                <a:latin typeface="Cambria"/>
                <a:cs typeface="Cambria"/>
              </a:rPr>
              <a:t> </a:t>
            </a:r>
            <a:r>
              <a:rPr sz="800" spc="10" dirty="0">
                <a:latin typeface="Cambria"/>
                <a:cs typeface="Cambria"/>
              </a:rPr>
              <a:t>merambat</a:t>
            </a:r>
            <a:r>
              <a:rPr sz="800" spc="15" dirty="0">
                <a:latin typeface="Cambria"/>
                <a:cs typeface="Cambria"/>
              </a:rPr>
              <a:t> </a:t>
            </a:r>
            <a:r>
              <a:rPr sz="800" spc="5" dirty="0">
                <a:latin typeface="Cambria"/>
                <a:cs typeface="Cambria"/>
              </a:rPr>
              <a:t>karena</a:t>
            </a:r>
            <a:r>
              <a:rPr sz="800" spc="30" dirty="0">
                <a:latin typeface="Cambria"/>
                <a:cs typeface="Cambria"/>
              </a:rPr>
              <a:t> </a:t>
            </a:r>
            <a:r>
              <a:rPr sz="800" spc="5" dirty="0">
                <a:latin typeface="Cambria"/>
                <a:cs typeface="Cambria"/>
              </a:rPr>
              <a:t>difraksi</a:t>
            </a:r>
            <a:r>
              <a:rPr sz="800" spc="25" dirty="0">
                <a:latin typeface="Cambria"/>
                <a:cs typeface="Cambria"/>
              </a:rPr>
              <a:t> </a:t>
            </a:r>
            <a:r>
              <a:rPr sz="800" spc="5" dirty="0">
                <a:latin typeface="Cambria"/>
                <a:cs typeface="Cambria"/>
              </a:rPr>
              <a:t>yang</a:t>
            </a:r>
            <a:r>
              <a:rPr sz="800" spc="20" dirty="0">
                <a:latin typeface="Cambria"/>
                <a:cs typeface="Cambria"/>
              </a:rPr>
              <a:t> </a:t>
            </a:r>
            <a:r>
              <a:rPr sz="800" spc="5" dirty="0">
                <a:latin typeface="Cambria"/>
                <a:cs typeface="Cambria"/>
              </a:rPr>
              <a:t>terjadi</a:t>
            </a:r>
            <a:r>
              <a:rPr sz="800" spc="25" dirty="0">
                <a:latin typeface="Cambria"/>
                <a:cs typeface="Cambria"/>
              </a:rPr>
              <a:t> </a:t>
            </a:r>
            <a:r>
              <a:rPr sz="800" spc="10" dirty="0">
                <a:latin typeface="Cambria"/>
                <a:cs typeface="Cambria"/>
              </a:rPr>
              <a:t>pada</a:t>
            </a:r>
            <a:r>
              <a:rPr sz="800" spc="25" dirty="0">
                <a:latin typeface="Cambria"/>
                <a:cs typeface="Cambria"/>
              </a:rPr>
              <a:t> </a:t>
            </a:r>
            <a:r>
              <a:rPr sz="800" spc="5" dirty="0">
                <a:latin typeface="Cambria"/>
                <a:cs typeface="Cambria"/>
              </a:rPr>
              <a:t>core</a:t>
            </a:r>
            <a:r>
              <a:rPr sz="800" spc="30" dirty="0">
                <a:latin typeface="Cambria"/>
                <a:cs typeface="Cambria"/>
              </a:rPr>
              <a:t> </a:t>
            </a:r>
            <a:r>
              <a:rPr sz="800" spc="10" dirty="0">
                <a:latin typeface="Cambria"/>
                <a:cs typeface="Cambria"/>
              </a:rPr>
              <a:t>sehingga</a:t>
            </a:r>
            <a:r>
              <a:rPr sz="800" spc="25" dirty="0">
                <a:latin typeface="Cambria"/>
                <a:cs typeface="Cambria"/>
              </a:rPr>
              <a:t> </a:t>
            </a:r>
            <a:r>
              <a:rPr sz="800" spc="10" dirty="0">
                <a:latin typeface="Cambria"/>
                <a:cs typeface="Cambria"/>
              </a:rPr>
              <a:t>rambatan</a:t>
            </a:r>
            <a:r>
              <a:rPr sz="800" spc="35" dirty="0">
                <a:latin typeface="Cambria"/>
                <a:cs typeface="Cambria"/>
              </a:rPr>
              <a:t> </a:t>
            </a:r>
            <a:r>
              <a:rPr sz="800" spc="5" dirty="0">
                <a:latin typeface="Cambria"/>
                <a:cs typeface="Cambria"/>
              </a:rPr>
              <a:t>cahaya</a:t>
            </a:r>
            <a:r>
              <a:rPr sz="800" spc="25" dirty="0">
                <a:latin typeface="Cambria"/>
                <a:cs typeface="Cambria"/>
              </a:rPr>
              <a:t> </a:t>
            </a:r>
            <a:r>
              <a:rPr sz="800" spc="10" dirty="0">
                <a:latin typeface="Cambria"/>
                <a:cs typeface="Cambria"/>
              </a:rPr>
              <a:t>sejajar</a:t>
            </a:r>
            <a:r>
              <a:rPr sz="800" spc="30" dirty="0">
                <a:latin typeface="Cambria"/>
                <a:cs typeface="Cambria"/>
              </a:rPr>
              <a:t> </a:t>
            </a:r>
            <a:r>
              <a:rPr sz="800" spc="10" dirty="0">
                <a:latin typeface="Cambria"/>
                <a:cs typeface="Cambria"/>
              </a:rPr>
              <a:t>dengan</a:t>
            </a:r>
            <a:r>
              <a:rPr sz="800" spc="30" dirty="0">
                <a:latin typeface="Cambria"/>
                <a:cs typeface="Cambria"/>
              </a:rPr>
              <a:t> </a:t>
            </a:r>
            <a:r>
              <a:rPr sz="800" spc="10" dirty="0">
                <a:latin typeface="Cambria"/>
                <a:cs typeface="Cambria"/>
              </a:rPr>
              <a:t>sumbu</a:t>
            </a:r>
            <a:r>
              <a:rPr sz="800" spc="30" dirty="0">
                <a:latin typeface="Cambria"/>
                <a:cs typeface="Cambria"/>
              </a:rPr>
              <a:t> </a:t>
            </a:r>
            <a:r>
              <a:rPr sz="800" spc="5" dirty="0">
                <a:latin typeface="Cambria"/>
                <a:cs typeface="Cambria"/>
              </a:rPr>
              <a:t>serat.</a:t>
            </a:r>
            <a:endParaRPr sz="800" dirty="0">
              <a:latin typeface="Cambria"/>
              <a:cs typeface="Cambria"/>
            </a:endParaRPr>
          </a:p>
          <a:p>
            <a:pPr marL="497840" marR="5080" indent="-158750">
              <a:lnSpc>
                <a:spcPct val="105000"/>
              </a:lnSpc>
              <a:spcBef>
                <a:spcPts val="285"/>
              </a:spcBef>
              <a:buFont typeface="Arial"/>
              <a:buChar char="•"/>
              <a:tabLst>
                <a:tab pos="498475" algn="l"/>
              </a:tabLst>
            </a:pPr>
            <a:r>
              <a:rPr sz="800" spc="5" dirty="0">
                <a:latin typeface="Cambria"/>
                <a:cs typeface="Cambria"/>
              </a:rPr>
              <a:t>Core terdiri </a:t>
            </a:r>
            <a:r>
              <a:rPr sz="800" spc="10" dirty="0">
                <a:latin typeface="Cambria"/>
                <a:cs typeface="Cambria"/>
              </a:rPr>
              <a:t>dari sejumlah lapisan </a:t>
            </a:r>
            <a:r>
              <a:rPr sz="800" spc="5" dirty="0">
                <a:latin typeface="Cambria"/>
                <a:cs typeface="Cambria"/>
              </a:rPr>
              <a:t>gelas yang </a:t>
            </a:r>
            <a:r>
              <a:rPr sz="800" spc="10" dirty="0">
                <a:latin typeface="Cambria"/>
                <a:cs typeface="Cambria"/>
              </a:rPr>
              <a:t>memiliki indeks bias </a:t>
            </a:r>
            <a:r>
              <a:rPr sz="800" spc="5" dirty="0">
                <a:latin typeface="Cambria"/>
                <a:cs typeface="Cambria"/>
              </a:rPr>
              <a:t>yang </a:t>
            </a:r>
            <a:r>
              <a:rPr sz="800" spc="10" dirty="0">
                <a:latin typeface="Cambria"/>
                <a:cs typeface="Cambria"/>
              </a:rPr>
              <a:t>berbeda, indeks bias </a:t>
            </a:r>
            <a:r>
              <a:rPr sz="800" spc="5" dirty="0">
                <a:latin typeface="Cambria"/>
                <a:cs typeface="Cambria"/>
              </a:rPr>
              <a:t>tertinggi terdapat  </a:t>
            </a:r>
            <a:r>
              <a:rPr sz="800" spc="10" dirty="0">
                <a:latin typeface="Cambria"/>
                <a:cs typeface="Cambria"/>
              </a:rPr>
              <a:t>pada pusat </a:t>
            </a:r>
            <a:r>
              <a:rPr sz="800" spc="5" dirty="0">
                <a:latin typeface="Cambria"/>
                <a:cs typeface="Cambria"/>
              </a:rPr>
              <a:t>core </a:t>
            </a:r>
            <a:r>
              <a:rPr sz="800" spc="10" dirty="0">
                <a:latin typeface="Cambria"/>
                <a:cs typeface="Cambria"/>
              </a:rPr>
              <a:t>dan berangsur-angsur turun sampai </a:t>
            </a:r>
            <a:r>
              <a:rPr sz="800" dirty="0">
                <a:latin typeface="Cambria"/>
                <a:cs typeface="Cambria"/>
              </a:rPr>
              <a:t>ke </a:t>
            </a:r>
            <a:r>
              <a:rPr sz="800" spc="10" dirty="0">
                <a:latin typeface="Cambria"/>
                <a:cs typeface="Cambria"/>
              </a:rPr>
              <a:t>batas</a:t>
            </a:r>
            <a:r>
              <a:rPr sz="800" spc="100" dirty="0">
                <a:latin typeface="Cambria"/>
                <a:cs typeface="Cambria"/>
              </a:rPr>
              <a:t> </a:t>
            </a:r>
            <a:r>
              <a:rPr sz="800" spc="10" dirty="0">
                <a:latin typeface="Cambria"/>
                <a:cs typeface="Cambria"/>
              </a:rPr>
              <a:t>core-cladding.</a:t>
            </a:r>
            <a:endParaRPr sz="800" dirty="0">
              <a:latin typeface="Cambria"/>
              <a:cs typeface="Cambria"/>
            </a:endParaRPr>
          </a:p>
          <a:p>
            <a:pPr marL="497840" indent="-159385">
              <a:lnSpc>
                <a:spcPct val="100000"/>
              </a:lnSpc>
              <a:spcBef>
                <a:spcPts val="335"/>
              </a:spcBef>
              <a:buFont typeface="Arial"/>
              <a:buChar char="•"/>
              <a:tabLst>
                <a:tab pos="498475" algn="l"/>
              </a:tabLst>
            </a:pPr>
            <a:r>
              <a:rPr sz="800" spc="10" dirty="0">
                <a:latin typeface="Cambria"/>
                <a:cs typeface="Cambria"/>
              </a:rPr>
              <a:t>Dispersi </a:t>
            </a:r>
            <a:r>
              <a:rPr sz="800" spc="15" dirty="0">
                <a:latin typeface="Cambria"/>
                <a:cs typeface="Cambria"/>
              </a:rPr>
              <a:t>minimum.</a:t>
            </a:r>
            <a:endParaRPr sz="800" dirty="0">
              <a:latin typeface="Cambria"/>
              <a:cs typeface="Cambria"/>
            </a:endParaRPr>
          </a:p>
          <a:p>
            <a:pPr marL="497840" indent="-159385">
              <a:lnSpc>
                <a:spcPct val="100000"/>
              </a:lnSpc>
              <a:spcBef>
                <a:spcPts val="360"/>
              </a:spcBef>
              <a:buFont typeface="Arial"/>
              <a:buChar char="•"/>
              <a:tabLst>
                <a:tab pos="498475" algn="l"/>
              </a:tabLst>
            </a:pPr>
            <a:r>
              <a:rPr sz="800" spc="5" dirty="0">
                <a:latin typeface="Cambria"/>
                <a:cs typeface="Cambria"/>
              </a:rPr>
              <a:t>Harganya </a:t>
            </a:r>
            <a:r>
              <a:rPr sz="800" spc="10" dirty="0">
                <a:latin typeface="Cambria"/>
                <a:cs typeface="Cambria"/>
              </a:rPr>
              <a:t>lebih mahal dari </a:t>
            </a:r>
            <a:r>
              <a:rPr sz="800" spc="5" dirty="0">
                <a:latin typeface="Cambria"/>
                <a:cs typeface="Cambria"/>
              </a:rPr>
              <a:t>serat optik Step Index karena proses </a:t>
            </a:r>
            <a:r>
              <a:rPr sz="800" spc="10" dirty="0">
                <a:latin typeface="Cambria"/>
                <a:cs typeface="Cambria"/>
              </a:rPr>
              <a:t>pembuatannya lebih</a:t>
            </a:r>
            <a:r>
              <a:rPr sz="800" spc="155" dirty="0">
                <a:latin typeface="Cambria"/>
                <a:cs typeface="Cambria"/>
              </a:rPr>
              <a:t> </a:t>
            </a:r>
            <a:r>
              <a:rPr sz="800" spc="5" dirty="0">
                <a:latin typeface="Cambria"/>
                <a:cs typeface="Cambria"/>
              </a:rPr>
              <a:t>sulit.</a:t>
            </a:r>
            <a:endParaRPr sz="800" dirty="0">
              <a:latin typeface="Cambria"/>
              <a:cs typeface="Cambria"/>
            </a:endParaRPr>
          </a:p>
          <a:p>
            <a:pPr>
              <a:lnSpc>
                <a:spcPct val="100000"/>
              </a:lnSpc>
            </a:pPr>
            <a:endParaRPr sz="9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55"/>
              </a:spcBef>
            </a:pPr>
            <a:r>
              <a:rPr sz="700" spc="5" dirty="0">
                <a:latin typeface="Calibri"/>
                <a:cs typeface="Calibri"/>
              </a:rPr>
              <a:t>Page </a:t>
            </a:r>
            <a:r>
              <a:rPr sz="700" dirty="0">
                <a:latin typeface="Calibri"/>
                <a:cs typeface="Calibri"/>
              </a:rPr>
              <a:t>-</a:t>
            </a:r>
            <a:r>
              <a:rPr sz="700" spc="25" dirty="0">
                <a:latin typeface="Calibri"/>
                <a:cs typeface="Calibri"/>
              </a:rPr>
              <a:t> </a:t>
            </a:r>
            <a:r>
              <a:rPr sz="700" spc="15" dirty="0">
                <a:latin typeface="Calibri"/>
                <a:cs typeface="Calibri"/>
              </a:rPr>
              <a:t>77</a:t>
            </a:r>
            <a:endParaRPr sz="700" dirty="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273528" y="1329571"/>
            <a:ext cx="1570990" cy="5549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dirty="0">
                <a:latin typeface="Cambria"/>
                <a:cs typeface="Cambria"/>
              </a:rPr>
              <a:t>Grade </a:t>
            </a:r>
            <a:r>
              <a:rPr sz="1100" b="1" spc="-5" dirty="0">
                <a:latin typeface="Cambria"/>
                <a:cs typeface="Cambria"/>
              </a:rPr>
              <a:t>Index </a:t>
            </a:r>
            <a:r>
              <a:rPr sz="1100" b="1" dirty="0">
                <a:latin typeface="Cambria"/>
                <a:cs typeface="Cambria"/>
              </a:rPr>
              <a:t>Multi</a:t>
            </a:r>
            <a:r>
              <a:rPr sz="1100" b="1" spc="-55" dirty="0">
                <a:latin typeface="Cambria"/>
                <a:cs typeface="Cambria"/>
              </a:rPr>
              <a:t> </a:t>
            </a:r>
            <a:r>
              <a:rPr sz="1100" b="1" dirty="0">
                <a:latin typeface="Cambria"/>
                <a:cs typeface="Cambria"/>
              </a:rPr>
              <a:t>Mode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600">
              <a:latin typeface="Times New Roman"/>
              <a:cs typeface="Times New Roman"/>
            </a:endParaRPr>
          </a:p>
          <a:p>
            <a:pPr marL="312420">
              <a:lnSpc>
                <a:spcPct val="100000"/>
              </a:lnSpc>
            </a:pPr>
            <a:r>
              <a:rPr sz="800" spc="5" dirty="0">
                <a:latin typeface="Calibri"/>
                <a:cs typeface="Calibri"/>
              </a:rPr>
              <a:t>Profil index</a:t>
            </a:r>
            <a:r>
              <a:rPr sz="800" spc="25" dirty="0">
                <a:latin typeface="Calibri"/>
                <a:cs typeface="Calibri"/>
              </a:rPr>
              <a:t> </a:t>
            </a:r>
            <a:r>
              <a:rPr sz="800" spc="5" dirty="0">
                <a:latin typeface="Calibri"/>
                <a:cs typeface="Calibri"/>
              </a:rPr>
              <a:t>bias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359576" y="2340085"/>
            <a:ext cx="281940" cy="14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10" dirty="0">
                <a:latin typeface="Times New Roman"/>
                <a:cs typeface="Times New Roman"/>
              </a:rPr>
              <a:t>50</a:t>
            </a:r>
            <a:r>
              <a:rPr sz="800" spc="-95" dirty="0">
                <a:latin typeface="Times New Roman"/>
                <a:cs typeface="Times New Roman"/>
              </a:rPr>
              <a:t> </a:t>
            </a:r>
            <a:r>
              <a:rPr sz="800" spc="-10" dirty="0">
                <a:latin typeface="Symbol"/>
                <a:cs typeface="Symbol"/>
              </a:rPr>
              <a:t></a:t>
            </a:r>
            <a:r>
              <a:rPr sz="800" spc="-10" dirty="0">
                <a:latin typeface="Times New Roman"/>
                <a:cs typeface="Times New Roman"/>
              </a:rPr>
              <a:t>m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010010" y="2346181"/>
            <a:ext cx="330835" cy="14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15" dirty="0">
                <a:latin typeface="Times New Roman"/>
                <a:cs typeface="Times New Roman"/>
              </a:rPr>
              <a:t>125</a:t>
            </a:r>
            <a:r>
              <a:rPr sz="800" spc="-90" dirty="0">
                <a:latin typeface="Times New Roman"/>
                <a:cs typeface="Times New Roman"/>
              </a:rPr>
              <a:t> </a:t>
            </a:r>
            <a:r>
              <a:rPr sz="800" spc="-10" dirty="0">
                <a:latin typeface="Symbol"/>
                <a:cs typeface="Symbol"/>
              </a:rPr>
              <a:t></a:t>
            </a:r>
            <a:r>
              <a:rPr sz="800" spc="-10" dirty="0">
                <a:latin typeface="Times New Roman"/>
                <a:cs typeface="Times New Roman"/>
              </a:rPr>
              <a:t>m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746528" y="3022836"/>
            <a:ext cx="2501900" cy="14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i="1" spc="10" dirty="0">
                <a:latin typeface="Cambria"/>
                <a:cs typeface="Cambria"/>
              </a:rPr>
              <a:t>Gambar 13 </a:t>
            </a:r>
            <a:r>
              <a:rPr sz="800" i="1" dirty="0">
                <a:latin typeface="Cambria"/>
                <a:cs typeface="Cambria"/>
              </a:rPr>
              <a:t>: </a:t>
            </a:r>
            <a:r>
              <a:rPr sz="800" i="1" spc="5" dirty="0">
                <a:latin typeface="Cambria"/>
                <a:cs typeface="Cambria"/>
              </a:rPr>
              <a:t>Profile serat optik Graded Index </a:t>
            </a:r>
            <a:r>
              <a:rPr sz="800" i="1" spc="10" dirty="0">
                <a:latin typeface="Cambria"/>
                <a:cs typeface="Cambria"/>
              </a:rPr>
              <a:t>Multi</a:t>
            </a:r>
            <a:r>
              <a:rPr sz="800" i="1" spc="130" dirty="0">
                <a:latin typeface="Cambria"/>
                <a:cs typeface="Cambria"/>
              </a:rPr>
              <a:t> </a:t>
            </a:r>
            <a:r>
              <a:rPr sz="800" i="1" spc="10" dirty="0">
                <a:latin typeface="Cambria"/>
                <a:cs typeface="Cambria"/>
              </a:rPr>
              <a:t>Mode</a:t>
            </a:r>
            <a:endParaRPr sz="800">
              <a:latin typeface="Cambria"/>
              <a:cs typeface="Cambria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717549" y="1098550"/>
            <a:ext cx="6337300" cy="3568700"/>
          </a:xfrm>
          <a:custGeom>
            <a:avLst/>
            <a:gdLst/>
            <a:ahLst/>
            <a:cxnLst/>
            <a:rect l="l" t="t" r="r" b="b"/>
            <a:pathLst>
              <a:path w="6337300" h="3568700">
                <a:moveTo>
                  <a:pt x="0" y="0"/>
                </a:moveTo>
                <a:lnTo>
                  <a:pt x="6337300" y="0"/>
                </a:lnTo>
                <a:lnTo>
                  <a:pt x="6337300" y="3568700"/>
                </a:lnTo>
                <a:lnTo>
                  <a:pt x="0" y="35687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1079499" y="8706182"/>
            <a:ext cx="372745" cy="132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00" spc="5" dirty="0">
                <a:latin typeface="Calibri"/>
                <a:cs typeface="Calibri"/>
              </a:rPr>
              <a:t>Page </a:t>
            </a:r>
            <a:r>
              <a:rPr sz="700" dirty="0">
                <a:latin typeface="Calibri"/>
                <a:cs typeface="Calibri"/>
              </a:rPr>
              <a:t>-</a:t>
            </a:r>
            <a:r>
              <a:rPr sz="700" spc="-35" dirty="0">
                <a:latin typeface="Calibri"/>
                <a:cs typeface="Calibri"/>
              </a:rPr>
              <a:t> </a:t>
            </a:r>
            <a:r>
              <a:rPr sz="700" spc="15" dirty="0">
                <a:latin typeface="Calibri"/>
                <a:cs typeface="Calibri"/>
              </a:rPr>
              <a:t>78</a:t>
            </a:r>
            <a:endParaRPr sz="700">
              <a:latin typeface="Calibri"/>
              <a:cs typeface="Calibri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3645870" y="8619760"/>
            <a:ext cx="480659" cy="2467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819406" y="6650625"/>
            <a:ext cx="4423524" cy="93131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8" name="object 28"/>
          <p:cNvGraphicFramePr>
            <a:graphicFrameLocks noGrp="1"/>
          </p:cNvGraphicFramePr>
          <p:nvPr/>
        </p:nvGraphicFramePr>
        <p:xfrm>
          <a:off x="1819406" y="6481002"/>
          <a:ext cx="4350385" cy="127437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3503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724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811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FF99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176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724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9" name="object 29"/>
          <p:cNvSpPr/>
          <p:nvPr/>
        </p:nvSpPr>
        <p:spPr>
          <a:xfrm>
            <a:off x="969431" y="6976652"/>
            <a:ext cx="87669" cy="29357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2606696" y="8007694"/>
            <a:ext cx="2847340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i="1" spc="10" dirty="0">
                <a:latin typeface="Cambria"/>
                <a:cs typeface="Cambria"/>
              </a:rPr>
              <a:t>Gambar 14 </a:t>
            </a:r>
            <a:r>
              <a:rPr sz="800" i="1" dirty="0">
                <a:latin typeface="Cambria"/>
                <a:cs typeface="Cambria"/>
              </a:rPr>
              <a:t>: </a:t>
            </a:r>
            <a:r>
              <a:rPr sz="800" i="1" spc="5" dirty="0">
                <a:latin typeface="Cambria"/>
                <a:cs typeface="Cambria"/>
              </a:rPr>
              <a:t>Ilustrasi </a:t>
            </a:r>
            <a:r>
              <a:rPr sz="800" i="1" spc="10" dirty="0">
                <a:latin typeface="Cambria"/>
                <a:cs typeface="Cambria"/>
              </a:rPr>
              <a:t>propagasi </a:t>
            </a:r>
            <a:r>
              <a:rPr sz="800" i="1" spc="5" dirty="0">
                <a:latin typeface="Cambria"/>
                <a:cs typeface="Cambria"/>
              </a:rPr>
              <a:t>cahaya </a:t>
            </a:r>
            <a:r>
              <a:rPr sz="800" i="1" spc="10" dirty="0">
                <a:latin typeface="Cambria"/>
                <a:cs typeface="Cambria"/>
              </a:rPr>
              <a:t>multimode </a:t>
            </a:r>
            <a:r>
              <a:rPr sz="800" i="1" spc="5" dirty="0">
                <a:latin typeface="Cambria"/>
                <a:cs typeface="Cambria"/>
              </a:rPr>
              <a:t>graded</a:t>
            </a:r>
            <a:r>
              <a:rPr sz="800" i="1" spc="120" dirty="0">
                <a:latin typeface="Cambria"/>
                <a:cs typeface="Cambria"/>
              </a:rPr>
              <a:t> </a:t>
            </a:r>
            <a:r>
              <a:rPr sz="800" i="1" spc="5" dirty="0">
                <a:latin typeface="Cambria"/>
                <a:cs typeface="Cambria"/>
              </a:rPr>
              <a:t>index</a:t>
            </a:r>
            <a:endParaRPr sz="800">
              <a:latin typeface="Cambria"/>
              <a:cs typeface="Cambria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358414" y="5671435"/>
            <a:ext cx="5027295" cy="357505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12700" marR="5080">
              <a:lnSpc>
                <a:spcPts val="1300"/>
              </a:lnSpc>
              <a:spcBef>
                <a:spcPts val="160"/>
              </a:spcBef>
            </a:pPr>
            <a:r>
              <a:rPr sz="1100" dirty="0">
                <a:latin typeface="Cambria"/>
                <a:cs typeface="Cambria"/>
              </a:rPr>
              <a:t>Masing-masing </a:t>
            </a:r>
            <a:r>
              <a:rPr sz="1100" spc="5" dirty="0">
                <a:latin typeface="Cambria"/>
                <a:cs typeface="Cambria"/>
              </a:rPr>
              <a:t>mode </a:t>
            </a:r>
            <a:r>
              <a:rPr sz="1100" dirty="0">
                <a:latin typeface="Cambria"/>
                <a:cs typeface="Cambria"/>
              </a:rPr>
              <a:t>memiliki kecepatan </a:t>
            </a:r>
            <a:r>
              <a:rPr sz="1100" spc="-5" dirty="0">
                <a:latin typeface="Cambria"/>
                <a:cs typeface="Cambria"/>
              </a:rPr>
              <a:t>yang </a:t>
            </a:r>
            <a:r>
              <a:rPr sz="1100" dirty="0">
                <a:latin typeface="Cambria"/>
                <a:cs typeface="Cambria"/>
              </a:rPr>
              <a:t>berbeda tetapi </a:t>
            </a:r>
            <a:r>
              <a:rPr sz="1100" spc="5" dirty="0">
                <a:latin typeface="Cambria"/>
                <a:cs typeface="Cambria"/>
              </a:rPr>
              <a:t>sampai </a:t>
            </a:r>
            <a:r>
              <a:rPr sz="1100" dirty="0">
                <a:latin typeface="Cambria"/>
                <a:cs typeface="Cambria"/>
              </a:rPr>
              <a:t>di ujung jauh  </a:t>
            </a:r>
            <a:r>
              <a:rPr sz="1100" spc="5" dirty="0">
                <a:latin typeface="Cambria"/>
                <a:cs typeface="Cambria"/>
              </a:rPr>
              <a:t>bersamaan. Hal </a:t>
            </a:r>
            <a:r>
              <a:rPr sz="1100" dirty="0">
                <a:latin typeface="Cambria"/>
                <a:cs typeface="Cambria"/>
              </a:rPr>
              <a:t>ini dikarenakan indeks </a:t>
            </a:r>
            <a:r>
              <a:rPr sz="1100" spc="5" dirty="0">
                <a:latin typeface="Cambria"/>
                <a:cs typeface="Cambria"/>
              </a:rPr>
              <a:t>bias </a:t>
            </a:r>
            <a:r>
              <a:rPr sz="1100" dirty="0">
                <a:latin typeface="Cambria"/>
                <a:cs typeface="Cambria"/>
              </a:rPr>
              <a:t>setiap lapisan </a:t>
            </a:r>
            <a:r>
              <a:rPr sz="1100" spc="-5" dirty="0">
                <a:latin typeface="Cambria"/>
                <a:cs typeface="Cambria"/>
              </a:rPr>
              <a:t>core </a:t>
            </a:r>
            <a:r>
              <a:rPr sz="1100" dirty="0">
                <a:latin typeface="Cambria"/>
                <a:cs typeface="Cambria"/>
              </a:rPr>
              <a:t>berbeda</a:t>
            </a:r>
            <a:r>
              <a:rPr sz="1100" spc="55" dirty="0">
                <a:latin typeface="Cambria"/>
                <a:cs typeface="Cambria"/>
              </a:rPr>
              <a:t> </a:t>
            </a:r>
            <a:r>
              <a:rPr sz="1100" dirty="0">
                <a:latin typeface="Cambria"/>
                <a:cs typeface="Cambria"/>
              </a:rPr>
              <a:t>(graded).</a:t>
            </a:r>
            <a:endParaRPr sz="1100">
              <a:latin typeface="Cambria"/>
              <a:cs typeface="Cambria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931685" y="6949961"/>
            <a:ext cx="184150" cy="471805"/>
          </a:xfrm>
          <a:custGeom>
            <a:avLst/>
            <a:gdLst/>
            <a:ahLst/>
            <a:cxnLst/>
            <a:rect l="l" t="t" r="r" b="b"/>
            <a:pathLst>
              <a:path w="184150" h="471804">
                <a:moveTo>
                  <a:pt x="0" y="471420"/>
                </a:moveTo>
                <a:lnTo>
                  <a:pt x="184106" y="471420"/>
                </a:lnTo>
                <a:lnTo>
                  <a:pt x="184106" y="0"/>
                </a:lnTo>
                <a:lnTo>
                  <a:pt x="0" y="0"/>
                </a:lnTo>
                <a:lnTo>
                  <a:pt x="0" y="47142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717549" y="5391150"/>
            <a:ext cx="6337300" cy="3556000"/>
          </a:xfrm>
          <a:custGeom>
            <a:avLst/>
            <a:gdLst/>
            <a:ahLst/>
            <a:cxnLst/>
            <a:rect l="l" t="t" r="r" b="b"/>
            <a:pathLst>
              <a:path w="6337300" h="3556000">
                <a:moveTo>
                  <a:pt x="0" y="0"/>
                </a:moveTo>
                <a:lnTo>
                  <a:pt x="6337300" y="0"/>
                </a:lnTo>
                <a:lnTo>
                  <a:pt x="6337300" y="3556000"/>
                </a:lnTo>
                <a:lnTo>
                  <a:pt x="0" y="35560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535"/>
              </a:lnSpc>
            </a:pPr>
            <a:fld id="{81D60167-4931-47E6-BA6A-407CBD079E47}" type="slidenum">
              <a:rPr dirty="0"/>
              <a:t>30</a:t>
            </a:fld>
            <a:endParaRPr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645870" y="4338673"/>
            <a:ext cx="480659" cy="2476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200583" y="2083717"/>
            <a:ext cx="3086806" cy="17233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200583" y="2083716"/>
            <a:ext cx="3087370" cy="172720"/>
          </a:xfrm>
          <a:custGeom>
            <a:avLst/>
            <a:gdLst/>
            <a:ahLst/>
            <a:cxnLst/>
            <a:rect l="l" t="t" r="r" b="b"/>
            <a:pathLst>
              <a:path w="3087370" h="172719">
                <a:moveTo>
                  <a:pt x="0" y="0"/>
                </a:moveTo>
                <a:lnTo>
                  <a:pt x="3086805" y="0"/>
                </a:lnTo>
                <a:lnTo>
                  <a:pt x="3086805" y="172331"/>
                </a:lnTo>
                <a:lnTo>
                  <a:pt x="0" y="172331"/>
                </a:lnTo>
                <a:lnTo>
                  <a:pt x="0" y="0"/>
                </a:lnTo>
                <a:close/>
              </a:path>
            </a:pathLst>
          </a:custGeom>
          <a:ln w="1273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201687" y="2264335"/>
            <a:ext cx="3084830" cy="88900"/>
          </a:xfrm>
          <a:custGeom>
            <a:avLst/>
            <a:gdLst/>
            <a:ahLst/>
            <a:cxnLst/>
            <a:rect l="l" t="t" r="r" b="b"/>
            <a:pathLst>
              <a:path w="3084829" h="88900">
                <a:moveTo>
                  <a:pt x="0" y="0"/>
                </a:moveTo>
                <a:lnTo>
                  <a:pt x="3084600" y="0"/>
                </a:lnTo>
                <a:lnTo>
                  <a:pt x="3084600" y="88651"/>
                </a:lnTo>
                <a:lnTo>
                  <a:pt x="0" y="88651"/>
                </a:lnTo>
                <a:lnTo>
                  <a:pt x="0" y="0"/>
                </a:lnTo>
                <a:close/>
              </a:path>
            </a:pathLst>
          </a:custGeom>
          <a:ln w="1273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200583" y="2361271"/>
            <a:ext cx="3086806" cy="17233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200583" y="2361271"/>
            <a:ext cx="3087370" cy="172720"/>
          </a:xfrm>
          <a:custGeom>
            <a:avLst/>
            <a:gdLst/>
            <a:ahLst/>
            <a:cxnLst/>
            <a:rect l="l" t="t" r="r" b="b"/>
            <a:pathLst>
              <a:path w="3087370" h="172719">
                <a:moveTo>
                  <a:pt x="0" y="0"/>
                </a:moveTo>
                <a:lnTo>
                  <a:pt x="3086805" y="0"/>
                </a:lnTo>
                <a:lnTo>
                  <a:pt x="3086805" y="172331"/>
                </a:lnTo>
                <a:lnTo>
                  <a:pt x="0" y="172331"/>
                </a:lnTo>
                <a:lnTo>
                  <a:pt x="0" y="0"/>
                </a:lnTo>
                <a:close/>
              </a:path>
            </a:pathLst>
          </a:custGeom>
          <a:ln w="1273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700080" y="2088139"/>
            <a:ext cx="167005" cy="441325"/>
          </a:xfrm>
          <a:custGeom>
            <a:avLst/>
            <a:gdLst/>
            <a:ahLst/>
            <a:cxnLst/>
            <a:rect l="l" t="t" r="r" b="b"/>
            <a:pathLst>
              <a:path w="167005" h="441325">
                <a:moveTo>
                  <a:pt x="0" y="0"/>
                </a:moveTo>
                <a:lnTo>
                  <a:pt x="166466" y="0"/>
                </a:lnTo>
                <a:lnTo>
                  <a:pt x="166466" y="441042"/>
                </a:lnTo>
                <a:lnTo>
                  <a:pt x="0" y="441042"/>
                </a:lnTo>
                <a:lnTo>
                  <a:pt x="0" y="0"/>
                </a:lnTo>
                <a:close/>
              </a:path>
            </a:pathLst>
          </a:custGeom>
          <a:ln w="1270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873161" y="2265551"/>
            <a:ext cx="150495" cy="88900"/>
          </a:xfrm>
          <a:custGeom>
            <a:avLst/>
            <a:gdLst/>
            <a:ahLst/>
            <a:cxnLst/>
            <a:rect l="l" t="t" r="r" b="b"/>
            <a:pathLst>
              <a:path w="150494" h="88900">
                <a:moveTo>
                  <a:pt x="0" y="0"/>
                </a:moveTo>
                <a:lnTo>
                  <a:pt x="149930" y="0"/>
                </a:lnTo>
                <a:lnTo>
                  <a:pt x="149930" y="88706"/>
                </a:lnTo>
                <a:lnTo>
                  <a:pt x="0" y="88706"/>
                </a:lnTo>
                <a:lnTo>
                  <a:pt x="0" y="0"/>
                </a:lnTo>
                <a:close/>
              </a:path>
            </a:pathLst>
          </a:custGeom>
          <a:ln w="127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873161" y="2268866"/>
            <a:ext cx="0" cy="83820"/>
          </a:xfrm>
          <a:custGeom>
            <a:avLst/>
            <a:gdLst/>
            <a:ahLst/>
            <a:cxnLst/>
            <a:rect l="l" t="t" r="r" b="b"/>
            <a:pathLst>
              <a:path h="83819">
                <a:moveTo>
                  <a:pt x="0" y="0"/>
                </a:moveTo>
                <a:lnTo>
                  <a:pt x="0" y="83731"/>
                </a:lnTo>
              </a:path>
            </a:pathLst>
          </a:custGeom>
          <a:ln w="3527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201685" y="2253945"/>
            <a:ext cx="3095625" cy="119380"/>
          </a:xfrm>
          <a:custGeom>
            <a:avLst/>
            <a:gdLst/>
            <a:ahLst/>
            <a:cxnLst/>
            <a:rect l="l" t="t" r="r" b="b"/>
            <a:pathLst>
              <a:path w="3095625" h="119380">
                <a:moveTo>
                  <a:pt x="3029477" y="39792"/>
                </a:moveTo>
                <a:lnTo>
                  <a:pt x="2976561" y="39792"/>
                </a:lnTo>
                <a:lnTo>
                  <a:pt x="2976561" y="79587"/>
                </a:lnTo>
                <a:lnTo>
                  <a:pt x="2950103" y="79587"/>
                </a:lnTo>
                <a:lnTo>
                  <a:pt x="2897187" y="119379"/>
                </a:lnTo>
                <a:lnTo>
                  <a:pt x="3029477" y="79587"/>
                </a:lnTo>
                <a:lnTo>
                  <a:pt x="2976561" y="79587"/>
                </a:lnTo>
                <a:lnTo>
                  <a:pt x="3029481" y="79585"/>
                </a:lnTo>
                <a:lnTo>
                  <a:pt x="3095621" y="59690"/>
                </a:lnTo>
                <a:lnTo>
                  <a:pt x="3029477" y="39792"/>
                </a:lnTo>
                <a:close/>
              </a:path>
              <a:path w="3095625" h="119380">
                <a:moveTo>
                  <a:pt x="2976561" y="59690"/>
                </a:moveTo>
                <a:lnTo>
                  <a:pt x="2950103" y="79587"/>
                </a:lnTo>
                <a:lnTo>
                  <a:pt x="2976561" y="79587"/>
                </a:lnTo>
                <a:lnTo>
                  <a:pt x="2976561" y="59690"/>
                </a:lnTo>
                <a:close/>
              </a:path>
              <a:path w="3095625" h="119380">
                <a:moveTo>
                  <a:pt x="2950103" y="39792"/>
                </a:moveTo>
                <a:lnTo>
                  <a:pt x="0" y="39792"/>
                </a:lnTo>
                <a:lnTo>
                  <a:pt x="0" y="79585"/>
                </a:lnTo>
                <a:lnTo>
                  <a:pt x="2950105" y="79585"/>
                </a:lnTo>
                <a:lnTo>
                  <a:pt x="2976561" y="59690"/>
                </a:lnTo>
                <a:lnTo>
                  <a:pt x="2950103" y="39792"/>
                </a:lnTo>
                <a:close/>
              </a:path>
              <a:path w="3095625" h="119380">
                <a:moveTo>
                  <a:pt x="2897187" y="0"/>
                </a:moveTo>
                <a:lnTo>
                  <a:pt x="2976561" y="59689"/>
                </a:lnTo>
                <a:lnTo>
                  <a:pt x="2976561" y="39792"/>
                </a:lnTo>
                <a:lnTo>
                  <a:pt x="3029477" y="39792"/>
                </a:lnTo>
                <a:lnTo>
                  <a:pt x="2897187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339203" y="2260577"/>
            <a:ext cx="106045" cy="0"/>
          </a:xfrm>
          <a:custGeom>
            <a:avLst/>
            <a:gdLst/>
            <a:ahLst/>
            <a:cxnLst/>
            <a:rect l="l" t="t" r="r" b="b"/>
            <a:pathLst>
              <a:path w="106045">
                <a:moveTo>
                  <a:pt x="0" y="0"/>
                </a:moveTo>
                <a:lnTo>
                  <a:pt x="105833" y="0"/>
                </a:lnTo>
              </a:path>
            </a:pathLst>
          </a:custGeom>
          <a:ln w="12733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333691" y="2085928"/>
            <a:ext cx="576580" cy="0"/>
          </a:xfrm>
          <a:custGeom>
            <a:avLst/>
            <a:gdLst/>
            <a:ahLst/>
            <a:cxnLst/>
            <a:rect l="l" t="t" r="r" b="b"/>
            <a:pathLst>
              <a:path w="576579">
                <a:moveTo>
                  <a:pt x="0" y="0"/>
                </a:moveTo>
                <a:lnTo>
                  <a:pt x="576570" y="0"/>
                </a:lnTo>
              </a:path>
            </a:pathLst>
          </a:custGeom>
          <a:ln w="12733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339203" y="2535814"/>
            <a:ext cx="576580" cy="0"/>
          </a:xfrm>
          <a:custGeom>
            <a:avLst/>
            <a:gdLst/>
            <a:ahLst/>
            <a:cxnLst/>
            <a:rect l="l" t="t" r="r" b="b"/>
            <a:pathLst>
              <a:path w="576579">
                <a:moveTo>
                  <a:pt x="0" y="0"/>
                </a:moveTo>
                <a:lnTo>
                  <a:pt x="576571" y="0"/>
                </a:lnTo>
              </a:path>
            </a:pathLst>
          </a:custGeom>
          <a:ln w="12733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354020" y="2123288"/>
            <a:ext cx="76200" cy="12733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365043" y="2354533"/>
            <a:ext cx="76200" cy="12733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847909" y="1922333"/>
            <a:ext cx="76200" cy="15585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856728" y="2534709"/>
            <a:ext cx="76200" cy="15475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717549" y="1098550"/>
            <a:ext cx="6337300" cy="356870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38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endParaRPr sz="1600">
              <a:latin typeface="Times New Roman"/>
              <a:cs typeface="Times New Roman"/>
            </a:endParaRPr>
          </a:p>
          <a:p>
            <a:pPr marL="653415">
              <a:lnSpc>
                <a:spcPct val="100000"/>
              </a:lnSpc>
              <a:spcBef>
                <a:spcPts val="5"/>
              </a:spcBef>
            </a:pPr>
            <a:r>
              <a:rPr sz="1100" b="1" dirty="0">
                <a:latin typeface="Cambria"/>
                <a:cs typeface="Cambria"/>
              </a:rPr>
              <a:t>Step </a:t>
            </a:r>
            <a:r>
              <a:rPr sz="1100" b="1" spc="-5" dirty="0">
                <a:latin typeface="Cambria"/>
                <a:cs typeface="Cambria"/>
              </a:rPr>
              <a:t>Index </a:t>
            </a:r>
            <a:r>
              <a:rPr sz="1100" b="1" dirty="0">
                <a:latin typeface="Cambria"/>
                <a:cs typeface="Cambria"/>
              </a:rPr>
              <a:t>Single</a:t>
            </a:r>
            <a:r>
              <a:rPr sz="1100" b="1" spc="5" dirty="0">
                <a:latin typeface="Cambria"/>
                <a:cs typeface="Cambria"/>
              </a:rPr>
              <a:t> </a:t>
            </a:r>
            <a:r>
              <a:rPr sz="1100" b="1" dirty="0">
                <a:latin typeface="Cambria"/>
                <a:cs typeface="Cambria"/>
              </a:rPr>
              <a:t>Mode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200">
              <a:latin typeface="Times New Roman"/>
              <a:cs typeface="Times New Roman"/>
            </a:endParaRPr>
          </a:p>
          <a:p>
            <a:pPr marR="836930" algn="r">
              <a:lnSpc>
                <a:spcPct val="100000"/>
              </a:lnSpc>
            </a:pPr>
            <a:r>
              <a:rPr sz="1500" u="heavy" baseline="5555" dirty="0"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</a:rPr>
              <a:t>  </a:t>
            </a:r>
            <a:r>
              <a:rPr sz="1500" u="heavy" spc="120" baseline="5555" dirty="0"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500" baseline="5555" dirty="0">
                <a:latin typeface="Times New Roman"/>
                <a:cs typeface="Times New Roman"/>
              </a:rPr>
              <a:t>9 </a:t>
            </a:r>
            <a:r>
              <a:rPr sz="1500" spc="-15" baseline="5555" dirty="0">
                <a:latin typeface="Symbol"/>
                <a:cs typeface="Symbol"/>
              </a:rPr>
              <a:t></a:t>
            </a:r>
            <a:r>
              <a:rPr sz="1500" spc="-15" baseline="5555" dirty="0">
                <a:latin typeface="Times New Roman"/>
                <a:cs typeface="Times New Roman"/>
              </a:rPr>
              <a:t>m </a:t>
            </a:r>
            <a:r>
              <a:rPr sz="1000" spc="-10" dirty="0">
                <a:latin typeface="Times New Roman"/>
                <a:cs typeface="Times New Roman"/>
              </a:rPr>
              <a:t>125</a:t>
            </a:r>
            <a:r>
              <a:rPr sz="1000" spc="-35" dirty="0">
                <a:latin typeface="Times New Roman"/>
                <a:cs typeface="Times New Roman"/>
              </a:rPr>
              <a:t> </a:t>
            </a:r>
            <a:r>
              <a:rPr sz="1000" spc="-10" dirty="0">
                <a:latin typeface="Symbol"/>
                <a:cs typeface="Symbol"/>
              </a:rPr>
              <a:t></a:t>
            </a:r>
            <a:r>
              <a:rPr sz="1000" spc="-10" dirty="0">
                <a:latin typeface="Times New Roman"/>
                <a:cs typeface="Times New Roman"/>
              </a:rPr>
              <a:t>m</a:t>
            </a: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150">
              <a:latin typeface="Times New Roman"/>
              <a:cs typeface="Times New Roman"/>
            </a:endParaRPr>
          </a:p>
          <a:p>
            <a:pPr marL="838200" marR="5019675" indent="123189">
              <a:lnSpc>
                <a:spcPct val="105000"/>
              </a:lnSpc>
            </a:pPr>
            <a:r>
              <a:rPr sz="800" spc="5" dirty="0">
                <a:latin typeface="Calibri"/>
                <a:cs typeface="Calibri"/>
              </a:rPr>
              <a:t>profil  indeks</a:t>
            </a:r>
            <a:r>
              <a:rPr sz="800" spc="-35" dirty="0">
                <a:latin typeface="Calibri"/>
                <a:cs typeface="Calibri"/>
              </a:rPr>
              <a:t> </a:t>
            </a:r>
            <a:r>
              <a:rPr sz="800" spc="5" dirty="0">
                <a:latin typeface="Calibri"/>
                <a:cs typeface="Calibri"/>
              </a:rPr>
              <a:t>bias</a:t>
            </a:r>
            <a:endParaRPr sz="800">
              <a:latin typeface="Calibri"/>
              <a:cs typeface="Calibri"/>
            </a:endParaRPr>
          </a:p>
          <a:p>
            <a:pPr marL="222250" algn="ctr">
              <a:lnSpc>
                <a:spcPct val="100000"/>
              </a:lnSpc>
              <a:spcBef>
                <a:spcPts val="190"/>
              </a:spcBef>
            </a:pPr>
            <a:r>
              <a:rPr sz="800" i="1" spc="10" dirty="0">
                <a:latin typeface="Cambria"/>
                <a:cs typeface="Cambria"/>
              </a:rPr>
              <a:t>Gambar 15 </a:t>
            </a:r>
            <a:r>
              <a:rPr sz="800" i="1" dirty="0">
                <a:latin typeface="Cambria"/>
                <a:cs typeface="Cambria"/>
              </a:rPr>
              <a:t>: </a:t>
            </a:r>
            <a:r>
              <a:rPr sz="800" i="1" spc="5" dirty="0">
                <a:latin typeface="Cambria"/>
                <a:cs typeface="Cambria"/>
              </a:rPr>
              <a:t>Profile serat optik Step Index Single</a:t>
            </a:r>
            <a:r>
              <a:rPr sz="800" i="1" spc="125" dirty="0">
                <a:latin typeface="Cambria"/>
                <a:cs typeface="Cambria"/>
              </a:rPr>
              <a:t> </a:t>
            </a:r>
            <a:r>
              <a:rPr sz="800" i="1" spc="10" dirty="0">
                <a:latin typeface="Cambria"/>
                <a:cs typeface="Cambria"/>
              </a:rPr>
              <a:t>Mode</a:t>
            </a:r>
            <a:endParaRPr sz="800">
              <a:latin typeface="Cambria"/>
              <a:cs typeface="Cambria"/>
            </a:endParaRPr>
          </a:p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250">
              <a:latin typeface="Times New Roman"/>
              <a:cs typeface="Times New Roman"/>
            </a:endParaRPr>
          </a:p>
          <a:p>
            <a:pPr marL="653415">
              <a:lnSpc>
                <a:spcPct val="100000"/>
              </a:lnSpc>
            </a:pPr>
            <a:r>
              <a:rPr sz="800" spc="10" dirty="0">
                <a:latin typeface="Cambria"/>
                <a:cs typeface="Cambria"/>
              </a:rPr>
              <a:t>Catatan</a:t>
            </a:r>
            <a:r>
              <a:rPr sz="800" spc="20" dirty="0">
                <a:latin typeface="Cambria"/>
                <a:cs typeface="Cambria"/>
              </a:rPr>
              <a:t> </a:t>
            </a:r>
            <a:r>
              <a:rPr sz="800" dirty="0">
                <a:latin typeface="Cambria"/>
                <a:cs typeface="Cambria"/>
              </a:rPr>
              <a:t>:</a:t>
            </a:r>
            <a:endParaRPr sz="800">
              <a:latin typeface="Cambria"/>
              <a:cs typeface="Cambria"/>
            </a:endParaRPr>
          </a:p>
          <a:p>
            <a:pPr marL="890905" marR="1020444" indent="-237490">
              <a:lnSpc>
                <a:spcPct val="114999"/>
              </a:lnSpc>
              <a:buFont typeface="Wingdings"/>
              <a:buChar char=""/>
              <a:tabLst>
                <a:tab pos="890905" algn="l"/>
                <a:tab pos="891540" algn="l"/>
              </a:tabLst>
            </a:pPr>
            <a:r>
              <a:rPr sz="800" spc="5" dirty="0">
                <a:latin typeface="Cambria"/>
                <a:cs typeface="Cambria"/>
              </a:rPr>
              <a:t>Serat optik Step </a:t>
            </a:r>
            <a:r>
              <a:rPr sz="800" spc="10" dirty="0">
                <a:latin typeface="Cambria"/>
                <a:cs typeface="Cambria"/>
              </a:rPr>
              <a:t>Index </a:t>
            </a:r>
            <a:r>
              <a:rPr sz="800" spc="5" dirty="0">
                <a:latin typeface="Cambria"/>
                <a:cs typeface="Cambria"/>
              </a:rPr>
              <a:t>Single </a:t>
            </a:r>
            <a:r>
              <a:rPr sz="800" spc="10" dirty="0">
                <a:latin typeface="Cambria"/>
                <a:cs typeface="Cambria"/>
              </a:rPr>
              <a:t>Mode memiliki diameter </a:t>
            </a:r>
            <a:r>
              <a:rPr sz="800" spc="5" dirty="0">
                <a:latin typeface="Cambria"/>
                <a:cs typeface="Cambria"/>
              </a:rPr>
              <a:t>core yang </a:t>
            </a:r>
            <a:r>
              <a:rPr sz="800" spc="10" dirty="0">
                <a:latin typeface="Cambria"/>
                <a:cs typeface="Cambria"/>
              </a:rPr>
              <a:t>sangat </a:t>
            </a:r>
            <a:r>
              <a:rPr sz="800" spc="5" dirty="0">
                <a:latin typeface="Cambria"/>
                <a:cs typeface="Cambria"/>
              </a:rPr>
              <a:t>kecil </a:t>
            </a:r>
            <a:r>
              <a:rPr sz="800" spc="10" dirty="0">
                <a:latin typeface="Cambria"/>
                <a:cs typeface="Cambria"/>
              </a:rPr>
              <a:t>dibandingkan </a:t>
            </a:r>
            <a:r>
              <a:rPr sz="800" spc="5" dirty="0">
                <a:latin typeface="Cambria"/>
                <a:cs typeface="Cambria"/>
              </a:rPr>
              <a:t>ukuran  claddingnya.</a:t>
            </a:r>
            <a:endParaRPr sz="800">
              <a:latin typeface="Cambria"/>
              <a:cs typeface="Cambria"/>
            </a:endParaRPr>
          </a:p>
          <a:p>
            <a:pPr marL="890905" indent="-238125">
              <a:lnSpc>
                <a:spcPct val="100000"/>
              </a:lnSpc>
              <a:spcBef>
                <a:spcPts val="145"/>
              </a:spcBef>
              <a:buFont typeface="Wingdings"/>
              <a:buChar char=""/>
              <a:tabLst>
                <a:tab pos="890905" algn="l"/>
                <a:tab pos="891540" algn="l"/>
              </a:tabLst>
            </a:pPr>
            <a:r>
              <a:rPr sz="800" spc="5" dirty="0">
                <a:latin typeface="Cambria"/>
                <a:cs typeface="Cambria"/>
              </a:rPr>
              <a:t>Cahaya hanya </a:t>
            </a:r>
            <a:r>
              <a:rPr sz="800" spc="10" dirty="0">
                <a:latin typeface="Cambria"/>
                <a:cs typeface="Cambria"/>
              </a:rPr>
              <a:t>merambat dalam </a:t>
            </a:r>
            <a:r>
              <a:rPr sz="800" spc="5" dirty="0">
                <a:latin typeface="Cambria"/>
                <a:cs typeface="Cambria"/>
              </a:rPr>
              <a:t>satu </a:t>
            </a:r>
            <a:r>
              <a:rPr sz="800" spc="10" dirty="0">
                <a:latin typeface="Cambria"/>
                <a:cs typeface="Cambria"/>
              </a:rPr>
              <a:t>mode </a:t>
            </a:r>
            <a:r>
              <a:rPr sz="800" spc="5" dirty="0">
                <a:latin typeface="Cambria"/>
                <a:cs typeface="Cambria"/>
              </a:rPr>
              <a:t>saja yaitu </a:t>
            </a:r>
            <a:r>
              <a:rPr sz="800" spc="10" dirty="0">
                <a:latin typeface="Cambria"/>
                <a:cs typeface="Cambria"/>
              </a:rPr>
              <a:t>sejajar dengan sumbu </a:t>
            </a:r>
            <a:r>
              <a:rPr sz="800" spc="5" dirty="0">
                <a:latin typeface="Cambria"/>
                <a:cs typeface="Cambria"/>
              </a:rPr>
              <a:t>serat</a:t>
            </a:r>
            <a:r>
              <a:rPr sz="800" spc="160" dirty="0">
                <a:latin typeface="Cambria"/>
                <a:cs typeface="Cambria"/>
              </a:rPr>
              <a:t> </a:t>
            </a:r>
            <a:r>
              <a:rPr sz="800" spc="5" dirty="0">
                <a:latin typeface="Cambria"/>
                <a:cs typeface="Cambria"/>
              </a:rPr>
              <a:t>optik.</a:t>
            </a:r>
            <a:endParaRPr sz="800">
              <a:latin typeface="Cambria"/>
              <a:cs typeface="Cambria"/>
            </a:endParaRPr>
          </a:p>
          <a:p>
            <a:pPr marL="890905" indent="-238125">
              <a:lnSpc>
                <a:spcPct val="100000"/>
              </a:lnSpc>
              <a:spcBef>
                <a:spcPts val="145"/>
              </a:spcBef>
              <a:buFont typeface="Wingdings"/>
              <a:buChar char=""/>
              <a:tabLst>
                <a:tab pos="890905" algn="l"/>
                <a:tab pos="891540" algn="l"/>
              </a:tabLst>
            </a:pPr>
            <a:r>
              <a:rPr sz="800" spc="10" dirty="0">
                <a:latin typeface="Cambria"/>
                <a:cs typeface="Cambria"/>
              </a:rPr>
              <a:t>Digunakan untuk transmisi </a:t>
            </a:r>
            <a:r>
              <a:rPr sz="800" spc="5" dirty="0">
                <a:latin typeface="Cambria"/>
                <a:cs typeface="Cambria"/>
              </a:rPr>
              <a:t>data </a:t>
            </a:r>
            <a:r>
              <a:rPr sz="800" spc="10" dirty="0">
                <a:latin typeface="Cambria"/>
                <a:cs typeface="Cambria"/>
              </a:rPr>
              <a:t>dengan bit </a:t>
            </a:r>
            <a:r>
              <a:rPr sz="800" dirty="0">
                <a:latin typeface="Cambria"/>
                <a:cs typeface="Cambria"/>
              </a:rPr>
              <a:t>rate</a:t>
            </a:r>
            <a:r>
              <a:rPr sz="800" spc="80" dirty="0">
                <a:latin typeface="Cambria"/>
                <a:cs typeface="Cambria"/>
              </a:rPr>
              <a:t> </a:t>
            </a:r>
            <a:r>
              <a:rPr sz="800" spc="5" dirty="0">
                <a:latin typeface="Cambria"/>
                <a:cs typeface="Cambria"/>
              </a:rPr>
              <a:t>tinggi.</a:t>
            </a:r>
            <a:endParaRPr sz="800">
              <a:latin typeface="Cambria"/>
              <a:cs typeface="Cambria"/>
            </a:endParaRPr>
          </a:p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 marL="374650">
              <a:lnSpc>
                <a:spcPct val="100000"/>
              </a:lnSpc>
              <a:spcBef>
                <a:spcPts val="570"/>
              </a:spcBef>
            </a:pPr>
            <a:r>
              <a:rPr sz="700" spc="5" dirty="0">
                <a:latin typeface="Calibri"/>
                <a:cs typeface="Calibri"/>
              </a:rPr>
              <a:t>Page </a:t>
            </a:r>
            <a:r>
              <a:rPr sz="700" dirty="0">
                <a:latin typeface="Calibri"/>
                <a:cs typeface="Calibri"/>
              </a:rPr>
              <a:t>-</a:t>
            </a:r>
            <a:r>
              <a:rPr sz="700" spc="25" dirty="0">
                <a:latin typeface="Calibri"/>
                <a:cs typeface="Calibri"/>
              </a:rPr>
              <a:t> </a:t>
            </a:r>
            <a:r>
              <a:rPr sz="700" spc="15" dirty="0">
                <a:latin typeface="Calibri"/>
                <a:cs typeface="Calibri"/>
              </a:rPr>
              <a:t>79</a:t>
            </a:r>
            <a:endParaRPr sz="700">
              <a:latin typeface="Calibri"/>
              <a:cs typeface="Calibri"/>
            </a:endParaRPr>
          </a:p>
        </p:txBody>
      </p:sp>
      <p:sp>
        <p:nvSpPr>
          <p:cNvPr id="23" name="object 2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535"/>
              </a:lnSpc>
            </a:pPr>
            <a:fld id="{81D60167-4931-47E6-BA6A-407CBD079E47}" type="slidenum">
              <a:rPr dirty="0"/>
              <a:t>31</a:t>
            </a:fld>
            <a:endParaRPr dirty="0"/>
          </a:p>
        </p:txBody>
      </p:sp>
      <p:sp>
        <p:nvSpPr>
          <p:cNvPr id="24" name="object 33"/>
          <p:cNvSpPr/>
          <p:nvPr/>
        </p:nvSpPr>
        <p:spPr>
          <a:xfrm>
            <a:off x="3645870" y="8619760"/>
            <a:ext cx="480659" cy="2467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34"/>
          <p:cNvSpPr/>
          <p:nvPr/>
        </p:nvSpPr>
        <p:spPr>
          <a:xfrm>
            <a:off x="2445176" y="7652565"/>
            <a:ext cx="3004490" cy="60053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35"/>
          <p:cNvSpPr txBox="1"/>
          <p:nvPr/>
        </p:nvSpPr>
        <p:spPr>
          <a:xfrm>
            <a:off x="717549" y="5391150"/>
            <a:ext cx="6337300" cy="355600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190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5"/>
              </a:spcBef>
            </a:pPr>
            <a:endParaRPr sz="1700">
              <a:latin typeface="Times New Roman"/>
              <a:cs typeface="Times New Roman"/>
            </a:endParaRPr>
          </a:p>
          <a:p>
            <a:pPr marL="626745">
              <a:lnSpc>
                <a:spcPct val="100000"/>
              </a:lnSpc>
            </a:pPr>
            <a:r>
              <a:rPr sz="1100" b="1" dirty="0">
                <a:latin typeface="Cambria"/>
                <a:cs typeface="Cambria"/>
              </a:rPr>
              <a:t>Redaman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050">
              <a:latin typeface="Times New Roman"/>
              <a:cs typeface="Times New Roman"/>
            </a:endParaRPr>
          </a:p>
          <a:p>
            <a:pPr marL="863600" marR="536575" indent="-237490">
              <a:lnSpc>
                <a:spcPct val="102699"/>
              </a:lnSpc>
              <a:spcBef>
                <a:spcPts val="5"/>
              </a:spcBef>
              <a:buFont typeface="Wingdings"/>
              <a:buChar char=""/>
              <a:tabLst>
                <a:tab pos="863600" algn="l"/>
                <a:tab pos="864235" algn="l"/>
              </a:tabLst>
            </a:pPr>
            <a:r>
              <a:rPr sz="1100" dirty="0">
                <a:latin typeface="Cambria"/>
                <a:cs typeface="Cambria"/>
              </a:rPr>
              <a:t>Redaman (attenuation) </a:t>
            </a:r>
            <a:r>
              <a:rPr sz="1100" spc="-5" dirty="0">
                <a:latin typeface="Cambria"/>
                <a:cs typeface="Cambria"/>
              </a:rPr>
              <a:t>serat </a:t>
            </a:r>
            <a:r>
              <a:rPr sz="1100" dirty="0">
                <a:latin typeface="Cambria"/>
                <a:cs typeface="Cambria"/>
              </a:rPr>
              <a:t>optik merupakan karakteristik penting </a:t>
            </a:r>
            <a:r>
              <a:rPr sz="1100" spc="-5" dirty="0">
                <a:latin typeface="Cambria"/>
                <a:cs typeface="Cambria"/>
              </a:rPr>
              <a:t>yang </a:t>
            </a:r>
            <a:r>
              <a:rPr sz="1100" spc="5" dirty="0">
                <a:latin typeface="Cambria"/>
                <a:cs typeface="Cambria"/>
              </a:rPr>
              <a:t>harus  </a:t>
            </a:r>
            <a:r>
              <a:rPr sz="1100" dirty="0">
                <a:latin typeface="Cambria"/>
                <a:cs typeface="Cambria"/>
              </a:rPr>
              <a:t>diperhatikan mengingat </a:t>
            </a:r>
            <a:r>
              <a:rPr sz="1100" spc="-5" dirty="0">
                <a:latin typeface="Cambria"/>
                <a:cs typeface="Cambria"/>
              </a:rPr>
              <a:t>kaitannya </a:t>
            </a:r>
            <a:r>
              <a:rPr sz="1100" spc="5" dirty="0">
                <a:latin typeface="Cambria"/>
                <a:cs typeface="Cambria"/>
              </a:rPr>
              <a:t>dalam </a:t>
            </a:r>
            <a:r>
              <a:rPr sz="1100" dirty="0">
                <a:latin typeface="Cambria"/>
                <a:cs typeface="Cambria"/>
              </a:rPr>
              <a:t>menentukan </a:t>
            </a:r>
            <a:r>
              <a:rPr sz="1100" spc="-5" dirty="0">
                <a:latin typeface="Cambria"/>
                <a:cs typeface="Cambria"/>
              </a:rPr>
              <a:t>jarak </a:t>
            </a:r>
            <a:r>
              <a:rPr sz="1100" dirty="0">
                <a:latin typeface="Cambria"/>
                <a:cs typeface="Cambria"/>
              </a:rPr>
              <a:t>pengulang (</a:t>
            </a:r>
            <a:r>
              <a:rPr sz="1100" i="1" dirty="0">
                <a:latin typeface="Cambria"/>
                <a:cs typeface="Cambria"/>
              </a:rPr>
              <a:t>repeater</a:t>
            </a:r>
            <a:r>
              <a:rPr sz="1100" dirty="0">
                <a:latin typeface="Cambria"/>
                <a:cs typeface="Cambria"/>
              </a:rPr>
              <a:t>),  jenis pemancar dan penerima optik </a:t>
            </a:r>
            <a:r>
              <a:rPr sz="1100" spc="-5" dirty="0">
                <a:latin typeface="Cambria"/>
                <a:cs typeface="Cambria"/>
              </a:rPr>
              <a:t>yang </a:t>
            </a:r>
            <a:r>
              <a:rPr sz="1100" dirty="0">
                <a:latin typeface="Cambria"/>
                <a:cs typeface="Cambria"/>
              </a:rPr>
              <a:t>harus</a:t>
            </a:r>
            <a:r>
              <a:rPr sz="1100" spc="40" dirty="0">
                <a:latin typeface="Cambria"/>
                <a:cs typeface="Cambria"/>
              </a:rPr>
              <a:t> </a:t>
            </a:r>
            <a:r>
              <a:rPr sz="1100" dirty="0">
                <a:latin typeface="Cambria"/>
                <a:cs typeface="Cambria"/>
              </a:rPr>
              <a:t>digunakan.</a:t>
            </a:r>
            <a:endParaRPr sz="1100">
              <a:latin typeface="Cambria"/>
              <a:cs typeface="Cambria"/>
            </a:endParaRPr>
          </a:p>
          <a:p>
            <a:pPr marL="863600" indent="-237490">
              <a:lnSpc>
                <a:spcPts val="1295"/>
              </a:lnSpc>
              <a:buFont typeface="Wingdings"/>
              <a:buChar char=""/>
              <a:tabLst>
                <a:tab pos="863600" algn="l"/>
                <a:tab pos="864235" algn="l"/>
              </a:tabLst>
            </a:pPr>
            <a:r>
              <a:rPr sz="1100" dirty="0">
                <a:latin typeface="Cambria"/>
                <a:cs typeface="Cambria"/>
              </a:rPr>
              <a:t>Redaman </a:t>
            </a:r>
            <a:r>
              <a:rPr sz="1100" spc="-5" dirty="0">
                <a:latin typeface="Cambria"/>
                <a:cs typeface="Cambria"/>
              </a:rPr>
              <a:t>serat </a:t>
            </a:r>
            <a:r>
              <a:rPr sz="1100" dirty="0">
                <a:latin typeface="Cambria"/>
                <a:cs typeface="Cambria"/>
              </a:rPr>
              <a:t>biasanya disebabkan oleh </a:t>
            </a:r>
            <a:r>
              <a:rPr sz="1100" spc="-5" dirty="0">
                <a:latin typeface="Cambria"/>
                <a:cs typeface="Cambria"/>
              </a:rPr>
              <a:t>karena penyerapan </a:t>
            </a:r>
            <a:r>
              <a:rPr sz="1100" dirty="0">
                <a:latin typeface="Cambria"/>
                <a:cs typeface="Cambria"/>
              </a:rPr>
              <a:t>(absorption)</a:t>
            </a:r>
            <a:r>
              <a:rPr sz="1100" spc="65" dirty="0">
                <a:latin typeface="Cambria"/>
                <a:cs typeface="Cambria"/>
              </a:rPr>
              <a:t> </a:t>
            </a:r>
            <a:r>
              <a:rPr sz="1100" spc="-5" dirty="0">
                <a:latin typeface="Cambria"/>
                <a:cs typeface="Cambria"/>
              </a:rPr>
              <a:t>energi</a:t>
            </a:r>
            <a:endParaRPr sz="1100">
              <a:latin typeface="Cambria"/>
              <a:cs typeface="Cambria"/>
            </a:endParaRPr>
          </a:p>
          <a:p>
            <a:pPr marL="863600" marR="599440">
              <a:lnSpc>
                <a:spcPts val="1300"/>
              </a:lnSpc>
              <a:spcBef>
                <a:spcPts val="130"/>
              </a:spcBef>
            </a:pPr>
            <a:r>
              <a:rPr sz="1100" spc="-5" dirty="0">
                <a:latin typeface="Cambria"/>
                <a:cs typeface="Cambria"/>
              </a:rPr>
              <a:t>sinyal </a:t>
            </a:r>
            <a:r>
              <a:rPr sz="1100" dirty="0">
                <a:latin typeface="Cambria"/>
                <a:cs typeface="Cambria"/>
              </a:rPr>
              <a:t>oleh bahan, </a:t>
            </a:r>
            <a:r>
              <a:rPr sz="1100" spc="-5" dirty="0">
                <a:latin typeface="Cambria"/>
                <a:cs typeface="Cambria"/>
              </a:rPr>
              <a:t>efek </a:t>
            </a:r>
            <a:r>
              <a:rPr sz="1100" dirty="0">
                <a:latin typeface="Cambria"/>
                <a:cs typeface="Cambria"/>
              </a:rPr>
              <a:t>penghamburan (scattering) </a:t>
            </a:r>
            <a:r>
              <a:rPr sz="1100" spc="5" dirty="0">
                <a:latin typeface="Cambria"/>
                <a:cs typeface="Cambria"/>
              </a:rPr>
              <a:t>dan </a:t>
            </a:r>
            <a:r>
              <a:rPr sz="1100" dirty="0">
                <a:latin typeface="Cambria"/>
                <a:cs typeface="Cambria"/>
              </a:rPr>
              <a:t>pengaruh pembengkokan  (bending).</a:t>
            </a:r>
            <a:endParaRPr sz="1100">
              <a:latin typeface="Cambria"/>
              <a:cs typeface="Cambria"/>
            </a:endParaRPr>
          </a:p>
          <a:p>
            <a:pPr marL="863600" indent="-237490">
              <a:lnSpc>
                <a:spcPts val="1250"/>
              </a:lnSpc>
              <a:buFont typeface="Wingdings"/>
              <a:buChar char=""/>
              <a:tabLst>
                <a:tab pos="863600" algn="l"/>
                <a:tab pos="864235" algn="l"/>
              </a:tabLst>
            </a:pPr>
            <a:r>
              <a:rPr sz="1100" dirty="0">
                <a:latin typeface="Cambria"/>
                <a:cs typeface="Cambria"/>
              </a:rPr>
              <a:t>Semakin besar redaman berarti semakin sedikit </a:t>
            </a:r>
            <a:r>
              <a:rPr sz="1100" spc="-5" dirty="0">
                <a:latin typeface="Cambria"/>
                <a:cs typeface="Cambria"/>
              </a:rPr>
              <a:t>cahaya yang </a:t>
            </a:r>
            <a:r>
              <a:rPr sz="1100" spc="5" dirty="0">
                <a:latin typeface="Cambria"/>
                <a:cs typeface="Cambria"/>
              </a:rPr>
              <a:t>dapat</a:t>
            </a:r>
            <a:r>
              <a:rPr sz="1100" spc="55" dirty="0">
                <a:latin typeface="Cambria"/>
                <a:cs typeface="Cambria"/>
              </a:rPr>
              <a:t> </a:t>
            </a:r>
            <a:r>
              <a:rPr sz="1100" dirty="0">
                <a:latin typeface="Cambria"/>
                <a:cs typeface="Cambria"/>
              </a:rPr>
              <a:t>mencapai</a:t>
            </a:r>
            <a:endParaRPr sz="1100">
              <a:latin typeface="Cambria"/>
              <a:cs typeface="Cambria"/>
            </a:endParaRPr>
          </a:p>
          <a:p>
            <a:pPr marL="863600">
              <a:lnSpc>
                <a:spcPct val="100000"/>
              </a:lnSpc>
              <a:spcBef>
                <a:spcPts val="70"/>
              </a:spcBef>
            </a:pPr>
            <a:r>
              <a:rPr sz="1100" spc="-15" dirty="0">
                <a:latin typeface="Cambria"/>
                <a:cs typeface="Cambria"/>
              </a:rPr>
              <a:t>detector, </a:t>
            </a:r>
            <a:r>
              <a:rPr sz="1100" dirty="0">
                <a:latin typeface="Cambria"/>
                <a:cs typeface="Cambria"/>
              </a:rPr>
              <a:t>dengan demikian semakin pendek kemungkinan </a:t>
            </a:r>
            <a:r>
              <a:rPr sz="1100" spc="-5" dirty="0">
                <a:latin typeface="Cambria"/>
                <a:cs typeface="Cambria"/>
              </a:rPr>
              <a:t>jarak </a:t>
            </a:r>
            <a:r>
              <a:rPr sz="1100" dirty="0">
                <a:latin typeface="Cambria"/>
                <a:cs typeface="Cambria"/>
              </a:rPr>
              <a:t>antar</a:t>
            </a:r>
            <a:r>
              <a:rPr sz="1100" spc="50" dirty="0">
                <a:latin typeface="Cambria"/>
                <a:cs typeface="Cambria"/>
              </a:rPr>
              <a:t> </a:t>
            </a:r>
            <a:r>
              <a:rPr sz="1100" dirty="0">
                <a:latin typeface="Cambria"/>
                <a:cs typeface="Cambria"/>
              </a:rPr>
              <a:t>pengulang.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900">
              <a:latin typeface="Times New Roman"/>
              <a:cs typeface="Times New Roman"/>
            </a:endParaRPr>
          </a:p>
          <a:p>
            <a:pPr marL="1978660">
              <a:lnSpc>
                <a:spcPct val="100000"/>
              </a:lnSpc>
            </a:pPr>
            <a:r>
              <a:rPr sz="800" i="1" spc="10" dirty="0">
                <a:latin typeface="Cambria"/>
                <a:cs typeface="Cambria"/>
              </a:rPr>
              <a:t>Gambar 17 </a:t>
            </a:r>
            <a:r>
              <a:rPr sz="800" i="1" dirty="0">
                <a:latin typeface="Cambria"/>
                <a:cs typeface="Cambria"/>
              </a:rPr>
              <a:t>: </a:t>
            </a:r>
            <a:r>
              <a:rPr sz="800" i="1" spc="5" dirty="0">
                <a:latin typeface="Cambria"/>
                <a:cs typeface="Cambria"/>
              </a:rPr>
              <a:t>Ilustrasi </a:t>
            </a:r>
            <a:r>
              <a:rPr sz="800" i="1" spc="10" dirty="0">
                <a:latin typeface="Cambria"/>
                <a:cs typeface="Cambria"/>
              </a:rPr>
              <a:t>redaman pada </a:t>
            </a:r>
            <a:r>
              <a:rPr sz="800" i="1" spc="5" dirty="0">
                <a:latin typeface="Cambria"/>
                <a:cs typeface="Cambria"/>
              </a:rPr>
              <a:t>jaringan kabel serat</a:t>
            </a:r>
            <a:r>
              <a:rPr sz="800" i="1" spc="100" dirty="0">
                <a:latin typeface="Cambria"/>
                <a:cs typeface="Cambria"/>
              </a:rPr>
              <a:t> </a:t>
            </a:r>
            <a:r>
              <a:rPr sz="800" i="1" spc="5" dirty="0">
                <a:latin typeface="Cambria"/>
                <a:cs typeface="Cambria"/>
              </a:rPr>
              <a:t>optik</a:t>
            </a:r>
            <a:endParaRPr sz="800">
              <a:latin typeface="Cambria"/>
              <a:cs typeface="Cambria"/>
            </a:endParaRPr>
          </a:p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 marL="374650">
              <a:lnSpc>
                <a:spcPct val="100000"/>
              </a:lnSpc>
              <a:spcBef>
                <a:spcPts val="770"/>
              </a:spcBef>
            </a:pPr>
            <a:r>
              <a:rPr sz="700" spc="5" dirty="0">
                <a:latin typeface="Calibri"/>
                <a:cs typeface="Calibri"/>
              </a:rPr>
              <a:t>Page </a:t>
            </a:r>
            <a:r>
              <a:rPr sz="700" dirty="0">
                <a:latin typeface="Calibri"/>
                <a:cs typeface="Calibri"/>
              </a:rPr>
              <a:t>-</a:t>
            </a:r>
            <a:r>
              <a:rPr sz="700" spc="25" dirty="0">
                <a:latin typeface="Calibri"/>
                <a:cs typeface="Calibri"/>
              </a:rPr>
              <a:t> </a:t>
            </a:r>
            <a:r>
              <a:rPr sz="700" spc="15" dirty="0">
                <a:latin typeface="Calibri"/>
                <a:cs typeface="Calibri"/>
              </a:rPr>
              <a:t>82</a:t>
            </a:r>
            <a:endParaRPr sz="700">
              <a:latin typeface="Calibri"/>
              <a:cs typeface="Calibri"/>
            </a:endParaRPr>
          </a:p>
        </p:txBody>
      </p:sp>
      <p:sp>
        <p:nvSpPr>
          <p:cNvPr id="27" name="object 36"/>
          <p:cNvSpPr/>
          <p:nvPr/>
        </p:nvSpPr>
        <p:spPr>
          <a:xfrm>
            <a:off x="6267450" y="8289325"/>
            <a:ext cx="370416" cy="32602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645870" y="4338673"/>
            <a:ext cx="480659" cy="2476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964663" y="1957704"/>
            <a:ext cx="4048125" cy="14491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17549" y="1098550"/>
            <a:ext cx="6337300" cy="356870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950">
              <a:latin typeface="Times New Roman"/>
              <a:cs typeface="Times New Roman"/>
            </a:endParaRPr>
          </a:p>
          <a:p>
            <a:pPr marL="187325" algn="ctr">
              <a:lnSpc>
                <a:spcPct val="100000"/>
              </a:lnSpc>
            </a:pPr>
            <a:r>
              <a:rPr sz="800" i="1" spc="10" dirty="0">
                <a:latin typeface="Cambria"/>
                <a:cs typeface="Cambria"/>
              </a:rPr>
              <a:t>Gambar 19 </a:t>
            </a:r>
            <a:r>
              <a:rPr sz="800" i="1" dirty="0">
                <a:latin typeface="Cambria"/>
                <a:cs typeface="Cambria"/>
              </a:rPr>
              <a:t>: </a:t>
            </a:r>
            <a:r>
              <a:rPr sz="800" i="1" spc="10" dirty="0">
                <a:latin typeface="Cambria"/>
                <a:cs typeface="Cambria"/>
              </a:rPr>
              <a:t>Dispersi</a:t>
            </a:r>
            <a:r>
              <a:rPr sz="800" i="1" spc="40" dirty="0">
                <a:latin typeface="Cambria"/>
                <a:cs typeface="Cambria"/>
              </a:rPr>
              <a:t> </a:t>
            </a:r>
            <a:r>
              <a:rPr sz="800" i="1" spc="10" dirty="0">
                <a:latin typeface="Cambria"/>
                <a:cs typeface="Cambria"/>
              </a:rPr>
              <a:t>Chromatic</a:t>
            </a:r>
            <a:endParaRPr sz="800">
              <a:latin typeface="Cambria"/>
              <a:cs typeface="Cambria"/>
            </a:endParaRPr>
          </a:p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300">
              <a:latin typeface="Times New Roman"/>
              <a:cs typeface="Times New Roman"/>
            </a:endParaRPr>
          </a:p>
          <a:p>
            <a:pPr marL="374650">
              <a:lnSpc>
                <a:spcPct val="100000"/>
              </a:lnSpc>
            </a:pPr>
            <a:r>
              <a:rPr sz="700" spc="5" dirty="0">
                <a:latin typeface="Calibri"/>
                <a:cs typeface="Calibri"/>
              </a:rPr>
              <a:t>Page </a:t>
            </a:r>
            <a:r>
              <a:rPr sz="700" dirty="0">
                <a:latin typeface="Calibri"/>
                <a:cs typeface="Calibri"/>
              </a:rPr>
              <a:t>-</a:t>
            </a:r>
            <a:r>
              <a:rPr sz="700" spc="25" dirty="0">
                <a:latin typeface="Calibri"/>
                <a:cs typeface="Calibri"/>
              </a:rPr>
              <a:t> </a:t>
            </a:r>
            <a:r>
              <a:rPr sz="700" spc="15" dirty="0">
                <a:latin typeface="Calibri"/>
                <a:cs typeface="Calibri"/>
              </a:rPr>
              <a:t>85</a:t>
            </a:r>
            <a:endParaRPr sz="7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17549" y="5391150"/>
            <a:ext cx="6337300" cy="355600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150">
              <a:latin typeface="Times New Roman"/>
              <a:cs typeface="Times New Roman"/>
            </a:endParaRPr>
          </a:p>
          <a:p>
            <a:pPr marL="374650">
              <a:lnSpc>
                <a:spcPct val="100000"/>
              </a:lnSpc>
            </a:pPr>
            <a:r>
              <a:rPr sz="700" spc="5" dirty="0">
                <a:latin typeface="Calibri"/>
                <a:cs typeface="Calibri"/>
              </a:rPr>
              <a:t>Page </a:t>
            </a:r>
            <a:r>
              <a:rPr sz="700" dirty="0">
                <a:latin typeface="Calibri"/>
                <a:cs typeface="Calibri"/>
              </a:rPr>
              <a:t>-</a:t>
            </a:r>
            <a:r>
              <a:rPr sz="700" spc="25" dirty="0">
                <a:latin typeface="Calibri"/>
                <a:cs typeface="Calibri"/>
              </a:rPr>
              <a:t> </a:t>
            </a:r>
            <a:r>
              <a:rPr sz="700" spc="15" dirty="0">
                <a:latin typeface="Calibri"/>
                <a:cs typeface="Calibri"/>
              </a:rPr>
              <a:t>86</a:t>
            </a:r>
            <a:endParaRPr sz="7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645870" y="8619760"/>
            <a:ext cx="480659" cy="2467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939212" y="6231816"/>
            <a:ext cx="1931458" cy="148695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535"/>
              </a:lnSpc>
            </a:pPr>
            <a:fld id="{81D60167-4931-47E6-BA6A-407CBD079E47}" type="slidenum">
              <a:rPr dirty="0"/>
              <a:t>32</a:t>
            </a:fld>
            <a:endParaRPr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92199" y="4454616"/>
            <a:ext cx="347345" cy="109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10"/>
              </a:lnSpc>
            </a:pPr>
            <a:r>
              <a:rPr sz="700" spc="5" dirty="0">
                <a:latin typeface="Calibri"/>
                <a:cs typeface="Calibri"/>
              </a:rPr>
              <a:t>Page </a:t>
            </a:r>
            <a:r>
              <a:rPr sz="700" dirty="0">
                <a:latin typeface="Calibri"/>
                <a:cs typeface="Calibri"/>
              </a:rPr>
              <a:t>-</a:t>
            </a:r>
            <a:r>
              <a:rPr sz="700" spc="-55" dirty="0">
                <a:latin typeface="Calibri"/>
                <a:cs typeface="Calibri"/>
              </a:rPr>
              <a:t> </a:t>
            </a:r>
            <a:r>
              <a:rPr sz="700" spc="15" dirty="0">
                <a:latin typeface="Calibri"/>
                <a:cs typeface="Calibri"/>
              </a:rPr>
              <a:t>87</a:t>
            </a:r>
            <a:endParaRPr sz="7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645870" y="4338673"/>
            <a:ext cx="480659" cy="2476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11199" y="1092200"/>
            <a:ext cx="6343384" cy="35814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75791" y="1451863"/>
            <a:ext cx="460248" cy="46024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17549" y="1098550"/>
            <a:ext cx="6337300" cy="356870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635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0"/>
              </a:spcBef>
            </a:pPr>
            <a:endParaRPr sz="1450">
              <a:latin typeface="Times New Roman"/>
              <a:cs typeface="Times New Roman"/>
            </a:endParaRPr>
          </a:p>
          <a:p>
            <a:pPr marL="679450" marR="2405380">
              <a:lnSpc>
                <a:spcPct val="148600"/>
              </a:lnSpc>
            </a:pPr>
            <a:r>
              <a:rPr sz="1400" b="1" spc="-10" dirty="0">
                <a:solidFill>
                  <a:srgbClr val="FFFFFF"/>
                </a:solidFill>
                <a:latin typeface="Cambria"/>
                <a:cs typeface="Cambria"/>
              </a:rPr>
              <a:t>MENERAPKAN </a:t>
            </a:r>
            <a:r>
              <a:rPr sz="1400" b="1" spc="-35" dirty="0">
                <a:solidFill>
                  <a:srgbClr val="FFFFFF"/>
                </a:solidFill>
                <a:latin typeface="Cambria"/>
                <a:cs typeface="Cambria"/>
              </a:rPr>
              <a:t>PENGETAHUAN </a:t>
            </a:r>
            <a:r>
              <a:rPr sz="1400" b="1" spc="-30" dirty="0">
                <a:solidFill>
                  <a:srgbClr val="FFFFFF"/>
                </a:solidFill>
                <a:latin typeface="Cambria"/>
                <a:cs typeface="Cambria"/>
              </a:rPr>
              <a:t>TENTANG  </a:t>
            </a:r>
            <a:r>
              <a:rPr sz="1400" b="1" spc="-10" dirty="0">
                <a:solidFill>
                  <a:srgbClr val="FFFFFF"/>
                </a:solidFill>
                <a:latin typeface="Cambria"/>
                <a:cs typeface="Cambria"/>
              </a:rPr>
              <a:t>JENIS-JENIS KABEL FIBER</a:t>
            </a:r>
            <a:r>
              <a:rPr sz="1400" b="1" spc="-3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400" b="1" spc="-10" dirty="0">
                <a:solidFill>
                  <a:srgbClr val="FFFFFF"/>
                </a:solidFill>
                <a:latin typeface="Cambria"/>
                <a:cs typeface="Cambria"/>
              </a:rPr>
              <a:t>OPTIK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645870" y="8619760"/>
            <a:ext cx="480659" cy="2467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717549" y="5391150"/>
            <a:ext cx="6337300" cy="3382977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3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 dirty="0">
              <a:latin typeface="Times New Roman"/>
              <a:cs typeface="Times New Roman"/>
            </a:endParaRPr>
          </a:p>
          <a:p>
            <a:pPr marL="2837180">
              <a:lnSpc>
                <a:spcPct val="100000"/>
              </a:lnSpc>
              <a:spcBef>
                <a:spcPts val="1125"/>
              </a:spcBef>
            </a:pPr>
            <a:r>
              <a:rPr sz="1100" b="1" spc="-5" dirty="0">
                <a:latin typeface="Cambria"/>
                <a:cs typeface="Cambria"/>
              </a:rPr>
              <a:t>Tujuan</a:t>
            </a:r>
            <a:r>
              <a:rPr sz="1100" b="1" dirty="0">
                <a:latin typeface="Cambria"/>
                <a:cs typeface="Cambria"/>
              </a:rPr>
              <a:t> :</a:t>
            </a:r>
            <a:endParaRPr sz="1100" dirty="0">
              <a:latin typeface="Cambria"/>
              <a:cs typeface="Cambria"/>
            </a:endParaRPr>
          </a:p>
          <a:p>
            <a:pPr>
              <a:lnSpc>
                <a:spcPct val="100000"/>
              </a:lnSpc>
            </a:pPr>
            <a:endParaRPr sz="1300" dirty="0">
              <a:latin typeface="Times New Roman"/>
              <a:cs typeface="Times New Roman"/>
            </a:endParaRPr>
          </a:p>
          <a:p>
            <a:pPr marL="2837180" marR="554355">
              <a:lnSpc>
                <a:spcPts val="1300"/>
              </a:lnSpc>
              <a:spcBef>
                <a:spcPts val="750"/>
              </a:spcBef>
            </a:pPr>
            <a:r>
              <a:rPr sz="1100" spc="-5" dirty="0">
                <a:latin typeface="Cambria"/>
                <a:cs typeface="Cambria"/>
              </a:rPr>
              <a:t>Peserta </a:t>
            </a:r>
            <a:r>
              <a:rPr sz="1100" spc="5" dirty="0">
                <a:latin typeface="Cambria"/>
                <a:cs typeface="Cambria"/>
              </a:rPr>
              <a:t>mampu </a:t>
            </a:r>
            <a:r>
              <a:rPr sz="1100" dirty="0">
                <a:latin typeface="Cambria"/>
                <a:cs typeface="Cambria"/>
              </a:rPr>
              <a:t>menerapkan pengetahuan  tentang kabel fiber </a:t>
            </a:r>
            <a:r>
              <a:rPr sz="1100" dirty="0" err="1">
                <a:latin typeface="Cambria"/>
                <a:cs typeface="Cambria"/>
              </a:rPr>
              <a:t>optik</a:t>
            </a:r>
            <a:r>
              <a:rPr sz="1100" dirty="0">
                <a:latin typeface="Cambria"/>
                <a:cs typeface="Cambria"/>
              </a:rPr>
              <a:t> </a:t>
            </a:r>
            <a:r>
              <a:rPr sz="1100" dirty="0" err="1">
                <a:latin typeface="Cambria"/>
                <a:cs typeface="Cambria"/>
              </a:rPr>
              <a:t>sesuai</a:t>
            </a:r>
            <a:endParaRPr sz="13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 dirty="0">
              <a:latin typeface="Times New Roman"/>
              <a:cs typeface="Times New Roman"/>
            </a:endParaRPr>
          </a:p>
          <a:p>
            <a:pPr marL="374650">
              <a:lnSpc>
                <a:spcPct val="100000"/>
              </a:lnSpc>
              <a:spcBef>
                <a:spcPts val="969"/>
              </a:spcBef>
            </a:pPr>
            <a:r>
              <a:rPr sz="700" spc="5" dirty="0">
                <a:latin typeface="Calibri"/>
                <a:cs typeface="Calibri"/>
              </a:rPr>
              <a:t>Page </a:t>
            </a:r>
            <a:r>
              <a:rPr sz="700" dirty="0">
                <a:latin typeface="Calibri"/>
                <a:cs typeface="Calibri"/>
              </a:rPr>
              <a:t>-</a:t>
            </a:r>
            <a:r>
              <a:rPr sz="700" spc="25" dirty="0">
                <a:latin typeface="Calibri"/>
                <a:cs typeface="Calibri"/>
              </a:rPr>
              <a:t> </a:t>
            </a:r>
            <a:r>
              <a:rPr sz="700" spc="15" dirty="0">
                <a:latin typeface="Calibri"/>
                <a:cs typeface="Calibri"/>
              </a:rPr>
              <a:t>88</a:t>
            </a:r>
            <a:endParaRPr sz="700" dirty="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488439" y="6262623"/>
            <a:ext cx="1807464" cy="180441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535"/>
              </a:lnSpc>
            </a:pPr>
            <a:fld id="{81D60167-4931-47E6-BA6A-407CBD079E47}" type="slidenum">
              <a:rPr dirty="0"/>
              <a:t>33</a:t>
            </a:fld>
            <a:endParaRPr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92199" y="4437650"/>
            <a:ext cx="360045" cy="132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700" spc="5" dirty="0">
                <a:latin typeface="Calibri"/>
                <a:cs typeface="Calibri"/>
              </a:rPr>
              <a:t>Page </a:t>
            </a:r>
            <a:r>
              <a:rPr sz="700" dirty="0">
                <a:latin typeface="Calibri"/>
                <a:cs typeface="Calibri"/>
              </a:rPr>
              <a:t>-</a:t>
            </a:r>
            <a:r>
              <a:rPr sz="700" spc="-35" dirty="0">
                <a:latin typeface="Calibri"/>
                <a:cs typeface="Calibri"/>
              </a:rPr>
              <a:t> </a:t>
            </a:r>
            <a:r>
              <a:rPr sz="700" spc="15" dirty="0">
                <a:latin typeface="Calibri"/>
                <a:cs typeface="Calibri"/>
              </a:rPr>
              <a:t>89</a:t>
            </a:r>
            <a:endParaRPr sz="7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645870" y="4338673"/>
            <a:ext cx="480659" cy="2476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504318" y="1866019"/>
            <a:ext cx="3027045" cy="11753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100" b="1" spc="-5" dirty="0">
                <a:latin typeface="Cambria"/>
                <a:cs typeface="Cambria"/>
              </a:rPr>
              <a:t>Pokok </a:t>
            </a:r>
            <a:r>
              <a:rPr sz="1100" b="1" spc="5" dirty="0">
                <a:latin typeface="Cambria"/>
                <a:cs typeface="Cambria"/>
              </a:rPr>
              <a:t>Bahasan </a:t>
            </a:r>
            <a:r>
              <a:rPr sz="1100" b="1" dirty="0">
                <a:latin typeface="Cambria"/>
                <a:cs typeface="Cambria"/>
              </a:rPr>
              <a:t>: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</a:pPr>
            <a:endParaRPr sz="1650">
              <a:latin typeface="Times New Roman"/>
              <a:cs typeface="Times New Roman"/>
            </a:endParaRPr>
          </a:p>
          <a:p>
            <a:pPr marL="322580" indent="-322580">
              <a:lnSpc>
                <a:spcPct val="100000"/>
              </a:lnSpc>
              <a:buFont typeface="Wingdings"/>
              <a:buChar char=""/>
              <a:tabLst>
                <a:tab pos="322580" algn="l"/>
                <a:tab pos="323850" algn="l"/>
              </a:tabLst>
            </a:pPr>
            <a:r>
              <a:rPr sz="1100" dirty="0">
                <a:latin typeface="Cambria"/>
                <a:cs typeface="Cambria"/>
              </a:rPr>
              <a:t>Karakteristik kabel </a:t>
            </a:r>
            <a:r>
              <a:rPr sz="1100" spc="-5" dirty="0">
                <a:latin typeface="Cambria"/>
                <a:cs typeface="Cambria"/>
              </a:rPr>
              <a:t>serat</a:t>
            </a:r>
            <a:r>
              <a:rPr sz="1100" dirty="0">
                <a:latin typeface="Cambria"/>
                <a:cs typeface="Cambria"/>
              </a:rPr>
              <a:t> optik</a:t>
            </a:r>
            <a:endParaRPr sz="1100">
              <a:latin typeface="Cambria"/>
              <a:cs typeface="Cambria"/>
            </a:endParaRPr>
          </a:p>
          <a:p>
            <a:pPr marL="322580" indent="-322580">
              <a:lnSpc>
                <a:spcPct val="100000"/>
              </a:lnSpc>
              <a:spcBef>
                <a:spcPts val="265"/>
              </a:spcBef>
              <a:buFont typeface="Wingdings"/>
              <a:buChar char=""/>
              <a:tabLst>
                <a:tab pos="322580" algn="l"/>
                <a:tab pos="323850" algn="l"/>
              </a:tabLst>
            </a:pPr>
            <a:r>
              <a:rPr sz="1100" dirty="0">
                <a:latin typeface="Cambria"/>
                <a:cs typeface="Cambria"/>
              </a:rPr>
              <a:t>Redaman (rugi-rugi) kabel </a:t>
            </a:r>
            <a:r>
              <a:rPr sz="1100" spc="-5" dirty="0">
                <a:latin typeface="Cambria"/>
                <a:cs typeface="Cambria"/>
              </a:rPr>
              <a:t>serat</a:t>
            </a:r>
            <a:r>
              <a:rPr sz="1100" spc="5" dirty="0">
                <a:latin typeface="Cambria"/>
                <a:cs typeface="Cambria"/>
              </a:rPr>
              <a:t> </a:t>
            </a:r>
            <a:r>
              <a:rPr sz="1100" dirty="0">
                <a:latin typeface="Cambria"/>
                <a:cs typeface="Cambria"/>
              </a:rPr>
              <a:t>optik</a:t>
            </a:r>
            <a:endParaRPr sz="1100">
              <a:latin typeface="Cambria"/>
              <a:cs typeface="Cambria"/>
            </a:endParaRPr>
          </a:p>
          <a:p>
            <a:pPr marL="322580" marR="5080" indent="-322580">
              <a:lnSpc>
                <a:spcPct val="100000"/>
              </a:lnSpc>
              <a:spcBef>
                <a:spcPts val="285"/>
              </a:spcBef>
              <a:buFont typeface="Wingdings"/>
              <a:buChar char=""/>
              <a:tabLst>
                <a:tab pos="322580" algn="l"/>
                <a:tab pos="323850" algn="l"/>
              </a:tabLst>
            </a:pPr>
            <a:r>
              <a:rPr sz="1100" dirty="0">
                <a:latin typeface="Cambria"/>
                <a:cs typeface="Cambria"/>
              </a:rPr>
              <a:t>Kapasitas kabel, </a:t>
            </a:r>
            <a:r>
              <a:rPr sz="1100" spc="-5" dirty="0">
                <a:latin typeface="Cambria"/>
                <a:cs typeface="Cambria"/>
              </a:rPr>
              <a:t>kode </a:t>
            </a:r>
            <a:r>
              <a:rPr sz="1100" dirty="0">
                <a:latin typeface="Cambria"/>
                <a:cs typeface="Cambria"/>
              </a:rPr>
              <a:t>warna serat, </a:t>
            </a:r>
            <a:r>
              <a:rPr sz="1100" spc="5" dirty="0">
                <a:latin typeface="Cambria"/>
                <a:cs typeface="Cambria"/>
              </a:rPr>
              <a:t>dan  </a:t>
            </a:r>
            <a:r>
              <a:rPr sz="1100" dirty="0">
                <a:latin typeface="Cambria"/>
                <a:cs typeface="Cambria"/>
              </a:rPr>
              <a:t>pelabelan kabel </a:t>
            </a:r>
            <a:r>
              <a:rPr sz="1100" spc="-5" dirty="0">
                <a:latin typeface="Cambria"/>
                <a:cs typeface="Cambria"/>
              </a:rPr>
              <a:t>serat</a:t>
            </a:r>
            <a:r>
              <a:rPr sz="1100" dirty="0">
                <a:latin typeface="Cambria"/>
                <a:cs typeface="Cambria"/>
              </a:rPr>
              <a:t> optik</a:t>
            </a:r>
            <a:endParaRPr sz="1100">
              <a:latin typeface="Cambria"/>
              <a:cs typeface="Cambri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284464" y="2214151"/>
            <a:ext cx="1966735" cy="13679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17549" y="1098550"/>
            <a:ext cx="6337300" cy="3568700"/>
          </a:xfrm>
          <a:custGeom>
            <a:avLst/>
            <a:gdLst/>
            <a:ahLst/>
            <a:cxnLst/>
            <a:rect l="l" t="t" r="r" b="b"/>
            <a:pathLst>
              <a:path w="6337300" h="3568700">
                <a:moveTo>
                  <a:pt x="0" y="0"/>
                </a:moveTo>
                <a:lnTo>
                  <a:pt x="6337300" y="0"/>
                </a:lnTo>
                <a:lnTo>
                  <a:pt x="6337300" y="3568700"/>
                </a:lnTo>
                <a:lnTo>
                  <a:pt x="0" y="35687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645870" y="8619760"/>
            <a:ext cx="480659" cy="2467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717549" y="5391150"/>
            <a:ext cx="6337300" cy="355600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750">
              <a:latin typeface="Times New Roman"/>
              <a:cs typeface="Times New Roman"/>
            </a:endParaRPr>
          </a:p>
          <a:p>
            <a:pPr marL="713740">
              <a:lnSpc>
                <a:spcPct val="100000"/>
              </a:lnSpc>
            </a:pPr>
            <a:r>
              <a:rPr sz="1200" b="1" spc="15" dirty="0">
                <a:latin typeface="Cambria"/>
                <a:cs typeface="Cambria"/>
              </a:rPr>
              <a:t>Karakteristik kabel </a:t>
            </a:r>
            <a:r>
              <a:rPr sz="1200" b="1" spc="10" dirty="0">
                <a:latin typeface="Cambria"/>
                <a:cs typeface="Cambria"/>
              </a:rPr>
              <a:t>serat </a:t>
            </a:r>
            <a:r>
              <a:rPr sz="1200" b="1" spc="15" dirty="0">
                <a:latin typeface="Cambria"/>
                <a:cs typeface="Cambria"/>
              </a:rPr>
              <a:t>optik</a:t>
            </a:r>
            <a:r>
              <a:rPr sz="1200" b="1" spc="90" dirty="0">
                <a:latin typeface="Cambria"/>
                <a:cs typeface="Cambria"/>
              </a:rPr>
              <a:t> </a:t>
            </a:r>
            <a:r>
              <a:rPr sz="1200" b="1" spc="5" dirty="0">
                <a:latin typeface="Cambria"/>
                <a:cs typeface="Cambria"/>
              </a:rPr>
              <a:t>::</a:t>
            </a:r>
            <a:endParaRPr sz="12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800">
              <a:latin typeface="Times New Roman"/>
              <a:cs typeface="Times New Roman"/>
            </a:endParaRPr>
          </a:p>
          <a:p>
            <a:pPr marL="713740">
              <a:lnSpc>
                <a:spcPct val="100000"/>
              </a:lnSpc>
            </a:pPr>
            <a:r>
              <a:rPr sz="1100" b="1" dirty="0">
                <a:solidFill>
                  <a:srgbClr val="FF0000"/>
                </a:solidFill>
                <a:latin typeface="Cambria"/>
                <a:cs typeface="Cambria"/>
              </a:rPr>
              <a:t>Ciri-ciri</a:t>
            </a:r>
            <a:r>
              <a:rPr sz="1100" b="1" spc="-5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100" b="1" dirty="0">
                <a:solidFill>
                  <a:srgbClr val="FF0000"/>
                </a:solidFill>
                <a:latin typeface="Cambria"/>
                <a:cs typeface="Cambria"/>
              </a:rPr>
              <a:t>umum</a:t>
            </a:r>
            <a:endParaRPr sz="1100">
              <a:latin typeface="Cambria"/>
              <a:cs typeface="Cambria"/>
            </a:endParaRPr>
          </a:p>
          <a:p>
            <a:pPr marL="1035050" marR="607695" indent="-313690">
              <a:lnSpc>
                <a:spcPct val="101800"/>
              </a:lnSpc>
              <a:spcBef>
                <a:spcPts val="170"/>
              </a:spcBef>
              <a:buFont typeface="Wingdings"/>
              <a:buChar char=""/>
              <a:tabLst>
                <a:tab pos="1035050" algn="l"/>
                <a:tab pos="1035685" algn="l"/>
              </a:tabLst>
            </a:pPr>
            <a:r>
              <a:rPr sz="1100" dirty="0">
                <a:latin typeface="Cambria"/>
                <a:cs typeface="Cambria"/>
              </a:rPr>
              <a:t>Berbeda dengan kabel metalik, kabel </a:t>
            </a:r>
            <a:r>
              <a:rPr sz="1100" spc="-5" dirty="0">
                <a:latin typeface="Cambria"/>
                <a:cs typeface="Cambria"/>
              </a:rPr>
              <a:t>serat </a:t>
            </a:r>
            <a:r>
              <a:rPr sz="1100" dirty="0">
                <a:latin typeface="Cambria"/>
                <a:cs typeface="Cambria"/>
              </a:rPr>
              <a:t>optik </a:t>
            </a:r>
            <a:r>
              <a:rPr sz="1100" spc="-5" dirty="0">
                <a:latin typeface="Cambria"/>
                <a:cs typeface="Cambria"/>
              </a:rPr>
              <a:t>ukurannya kecil, kurang </a:t>
            </a:r>
            <a:r>
              <a:rPr sz="1100" dirty="0">
                <a:latin typeface="Cambria"/>
                <a:cs typeface="Cambria"/>
              </a:rPr>
              <a:t>lebih  3 cm, </a:t>
            </a:r>
            <a:r>
              <a:rPr sz="1100" spc="5" dirty="0">
                <a:latin typeface="Cambria"/>
                <a:cs typeface="Cambria"/>
              </a:rPr>
              <a:t>dan </a:t>
            </a:r>
            <a:r>
              <a:rPr sz="1100" dirty="0">
                <a:latin typeface="Cambria"/>
                <a:cs typeface="Cambria"/>
              </a:rPr>
              <a:t>lebih ringan sehingga instalasi kabel </a:t>
            </a:r>
            <a:r>
              <a:rPr sz="1100" spc="-5" dirty="0">
                <a:latin typeface="Cambria"/>
                <a:cs typeface="Cambria"/>
              </a:rPr>
              <a:t>serat </a:t>
            </a:r>
            <a:r>
              <a:rPr sz="1100" dirty="0">
                <a:latin typeface="Cambria"/>
                <a:cs typeface="Cambria"/>
              </a:rPr>
              <a:t>optik dapat dilakukan  </a:t>
            </a:r>
            <a:r>
              <a:rPr sz="1100" spc="5" dirty="0">
                <a:latin typeface="Cambria"/>
                <a:cs typeface="Cambria"/>
              </a:rPr>
              <a:t>melalui </a:t>
            </a:r>
            <a:r>
              <a:rPr sz="1100" dirty="0">
                <a:latin typeface="Cambria"/>
                <a:cs typeface="Cambria"/>
              </a:rPr>
              <a:t>beberapa span </a:t>
            </a:r>
            <a:r>
              <a:rPr sz="1100" spc="-5" dirty="0">
                <a:latin typeface="Cambria"/>
                <a:cs typeface="Cambria"/>
              </a:rPr>
              <a:t>secara</a:t>
            </a:r>
            <a:r>
              <a:rPr sz="1100" spc="15" dirty="0">
                <a:latin typeface="Cambria"/>
                <a:cs typeface="Cambria"/>
              </a:rPr>
              <a:t> </a:t>
            </a:r>
            <a:r>
              <a:rPr sz="1100" dirty="0">
                <a:latin typeface="Cambria"/>
                <a:cs typeface="Cambria"/>
              </a:rPr>
              <a:t>sekaligus.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Wingdings"/>
              <a:buChar char=""/>
            </a:pPr>
            <a:endParaRPr sz="1150">
              <a:latin typeface="Times New Roman"/>
              <a:cs typeface="Times New Roman"/>
            </a:endParaRPr>
          </a:p>
          <a:p>
            <a:pPr marL="1035050" marR="692785" indent="-313690">
              <a:lnSpc>
                <a:spcPct val="100000"/>
              </a:lnSpc>
              <a:buFont typeface="Wingdings"/>
              <a:buChar char=""/>
              <a:tabLst>
                <a:tab pos="1035050" algn="l"/>
                <a:tab pos="1035685" algn="l"/>
              </a:tabLst>
            </a:pPr>
            <a:r>
              <a:rPr sz="1100" dirty="0">
                <a:latin typeface="Cambria"/>
                <a:cs typeface="Cambria"/>
              </a:rPr>
              <a:t>Panjang kabel </a:t>
            </a:r>
            <a:r>
              <a:rPr sz="1100" spc="-5" dirty="0">
                <a:latin typeface="Cambria"/>
                <a:cs typeface="Cambria"/>
              </a:rPr>
              <a:t>serat </a:t>
            </a:r>
            <a:r>
              <a:rPr sz="1100" dirty="0">
                <a:latin typeface="Cambria"/>
                <a:cs typeface="Cambria"/>
              </a:rPr>
              <a:t>optik </a:t>
            </a:r>
            <a:r>
              <a:rPr sz="1100" spc="5" dirty="0">
                <a:latin typeface="Cambria"/>
                <a:cs typeface="Cambria"/>
              </a:rPr>
              <a:t>dalam </a:t>
            </a:r>
            <a:r>
              <a:rPr sz="1100" dirty="0">
                <a:latin typeface="Cambria"/>
                <a:cs typeface="Cambria"/>
              </a:rPr>
              <a:t>haspel dapat mencapai 2 km sampai dengan  4 km </a:t>
            </a:r>
            <a:r>
              <a:rPr sz="1100" spc="-5" dirty="0">
                <a:latin typeface="Cambria"/>
                <a:cs typeface="Cambria"/>
              </a:rPr>
              <a:t>tergantung</a:t>
            </a:r>
            <a:r>
              <a:rPr sz="1100" spc="10" dirty="0">
                <a:latin typeface="Cambria"/>
                <a:cs typeface="Cambria"/>
              </a:rPr>
              <a:t> </a:t>
            </a:r>
            <a:r>
              <a:rPr sz="1100" dirty="0">
                <a:latin typeface="Cambria"/>
                <a:cs typeface="Cambria"/>
              </a:rPr>
              <a:t>kapasitasnya.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850">
              <a:latin typeface="Times New Roman"/>
              <a:cs typeface="Times New Roman"/>
            </a:endParaRPr>
          </a:p>
          <a:p>
            <a:pPr marL="374650">
              <a:lnSpc>
                <a:spcPct val="100000"/>
              </a:lnSpc>
              <a:spcBef>
                <a:spcPts val="5"/>
              </a:spcBef>
            </a:pPr>
            <a:r>
              <a:rPr sz="700" spc="5" dirty="0">
                <a:latin typeface="Calibri"/>
                <a:cs typeface="Calibri"/>
              </a:rPr>
              <a:t>Page </a:t>
            </a:r>
            <a:r>
              <a:rPr sz="700" dirty="0">
                <a:latin typeface="Calibri"/>
                <a:cs typeface="Calibri"/>
              </a:rPr>
              <a:t>-</a:t>
            </a:r>
            <a:r>
              <a:rPr sz="700" spc="25" dirty="0">
                <a:latin typeface="Calibri"/>
                <a:cs typeface="Calibri"/>
              </a:rPr>
              <a:t> </a:t>
            </a:r>
            <a:r>
              <a:rPr sz="700" spc="15" dirty="0">
                <a:latin typeface="Calibri"/>
                <a:cs typeface="Calibri"/>
              </a:rPr>
              <a:t>90</a:t>
            </a:r>
            <a:endParaRPr sz="7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040383" y="5579871"/>
            <a:ext cx="326136" cy="32918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535"/>
              </a:lnSpc>
            </a:pPr>
            <a:fld id="{81D60167-4931-47E6-BA6A-407CBD079E47}" type="slidenum">
              <a:rPr dirty="0"/>
              <a:t>34</a:t>
            </a:fld>
            <a:endParaRPr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645870" y="4338673"/>
            <a:ext cx="480659" cy="2476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17549" y="1098550"/>
            <a:ext cx="6337300" cy="356870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31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5"/>
              </a:spcBef>
            </a:pPr>
            <a:endParaRPr sz="1750">
              <a:latin typeface="Times New Roman"/>
              <a:cs typeface="Times New Roman"/>
            </a:endParaRPr>
          </a:p>
          <a:p>
            <a:pPr marL="692150">
              <a:lnSpc>
                <a:spcPct val="100000"/>
              </a:lnSpc>
              <a:spcBef>
                <a:spcPts val="5"/>
              </a:spcBef>
            </a:pPr>
            <a:r>
              <a:rPr sz="1100" b="1" dirty="0">
                <a:solidFill>
                  <a:srgbClr val="FF0000"/>
                </a:solidFill>
                <a:latin typeface="Cambria"/>
                <a:cs typeface="Cambria"/>
              </a:rPr>
              <a:t>Penempatan </a:t>
            </a:r>
            <a:r>
              <a:rPr sz="1100" b="1" spc="-5" dirty="0">
                <a:solidFill>
                  <a:srgbClr val="FF0000"/>
                </a:solidFill>
                <a:latin typeface="Cambria"/>
                <a:cs typeface="Cambria"/>
              </a:rPr>
              <a:t>core </a:t>
            </a:r>
            <a:r>
              <a:rPr sz="1100" b="1" dirty="0">
                <a:solidFill>
                  <a:srgbClr val="FF0000"/>
                </a:solidFill>
                <a:latin typeface="Cambria"/>
                <a:cs typeface="Cambria"/>
              </a:rPr>
              <a:t>dalam</a:t>
            </a:r>
            <a:r>
              <a:rPr sz="1100" b="1" spc="20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100" b="1" spc="5" dirty="0">
                <a:solidFill>
                  <a:srgbClr val="FF0000"/>
                </a:solidFill>
                <a:latin typeface="Cambria"/>
                <a:cs typeface="Cambria"/>
              </a:rPr>
              <a:t>kabel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100">
              <a:latin typeface="Times New Roman"/>
              <a:cs typeface="Times New Roman"/>
            </a:endParaRPr>
          </a:p>
          <a:p>
            <a:pPr marL="692150">
              <a:lnSpc>
                <a:spcPct val="100000"/>
              </a:lnSpc>
            </a:pPr>
            <a:r>
              <a:rPr sz="1100" dirty="0">
                <a:latin typeface="Cambria"/>
                <a:cs typeface="Cambria"/>
              </a:rPr>
              <a:t>Dilihat </a:t>
            </a:r>
            <a:r>
              <a:rPr sz="1100" spc="-5" dirty="0">
                <a:latin typeface="Cambria"/>
                <a:cs typeface="Cambria"/>
              </a:rPr>
              <a:t>cara </a:t>
            </a:r>
            <a:r>
              <a:rPr sz="1100" dirty="0">
                <a:latin typeface="Cambria"/>
                <a:cs typeface="Cambria"/>
              </a:rPr>
              <a:t>penempatan </a:t>
            </a:r>
            <a:r>
              <a:rPr sz="1100" spc="-5" dirty="0">
                <a:latin typeface="Cambria"/>
                <a:cs typeface="Cambria"/>
              </a:rPr>
              <a:t>core </a:t>
            </a:r>
            <a:r>
              <a:rPr sz="1100" dirty="0">
                <a:latin typeface="Cambria"/>
                <a:cs typeface="Cambria"/>
              </a:rPr>
              <a:t>di </a:t>
            </a:r>
            <a:r>
              <a:rPr sz="1100" spc="5" dirty="0">
                <a:latin typeface="Cambria"/>
                <a:cs typeface="Cambria"/>
              </a:rPr>
              <a:t>dalam </a:t>
            </a:r>
            <a:r>
              <a:rPr sz="1100" dirty="0">
                <a:latin typeface="Cambria"/>
                <a:cs typeface="Cambria"/>
              </a:rPr>
              <a:t>kabel, ada 2 (dua) jenis kabel optik,</a:t>
            </a:r>
            <a:r>
              <a:rPr sz="1100" spc="75" dirty="0">
                <a:latin typeface="Cambria"/>
                <a:cs typeface="Cambria"/>
              </a:rPr>
              <a:t> </a:t>
            </a:r>
            <a:r>
              <a:rPr sz="1100" dirty="0">
                <a:latin typeface="Cambria"/>
                <a:cs typeface="Cambria"/>
              </a:rPr>
              <a:t>yaitu: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150">
              <a:latin typeface="Times New Roman"/>
              <a:cs typeface="Times New Roman"/>
            </a:endParaRPr>
          </a:p>
          <a:p>
            <a:pPr marL="1012825" indent="-321310">
              <a:lnSpc>
                <a:spcPct val="100000"/>
              </a:lnSpc>
              <a:buAutoNum type="arabicParenR"/>
              <a:tabLst>
                <a:tab pos="1012825" algn="l"/>
                <a:tab pos="1013460" algn="l"/>
              </a:tabLst>
            </a:pPr>
            <a:r>
              <a:rPr sz="1100" dirty="0">
                <a:latin typeface="Cambria"/>
                <a:cs typeface="Cambria"/>
              </a:rPr>
              <a:t>Jenis pipa longgar (loose</a:t>
            </a:r>
            <a:r>
              <a:rPr sz="1100" spc="15" dirty="0">
                <a:latin typeface="Cambria"/>
                <a:cs typeface="Cambria"/>
              </a:rPr>
              <a:t> </a:t>
            </a:r>
            <a:r>
              <a:rPr sz="1100" dirty="0">
                <a:latin typeface="Cambria"/>
                <a:cs typeface="Cambria"/>
              </a:rPr>
              <a:t>tube)</a:t>
            </a:r>
            <a:endParaRPr sz="1100">
              <a:latin typeface="Cambria"/>
              <a:cs typeface="Cambria"/>
            </a:endParaRPr>
          </a:p>
          <a:p>
            <a:pPr marL="1327150" lvl="1" indent="-317500">
              <a:lnSpc>
                <a:spcPct val="100000"/>
              </a:lnSpc>
              <a:buFont typeface="Wingdings"/>
              <a:buChar char=""/>
              <a:tabLst>
                <a:tab pos="1326515" algn="l"/>
                <a:tab pos="1327150" algn="l"/>
              </a:tabLst>
            </a:pPr>
            <a:r>
              <a:rPr sz="1100" spc="-5" dirty="0">
                <a:latin typeface="Cambria"/>
                <a:cs typeface="Cambria"/>
              </a:rPr>
              <a:t>Serat </a:t>
            </a:r>
            <a:r>
              <a:rPr sz="1100" dirty="0">
                <a:latin typeface="Cambria"/>
                <a:cs typeface="Cambria"/>
              </a:rPr>
              <a:t>optik ditempatkan di </a:t>
            </a:r>
            <a:r>
              <a:rPr sz="1100" spc="5" dirty="0">
                <a:latin typeface="Cambria"/>
                <a:cs typeface="Cambria"/>
              </a:rPr>
              <a:t>dalam </a:t>
            </a:r>
            <a:r>
              <a:rPr sz="1100" dirty="0">
                <a:latin typeface="Cambria"/>
                <a:cs typeface="Cambria"/>
              </a:rPr>
              <a:t>pipa longgar (loose tube) </a:t>
            </a:r>
            <a:r>
              <a:rPr sz="1100" spc="-5" dirty="0">
                <a:latin typeface="Cambria"/>
                <a:cs typeface="Cambria"/>
              </a:rPr>
              <a:t>yang </a:t>
            </a:r>
            <a:r>
              <a:rPr sz="1100" dirty="0">
                <a:latin typeface="Cambria"/>
                <a:cs typeface="Cambria"/>
              </a:rPr>
              <a:t>terbuat</a:t>
            </a:r>
            <a:r>
              <a:rPr sz="1100" spc="40" dirty="0">
                <a:latin typeface="Cambria"/>
                <a:cs typeface="Cambria"/>
              </a:rPr>
              <a:t> </a:t>
            </a:r>
            <a:r>
              <a:rPr sz="1100" spc="5" dirty="0">
                <a:latin typeface="Cambria"/>
                <a:cs typeface="Cambria"/>
              </a:rPr>
              <a:t>dari</a:t>
            </a:r>
            <a:endParaRPr sz="1100">
              <a:latin typeface="Cambria"/>
              <a:cs typeface="Cambria"/>
            </a:endParaRPr>
          </a:p>
          <a:p>
            <a:pPr marL="1327150">
              <a:lnSpc>
                <a:spcPts val="1310"/>
              </a:lnSpc>
              <a:spcBef>
                <a:spcPts val="70"/>
              </a:spcBef>
            </a:pPr>
            <a:r>
              <a:rPr sz="1100" spc="5" dirty="0">
                <a:latin typeface="Cambria"/>
                <a:cs typeface="Cambria"/>
              </a:rPr>
              <a:t>bahan </a:t>
            </a:r>
            <a:r>
              <a:rPr sz="1100" dirty="0">
                <a:latin typeface="Cambria"/>
                <a:cs typeface="Cambria"/>
              </a:rPr>
              <a:t>PBTP </a:t>
            </a:r>
            <a:r>
              <a:rPr sz="1100" spc="-5" dirty="0">
                <a:latin typeface="Cambria"/>
                <a:cs typeface="Cambria"/>
              </a:rPr>
              <a:t>(Polybutylene terepthalete) </a:t>
            </a:r>
            <a:r>
              <a:rPr sz="1100" dirty="0">
                <a:latin typeface="Cambria"/>
                <a:cs typeface="Cambria"/>
              </a:rPr>
              <a:t>serta berisi</a:t>
            </a:r>
            <a:r>
              <a:rPr sz="1100" spc="35" dirty="0">
                <a:latin typeface="Cambria"/>
                <a:cs typeface="Cambria"/>
              </a:rPr>
              <a:t> </a:t>
            </a:r>
            <a:r>
              <a:rPr sz="1100" spc="-20" dirty="0">
                <a:latin typeface="Cambria"/>
                <a:cs typeface="Cambria"/>
              </a:rPr>
              <a:t>jelly.</a:t>
            </a:r>
            <a:endParaRPr sz="1100">
              <a:latin typeface="Cambria"/>
              <a:cs typeface="Cambria"/>
            </a:endParaRPr>
          </a:p>
          <a:p>
            <a:pPr marL="1327150" marR="386080" lvl="1" indent="-317500">
              <a:lnSpc>
                <a:spcPts val="1320"/>
              </a:lnSpc>
              <a:spcBef>
                <a:spcPts val="35"/>
              </a:spcBef>
              <a:buFont typeface="Wingdings"/>
              <a:buChar char=""/>
              <a:tabLst>
                <a:tab pos="1326515" algn="l"/>
                <a:tab pos="1327150" algn="l"/>
              </a:tabLst>
            </a:pPr>
            <a:r>
              <a:rPr sz="1100" dirty="0">
                <a:latin typeface="Cambria"/>
                <a:cs typeface="Cambria"/>
              </a:rPr>
              <a:t>Sampai saat ini sudah </a:t>
            </a:r>
            <a:r>
              <a:rPr sz="1100" spc="-5" dirty="0">
                <a:latin typeface="Cambria"/>
                <a:cs typeface="Cambria"/>
              </a:rPr>
              <a:t>banyak </a:t>
            </a:r>
            <a:r>
              <a:rPr sz="1100" dirty="0">
                <a:latin typeface="Cambria"/>
                <a:cs typeface="Cambria"/>
              </a:rPr>
              <a:t>digunakan kabel </a:t>
            </a:r>
            <a:r>
              <a:rPr sz="1100" spc="-5" dirty="0">
                <a:latin typeface="Cambria"/>
                <a:cs typeface="Cambria"/>
              </a:rPr>
              <a:t>serat </a:t>
            </a:r>
            <a:r>
              <a:rPr sz="1100" dirty="0">
                <a:latin typeface="Cambria"/>
                <a:cs typeface="Cambria"/>
              </a:rPr>
              <a:t>optik dengan kapasitas  6, 8, 12, </a:t>
            </a:r>
            <a:r>
              <a:rPr sz="1100" spc="5" dirty="0">
                <a:latin typeface="Cambria"/>
                <a:cs typeface="Cambria"/>
              </a:rPr>
              <a:t>dan </a:t>
            </a:r>
            <a:r>
              <a:rPr sz="1100" dirty="0">
                <a:latin typeface="Cambria"/>
                <a:cs typeface="Cambria"/>
              </a:rPr>
              <a:t>24 loose tube dengan kapasitas per loose tube </a:t>
            </a:r>
            <a:r>
              <a:rPr sz="1100" spc="5" dirty="0">
                <a:latin typeface="Cambria"/>
                <a:cs typeface="Cambria"/>
              </a:rPr>
              <a:t>dar </a:t>
            </a:r>
            <a:r>
              <a:rPr sz="1100" dirty="0">
                <a:latin typeface="Cambria"/>
                <a:cs typeface="Cambria"/>
              </a:rPr>
              <a:t>2 </a:t>
            </a:r>
            <a:r>
              <a:rPr sz="1100" spc="-5" dirty="0">
                <a:latin typeface="Cambria"/>
                <a:cs typeface="Cambria"/>
              </a:rPr>
              <a:t>core</a:t>
            </a:r>
            <a:r>
              <a:rPr sz="1100" spc="55" dirty="0">
                <a:latin typeface="Cambria"/>
                <a:cs typeface="Cambria"/>
              </a:rPr>
              <a:t> </a:t>
            </a:r>
            <a:r>
              <a:rPr sz="1100" dirty="0">
                <a:latin typeface="Cambria"/>
                <a:cs typeface="Cambria"/>
              </a:rPr>
              <a:t>sampai</a:t>
            </a:r>
            <a:endParaRPr sz="1100">
              <a:latin typeface="Cambria"/>
              <a:cs typeface="Cambria"/>
            </a:endParaRPr>
          </a:p>
          <a:p>
            <a:pPr marL="1327150">
              <a:lnSpc>
                <a:spcPct val="100000"/>
              </a:lnSpc>
              <a:spcBef>
                <a:spcPts val="25"/>
              </a:spcBef>
            </a:pPr>
            <a:r>
              <a:rPr sz="1100" dirty="0">
                <a:latin typeface="Cambria"/>
                <a:cs typeface="Cambria"/>
              </a:rPr>
              <a:t>dengan 12 </a:t>
            </a:r>
            <a:r>
              <a:rPr sz="1100" spc="-5" dirty="0">
                <a:latin typeface="Cambria"/>
                <a:cs typeface="Cambria"/>
              </a:rPr>
              <a:t>core.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100">
              <a:latin typeface="Times New Roman"/>
              <a:cs typeface="Times New Roman"/>
            </a:endParaRPr>
          </a:p>
          <a:p>
            <a:pPr marL="1012825" indent="-321310">
              <a:lnSpc>
                <a:spcPct val="100000"/>
              </a:lnSpc>
              <a:spcBef>
                <a:spcPts val="5"/>
              </a:spcBef>
              <a:buAutoNum type="arabicParenR" startAt="2"/>
              <a:tabLst>
                <a:tab pos="1012825" algn="l"/>
                <a:tab pos="1013460" algn="l"/>
              </a:tabLst>
            </a:pPr>
            <a:r>
              <a:rPr sz="1100" dirty="0">
                <a:latin typeface="Cambria"/>
                <a:cs typeface="Cambria"/>
              </a:rPr>
              <a:t>Jenis alur</a:t>
            </a:r>
            <a:r>
              <a:rPr sz="1100" spc="5" dirty="0">
                <a:latin typeface="Cambria"/>
                <a:cs typeface="Cambria"/>
              </a:rPr>
              <a:t> </a:t>
            </a:r>
            <a:r>
              <a:rPr sz="1100" dirty="0">
                <a:latin typeface="Cambria"/>
                <a:cs typeface="Cambria"/>
              </a:rPr>
              <a:t>(slot)</a:t>
            </a:r>
            <a:endParaRPr sz="1100">
              <a:latin typeface="Cambria"/>
              <a:cs typeface="Cambria"/>
            </a:endParaRPr>
          </a:p>
          <a:p>
            <a:pPr marL="1327150" marR="471805" lvl="1" indent="-317500">
              <a:lnSpc>
                <a:spcPct val="100000"/>
              </a:lnSpc>
              <a:spcBef>
                <a:spcPts val="70"/>
              </a:spcBef>
              <a:buFont typeface="Wingdings"/>
              <a:buChar char=""/>
              <a:tabLst>
                <a:tab pos="1326515" algn="l"/>
                <a:tab pos="1327150" algn="l"/>
              </a:tabLst>
            </a:pPr>
            <a:r>
              <a:rPr sz="1100" spc="-5" dirty="0">
                <a:latin typeface="Cambria"/>
                <a:cs typeface="Cambria"/>
              </a:rPr>
              <a:t>Serat </a:t>
            </a:r>
            <a:r>
              <a:rPr sz="1100" dirty="0">
                <a:latin typeface="Cambria"/>
                <a:cs typeface="Cambria"/>
              </a:rPr>
              <a:t>optik ditempatkan pada alur (slot) di </a:t>
            </a:r>
            <a:r>
              <a:rPr sz="1100" spc="5" dirty="0">
                <a:latin typeface="Cambria"/>
                <a:cs typeface="Cambria"/>
              </a:rPr>
              <a:t>dalam </a:t>
            </a:r>
            <a:r>
              <a:rPr sz="1100" dirty="0">
                <a:latin typeface="Cambria"/>
                <a:cs typeface="Cambria"/>
              </a:rPr>
              <a:t>silinder </a:t>
            </a:r>
            <a:r>
              <a:rPr sz="1100" spc="-5" dirty="0">
                <a:latin typeface="Cambria"/>
                <a:cs typeface="Cambria"/>
              </a:rPr>
              <a:t>yang </a:t>
            </a:r>
            <a:r>
              <a:rPr sz="1100" dirty="0">
                <a:latin typeface="Cambria"/>
                <a:cs typeface="Cambria"/>
              </a:rPr>
              <a:t>terbuat </a:t>
            </a:r>
            <a:r>
              <a:rPr sz="1100" spc="5" dirty="0">
                <a:latin typeface="Cambria"/>
                <a:cs typeface="Cambria"/>
              </a:rPr>
              <a:t>dari  bahan </a:t>
            </a:r>
            <a:r>
              <a:rPr sz="1100" dirty="0">
                <a:latin typeface="Cambria"/>
                <a:cs typeface="Cambria"/>
              </a:rPr>
              <a:t>PE </a:t>
            </a:r>
            <a:r>
              <a:rPr sz="1100" spc="-5" dirty="0">
                <a:latin typeface="Cambria"/>
                <a:cs typeface="Cambria"/>
              </a:rPr>
              <a:t>(polyethylene).</a:t>
            </a:r>
            <a:endParaRPr sz="1100">
              <a:latin typeface="Cambria"/>
              <a:cs typeface="Cambria"/>
            </a:endParaRPr>
          </a:p>
          <a:p>
            <a:pPr marL="1327150" lvl="1" indent="-317500">
              <a:lnSpc>
                <a:spcPts val="1295"/>
              </a:lnSpc>
              <a:buFont typeface="Wingdings"/>
              <a:buChar char=""/>
              <a:tabLst>
                <a:tab pos="1326515" algn="l"/>
                <a:tab pos="1327150" algn="l"/>
              </a:tabLst>
            </a:pPr>
            <a:r>
              <a:rPr sz="1100" spc="5" dirty="0">
                <a:latin typeface="Cambria"/>
                <a:cs typeface="Cambria"/>
              </a:rPr>
              <a:t>Di </a:t>
            </a:r>
            <a:r>
              <a:rPr sz="1100" dirty="0">
                <a:latin typeface="Cambria"/>
                <a:cs typeface="Cambria"/>
              </a:rPr>
              <a:t>Jepang sudah </a:t>
            </a:r>
            <a:r>
              <a:rPr sz="1100" spc="5" dirty="0">
                <a:latin typeface="Cambria"/>
                <a:cs typeface="Cambria"/>
              </a:rPr>
              <a:t>membuat </a:t>
            </a:r>
            <a:r>
              <a:rPr sz="1100" dirty="0">
                <a:latin typeface="Cambria"/>
                <a:cs typeface="Cambria"/>
              </a:rPr>
              <a:t>kabel jenis slot dengan kapasitas 1000 </a:t>
            </a:r>
            <a:r>
              <a:rPr sz="1100" spc="-5" dirty="0">
                <a:latin typeface="Cambria"/>
                <a:cs typeface="Cambria"/>
              </a:rPr>
              <a:t>serat</a:t>
            </a:r>
            <a:r>
              <a:rPr sz="1100" spc="25" dirty="0">
                <a:latin typeface="Cambria"/>
                <a:cs typeface="Cambria"/>
              </a:rPr>
              <a:t> </a:t>
            </a:r>
            <a:r>
              <a:rPr sz="1100" spc="5" dirty="0">
                <a:latin typeface="Cambria"/>
                <a:cs typeface="Cambria"/>
              </a:rPr>
              <a:t>dan</a:t>
            </a:r>
            <a:endParaRPr sz="1100">
              <a:latin typeface="Cambria"/>
              <a:cs typeface="Cambria"/>
            </a:endParaRPr>
          </a:p>
          <a:p>
            <a:pPr marL="1327150">
              <a:lnSpc>
                <a:spcPct val="100000"/>
              </a:lnSpc>
              <a:spcBef>
                <a:spcPts val="70"/>
              </a:spcBef>
            </a:pPr>
            <a:r>
              <a:rPr sz="1100" dirty="0">
                <a:latin typeface="Cambria"/>
                <a:cs typeface="Cambria"/>
              </a:rPr>
              <a:t>3000 serat.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300">
              <a:latin typeface="Times New Roman"/>
              <a:cs typeface="Times New Roman"/>
            </a:endParaRPr>
          </a:p>
          <a:p>
            <a:pPr marL="374650">
              <a:lnSpc>
                <a:spcPct val="100000"/>
              </a:lnSpc>
            </a:pPr>
            <a:r>
              <a:rPr sz="700" spc="5" dirty="0">
                <a:latin typeface="Calibri"/>
                <a:cs typeface="Calibri"/>
              </a:rPr>
              <a:t>Page </a:t>
            </a:r>
            <a:r>
              <a:rPr sz="700" dirty="0">
                <a:latin typeface="Calibri"/>
                <a:cs typeface="Calibri"/>
              </a:rPr>
              <a:t>-</a:t>
            </a:r>
            <a:r>
              <a:rPr sz="700" spc="25" dirty="0">
                <a:latin typeface="Calibri"/>
                <a:cs typeface="Calibri"/>
              </a:rPr>
              <a:t> </a:t>
            </a:r>
            <a:r>
              <a:rPr sz="700" spc="15" dirty="0">
                <a:latin typeface="Calibri"/>
                <a:cs typeface="Calibri"/>
              </a:rPr>
              <a:t>91</a:t>
            </a:r>
            <a:endParaRPr sz="7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645870" y="8619760"/>
            <a:ext cx="480659" cy="2467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840384" y="6883117"/>
            <a:ext cx="1673288" cy="124581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588031" y="6964529"/>
            <a:ext cx="493577" cy="5827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580796" y="7102755"/>
            <a:ext cx="540706" cy="2734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583007" y="7473864"/>
            <a:ext cx="904558" cy="37089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677681" y="6887511"/>
            <a:ext cx="1278863" cy="124142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661194" y="5817913"/>
            <a:ext cx="616450" cy="68928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129373" y="5817913"/>
            <a:ext cx="1450911" cy="68928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060839" y="5817913"/>
            <a:ext cx="616148" cy="68928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352626" y="5817913"/>
            <a:ext cx="616450" cy="68928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717549" y="5391150"/>
            <a:ext cx="6337300" cy="355600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7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800" i="1" spc="10" dirty="0">
                <a:latin typeface="Cambria"/>
                <a:cs typeface="Cambria"/>
              </a:rPr>
              <a:t>Gambar </a:t>
            </a:r>
            <a:r>
              <a:rPr sz="800" i="1" dirty="0">
                <a:latin typeface="Cambria"/>
                <a:cs typeface="Cambria"/>
              </a:rPr>
              <a:t>1 : </a:t>
            </a:r>
            <a:r>
              <a:rPr sz="800" i="1" spc="10" dirty="0">
                <a:latin typeface="Cambria"/>
                <a:cs typeface="Cambria"/>
              </a:rPr>
              <a:t>Penampang </a:t>
            </a:r>
            <a:r>
              <a:rPr sz="800" i="1" spc="5" dirty="0">
                <a:latin typeface="Cambria"/>
                <a:cs typeface="Cambria"/>
              </a:rPr>
              <a:t>kabel optik jenis </a:t>
            </a:r>
            <a:r>
              <a:rPr sz="800" i="1" dirty="0">
                <a:latin typeface="Cambria"/>
                <a:cs typeface="Cambria"/>
              </a:rPr>
              <a:t>6 </a:t>
            </a:r>
            <a:r>
              <a:rPr sz="800" i="1" spc="5" dirty="0">
                <a:latin typeface="Cambria"/>
                <a:cs typeface="Cambria"/>
              </a:rPr>
              <a:t>dan </a:t>
            </a:r>
            <a:r>
              <a:rPr sz="800" i="1" dirty="0">
                <a:latin typeface="Cambria"/>
                <a:cs typeface="Cambria"/>
              </a:rPr>
              <a:t>8 </a:t>
            </a:r>
            <a:r>
              <a:rPr sz="800" i="1" spc="10" dirty="0">
                <a:latin typeface="Cambria"/>
                <a:cs typeface="Cambria"/>
              </a:rPr>
              <a:t>loose</a:t>
            </a:r>
            <a:r>
              <a:rPr sz="800" i="1" spc="180" dirty="0">
                <a:latin typeface="Cambria"/>
                <a:cs typeface="Cambria"/>
              </a:rPr>
              <a:t> </a:t>
            </a:r>
            <a:r>
              <a:rPr sz="800" i="1" spc="5" dirty="0">
                <a:latin typeface="Cambria"/>
                <a:cs typeface="Cambria"/>
              </a:rPr>
              <a:t>tube</a:t>
            </a:r>
            <a:endParaRPr sz="800">
              <a:latin typeface="Cambria"/>
              <a:cs typeface="Cambria"/>
            </a:endParaRPr>
          </a:p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 marL="374650">
              <a:lnSpc>
                <a:spcPct val="100000"/>
              </a:lnSpc>
              <a:spcBef>
                <a:spcPts val="550"/>
              </a:spcBef>
            </a:pPr>
            <a:r>
              <a:rPr sz="700" spc="5" dirty="0">
                <a:latin typeface="Calibri"/>
                <a:cs typeface="Calibri"/>
              </a:rPr>
              <a:t>Page </a:t>
            </a:r>
            <a:r>
              <a:rPr sz="700" dirty="0">
                <a:latin typeface="Calibri"/>
                <a:cs typeface="Calibri"/>
              </a:rPr>
              <a:t>-</a:t>
            </a:r>
            <a:r>
              <a:rPr sz="700" spc="25" dirty="0">
                <a:latin typeface="Calibri"/>
                <a:cs typeface="Calibri"/>
              </a:rPr>
              <a:t> </a:t>
            </a:r>
            <a:r>
              <a:rPr sz="700" spc="15" dirty="0">
                <a:latin typeface="Calibri"/>
                <a:cs typeface="Calibri"/>
              </a:rPr>
              <a:t>92</a:t>
            </a:r>
            <a:endParaRPr sz="70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6267450" y="8289325"/>
            <a:ext cx="370416" cy="32602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535"/>
              </a:lnSpc>
            </a:pPr>
            <a:fld id="{81D60167-4931-47E6-BA6A-407CBD079E47}" type="slidenum">
              <a:rPr dirty="0"/>
              <a:t>35</a:t>
            </a:fld>
            <a:endParaRPr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645870" y="4338673"/>
            <a:ext cx="480659" cy="2476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607311" y="1750567"/>
            <a:ext cx="2886456" cy="16489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638057" y="1784162"/>
            <a:ext cx="1541198" cy="160611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815643" y="1926755"/>
            <a:ext cx="1113790" cy="196850"/>
          </a:xfrm>
          <a:custGeom>
            <a:avLst/>
            <a:gdLst/>
            <a:ahLst/>
            <a:cxnLst/>
            <a:rect l="l" t="t" r="r" b="b"/>
            <a:pathLst>
              <a:path w="1113789" h="196850">
                <a:moveTo>
                  <a:pt x="0" y="0"/>
                </a:moveTo>
                <a:lnTo>
                  <a:pt x="1113454" y="196755"/>
                </a:lnTo>
              </a:path>
            </a:pathLst>
          </a:custGeom>
          <a:ln w="127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320557" y="2178779"/>
            <a:ext cx="1088390" cy="357505"/>
          </a:xfrm>
          <a:custGeom>
            <a:avLst/>
            <a:gdLst/>
            <a:ahLst/>
            <a:cxnLst/>
            <a:rect l="l" t="t" r="r" b="b"/>
            <a:pathLst>
              <a:path w="1088389" h="357505">
                <a:moveTo>
                  <a:pt x="0" y="0"/>
                </a:moveTo>
                <a:lnTo>
                  <a:pt x="1088099" y="357034"/>
                </a:lnTo>
              </a:path>
            </a:pathLst>
          </a:custGeom>
          <a:ln w="127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021799" y="2471701"/>
            <a:ext cx="1228725" cy="104139"/>
          </a:xfrm>
          <a:custGeom>
            <a:avLst/>
            <a:gdLst/>
            <a:ahLst/>
            <a:cxnLst/>
            <a:rect l="l" t="t" r="r" b="b"/>
            <a:pathLst>
              <a:path w="1228725" h="104139">
                <a:moveTo>
                  <a:pt x="0" y="0"/>
                </a:moveTo>
                <a:lnTo>
                  <a:pt x="1228107" y="103904"/>
                </a:lnTo>
              </a:path>
            </a:pathLst>
          </a:custGeom>
          <a:ln w="1273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315045" y="2704936"/>
            <a:ext cx="741045" cy="40005"/>
          </a:xfrm>
          <a:custGeom>
            <a:avLst/>
            <a:gdLst/>
            <a:ahLst/>
            <a:cxnLst/>
            <a:rect l="l" t="t" r="r" b="b"/>
            <a:pathLst>
              <a:path w="741045" h="40005">
                <a:moveTo>
                  <a:pt x="0" y="0"/>
                </a:moveTo>
                <a:lnTo>
                  <a:pt x="740833" y="39793"/>
                </a:lnTo>
              </a:path>
            </a:pathLst>
          </a:custGeom>
          <a:ln w="1273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473795" y="2880688"/>
            <a:ext cx="455930" cy="84455"/>
          </a:xfrm>
          <a:custGeom>
            <a:avLst/>
            <a:gdLst/>
            <a:ahLst/>
            <a:cxnLst/>
            <a:rect l="l" t="t" r="r" b="b"/>
            <a:pathLst>
              <a:path w="455929" h="84455">
                <a:moveTo>
                  <a:pt x="0" y="0"/>
                </a:moveTo>
                <a:lnTo>
                  <a:pt x="455303" y="84008"/>
                </a:lnTo>
              </a:path>
            </a:pathLst>
          </a:custGeom>
          <a:ln w="127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662407" y="3034336"/>
            <a:ext cx="2214880" cy="88900"/>
          </a:xfrm>
          <a:custGeom>
            <a:avLst/>
            <a:gdLst/>
            <a:ahLst/>
            <a:cxnLst/>
            <a:rect l="l" t="t" r="r" b="b"/>
            <a:pathLst>
              <a:path w="2214879" h="88900">
                <a:moveTo>
                  <a:pt x="0" y="88429"/>
                </a:moveTo>
                <a:lnTo>
                  <a:pt x="2214782" y="0"/>
                </a:lnTo>
              </a:path>
            </a:pathLst>
          </a:custGeom>
          <a:ln w="1273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893917" y="3203457"/>
            <a:ext cx="1197610" cy="126364"/>
          </a:xfrm>
          <a:custGeom>
            <a:avLst/>
            <a:gdLst/>
            <a:ahLst/>
            <a:cxnLst/>
            <a:rect l="l" t="t" r="r" b="b"/>
            <a:pathLst>
              <a:path w="1197610" h="126364">
                <a:moveTo>
                  <a:pt x="0" y="126012"/>
                </a:moveTo>
                <a:lnTo>
                  <a:pt x="1197239" y="0"/>
                </a:lnTo>
              </a:path>
            </a:pathLst>
          </a:custGeom>
          <a:ln w="1273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717549" y="1098550"/>
            <a:ext cx="6337300" cy="356870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50">
              <a:latin typeface="Times New Roman"/>
              <a:cs typeface="Times New Roman"/>
            </a:endParaRPr>
          </a:p>
          <a:p>
            <a:pPr marR="114300" algn="ctr">
              <a:lnSpc>
                <a:spcPct val="100000"/>
              </a:lnSpc>
            </a:pPr>
            <a:r>
              <a:rPr sz="800" i="1" spc="10" dirty="0">
                <a:latin typeface="Cambria"/>
                <a:cs typeface="Cambria"/>
              </a:rPr>
              <a:t>Gambar </a:t>
            </a:r>
            <a:r>
              <a:rPr sz="800" i="1" dirty="0">
                <a:latin typeface="Cambria"/>
                <a:cs typeface="Cambria"/>
              </a:rPr>
              <a:t>2 : </a:t>
            </a:r>
            <a:r>
              <a:rPr sz="800" i="1" spc="10" dirty="0">
                <a:latin typeface="Cambria"/>
                <a:cs typeface="Cambria"/>
              </a:rPr>
              <a:t>Penampang </a:t>
            </a:r>
            <a:r>
              <a:rPr sz="800" i="1" spc="5" dirty="0">
                <a:latin typeface="Cambria"/>
                <a:cs typeface="Cambria"/>
              </a:rPr>
              <a:t>kabel optik jenis </a:t>
            </a:r>
            <a:r>
              <a:rPr sz="800" i="1" spc="10" dirty="0">
                <a:latin typeface="Cambria"/>
                <a:cs typeface="Cambria"/>
              </a:rPr>
              <a:t>12 </a:t>
            </a:r>
            <a:r>
              <a:rPr sz="800" i="1" spc="5" dirty="0">
                <a:latin typeface="Cambria"/>
                <a:cs typeface="Cambria"/>
              </a:rPr>
              <a:t>dan </a:t>
            </a:r>
            <a:r>
              <a:rPr sz="800" i="1" spc="10" dirty="0">
                <a:latin typeface="Cambria"/>
                <a:cs typeface="Cambria"/>
              </a:rPr>
              <a:t>24 loose</a:t>
            </a:r>
            <a:r>
              <a:rPr sz="800" i="1" spc="155" dirty="0">
                <a:latin typeface="Cambria"/>
                <a:cs typeface="Cambria"/>
              </a:rPr>
              <a:t> </a:t>
            </a:r>
            <a:r>
              <a:rPr sz="800" i="1" spc="5" dirty="0">
                <a:latin typeface="Cambria"/>
                <a:cs typeface="Cambria"/>
              </a:rPr>
              <a:t>tube</a:t>
            </a:r>
            <a:endParaRPr sz="800">
              <a:latin typeface="Cambria"/>
              <a:cs typeface="Cambria"/>
            </a:endParaRPr>
          </a:p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150">
              <a:latin typeface="Times New Roman"/>
              <a:cs typeface="Times New Roman"/>
            </a:endParaRPr>
          </a:p>
          <a:p>
            <a:pPr marL="374650">
              <a:lnSpc>
                <a:spcPct val="100000"/>
              </a:lnSpc>
            </a:pPr>
            <a:r>
              <a:rPr sz="700" spc="5" dirty="0">
                <a:latin typeface="Calibri"/>
                <a:cs typeface="Calibri"/>
              </a:rPr>
              <a:t>Page </a:t>
            </a:r>
            <a:r>
              <a:rPr sz="700" dirty="0">
                <a:latin typeface="Calibri"/>
                <a:cs typeface="Calibri"/>
              </a:rPr>
              <a:t>-</a:t>
            </a:r>
            <a:r>
              <a:rPr sz="700" spc="25" dirty="0">
                <a:latin typeface="Calibri"/>
                <a:cs typeface="Calibri"/>
              </a:rPr>
              <a:t> </a:t>
            </a:r>
            <a:r>
              <a:rPr sz="700" spc="15" dirty="0">
                <a:latin typeface="Calibri"/>
                <a:cs typeface="Calibri"/>
              </a:rPr>
              <a:t>93</a:t>
            </a:r>
            <a:endParaRPr sz="70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645870" y="8619760"/>
            <a:ext cx="480659" cy="2467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000476" y="5805553"/>
            <a:ext cx="1472224" cy="102316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734517" y="7112731"/>
            <a:ext cx="756272" cy="68035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657926" y="7960815"/>
            <a:ext cx="836719" cy="18091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377436" y="7191868"/>
            <a:ext cx="551449" cy="52959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377436" y="7936310"/>
            <a:ext cx="0" cy="135890"/>
          </a:xfrm>
          <a:custGeom>
            <a:avLst/>
            <a:gdLst/>
            <a:ahLst/>
            <a:cxnLst/>
            <a:rect l="l" t="t" r="r" b="b"/>
            <a:pathLst>
              <a:path h="135890">
                <a:moveTo>
                  <a:pt x="0" y="0"/>
                </a:moveTo>
                <a:lnTo>
                  <a:pt x="0" y="135691"/>
                </a:lnTo>
              </a:path>
            </a:pathLst>
          </a:custGeom>
          <a:ln w="38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927924" y="7936310"/>
            <a:ext cx="0" cy="135890"/>
          </a:xfrm>
          <a:custGeom>
            <a:avLst/>
            <a:gdLst/>
            <a:ahLst/>
            <a:cxnLst/>
            <a:rect l="l" t="t" r="r" b="b"/>
            <a:pathLst>
              <a:path h="135890">
                <a:moveTo>
                  <a:pt x="0" y="0"/>
                </a:moveTo>
                <a:lnTo>
                  <a:pt x="0" y="135691"/>
                </a:lnTo>
              </a:path>
            </a:pathLst>
          </a:custGeom>
          <a:ln w="574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377436" y="7977775"/>
            <a:ext cx="53975" cy="51435"/>
          </a:xfrm>
          <a:custGeom>
            <a:avLst/>
            <a:gdLst/>
            <a:ahLst/>
            <a:cxnLst/>
            <a:rect l="l" t="t" r="r" b="b"/>
            <a:pathLst>
              <a:path w="53975" h="51434">
                <a:moveTo>
                  <a:pt x="53613" y="0"/>
                </a:moveTo>
                <a:lnTo>
                  <a:pt x="0" y="26380"/>
                </a:lnTo>
                <a:lnTo>
                  <a:pt x="53613" y="50878"/>
                </a:lnTo>
                <a:lnTo>
                  <a:pt x="5361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427216" y="8003214"/>
            <a:ext cx="452120" cy="0"/>
          </a:xfrm>
          <a:custGeom>
            <a:avLst/>
            <a:gdLst/>
            <a:ahLst/>
            <a:cxnLst/>
            <a:rect l="l" t="t" r="r" b="b"/>
            <a:pathLst>
              <a:path w="452119">
                <a:moveTo>
                  <a:pt x="0" y="0"/>
                </a:moveTo>
                <a:lnTo>
                  <a:pt x="451879" y="0"/>
                </a:lnTo>
              </a:path>
            </a:pathLst>
          </a:custGeom>
          <a:ln w="56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875271" y="7977775"/>
            <a:ext cx="53975" cy="51435"/>
          </a:xfrm>
          <a:custGeom>
            <a:avLst/>
            <a:gdLst/>
            <a:ahLst/>
            <a:cxnLst/>
            <a:rect l="l" t="t" r="r" b="b"/>
            <a:pathLst>
              <a:path w="53975" h="51434">
                <a:moveTo>
                  <a:pt x="0" y="0"/>
                </a:moveTo>
                <a:lnTo>
                  <a:pt x="0" y="50878"/>
                </a:lnTo>
                <a:lnTo>
                  <a:pt x="53614" y="2638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542103" y="7877892"/>
            <a:ext cx="38735" cy="60325"/>
          </a:xfrm>
          <a:custGeom>
            <a:avLst/>
            <a:gdLst/>
            <a:ahLst/>
            <a:cxnLst/>
            <a:rect l="l" t="t" r="r" b="b"/>
            <a:pathLst>
              <a:path w="38735" h="60325">
                <a:moveTo>
                  <a:pt x="22976" y="58417"/>
                </a:moveTo>
                <a:lnTo>
                  <a:pt x="15318" y="58417"/>
                </a:lnTo>
                <a:lnTo>
                  <a:pt x="19151" y="60307"/>
                </a:lnTo>
                <a:lnTo>
                  <a:pt x="22976" y="58417"/>
                </a:lnTo>
                <a:close/>
              </a:path>
              <a:path w="38735" h="60325">
                <a:moveTo>
                  <a:pt x="5746" y="41457"/>
                </a:moveTo>
                <a:lnTo>
                  <a:pt x="0" y="41457"/>
                </a:lnTo>
                <a:lnTo>
                  <a:pt x="0" y="45231"/>
                </a:lnTo>
                <a:lnTo>
                  <a:pt x="3832" y="52769"/>
                </a:lnTo>
                <a:lnTo>
                  <a:pt x="7659" y="56534"/>
                </a:lnTo>
                <a:lnTo>
                  <a:pt x="11492" y="58417"/>
                </a:lnTo>
                <a:lnTo>
                  <a:pt x="26810" y="58417"/>
                </a:lnTo>
                <a:lnTo>
                  <a:pt x="34470" y="54651"/>
                </a:lnTo>
                <a:lnTo>
                  <a:pt x="15318" y="54651"/>
                </a:lnTo>
                <a:lnTo>
                  <a:pt x="13404" y="52769"/>
                </a:lnTo>
                <a:lnTo>
                  <a:pt x="9571" y="52769"/>
                </a:lnTo>
                <a:lnTo>
                  <a:pt x="9571" y="50878"/>
                </a:lnTo>
                <a:lnTo>
                  <a:pt x="5746" y="47113"/>
                </a:lnTo>
                <a:lnTo>
                  <a:pt x="5746" y="41457"/>
                </a:lnTo>
                <a:close/>
              </a:path>
              <a:path w="38735" h="60325">
                <a:moveTo>
                  <a:pt x="34470" y="30153"/>
                </a:moveTo>
                <a:lnTo>
                  <a:pt x="24889" y="30153"/>
                </a:lnTo>
                <a:lnTo>
                  <a:pt x="26810" y="32037"/>
                </a:lnTo>
                <a:lnTo>
                  <a:pt x="28723" y="32037"/>
                </a:lnTo>
                <a:lnTo>
                  <a:pt x="32548" y="35802"/>
                </a:lnTo>
                <a:lnTo>
                  <a:pt x="32548" y="47113"/>
                </a:lnTo>
                <a:lnTo>
                  <a:pt x="30636" y="50878"/>
                </a:lnTo>
                <a:lnTo>
                  <a:pt x="28723" y="50878"/>
                </a:lnTo>
                <a:lnTo>
                  <a:pt x="24889" y="54651"/>
                </a:lnTo>
                <a:lnTo>
                  <a:pt x="34470" y="54651"/>
                </a:lnTo>
                <a:lnTo>
                  <a:pt x="36382" y="52769"/>
                </a:lnTo>
                <a:lnTo>
                  <a:pt x="38295" y="48996"/>
                </a:lnTo>
                <a:lnTo>
                  <a:pt x="38295" y="37692"/>
                </a:lnTo>
                <a:lnTo>
                  <a:pt x="36382" y="33919"/>
                </a:lnTo>
                <a:lnTo>
                  <a:pt x="36382" y="32037"/>
                </a:lnTo>
                <a:lnTo>
                  <a:pt x="34470" y="30153"/>
                </a:lnTo>
                <a:close/>
              </a:path>
              <a:path w="38735" h="60325">
                <a:moveTo>
                  <a:pt x="32548" y="24498"/>
                </a:moveTo>
                <a:lnTo>
                  <a:pt x="22976" y="24498"/>
                </a:lnTo>
                <a:lnTo>
                  <a:pt x="21064" y="26380"/>
                </a:lnTo>
                <a:lnTo>
                  <a:pt x="15318" y="26380"/>
                </a:lnTo>
                <a:lnTo>
                  <a:pt x="15318" y="30153"/>
                </a:lnTo>
                <a:lnTo>
                  <a:pt x="32548" y="30153"/>
                </a:lnTo>
                <a:lnTo>
                  <a:pt x="30636" y="28263"/>
                </a:lnTo>
                <a:lnTo>
                  <a:pt x="28723" y="28263"/>
                </a:lnTo>
                <a:lnTo>
                  <a:pt x="32548" y="24498"/>
                </a:lnTo>
                <a:close/>
              </a:path>
              <a:path w="38735" h="60325">
                <a:moveTo>
                  <a:pt x="32548" y="5647"/>
                </a:moveTo>
                <a:lnTo>
                  <a:pt x="24889" y="5647"/>
                </a:lnTo>
                <a:lnTo>
                  <a:pt x="30636" y="11304"/>
                </a:lnTo>
                <a:lnTo>
                  <a:pt x="30636" y="20725"/>
                </a:lnTo>
                <a:lnTo>
                  <a:pt x="28723" y="22614"/>
                </a:lnTo>
                <a:lnTo>
                  <a:pt x="26810" y="22614"/>
                </a:lnTo>
                <a:lnTo>
                  <a:pt x="26810" y="24498"/>
                </a:lnTo>
                <a:lnTo>
                  <a:pt x="34470" y="24498"/>
                </a:lnTo>
                <a:lnTo>
                  <a:pt x="34470" y="22614"/>
                </a:lnTo>
                <a:lnTo>
                  <a:pt x="36382" y="20725"/>
                </a:lnTo>
                <a:lnTo>
                  <a:pt x="36382" y="9420"/>
                </a:lnTo>
                <a:lnTo>
                  <a:pt x="32548" y="5647"/>
                </a:lnTo>
                <a:close/>
              </a:path>
              <a:path w="38735" h="60325">
                <a:moveTo>
                  <a:pt x="26810" y="1882"/>
                </a:moveTo>
                <a:lnTo>
                  <a:pt x="11492" y="1882"/>
                </a:lnTo>
                <a:lnTo>
                  <a:pt x="5746" y="7538"/>
                </a:lnTo>
                <a:lnTo>
                  <a:pt x="1912" y="15077"/>
                </a:lnTo>
                <a:lnTo>
                  <a:pt x="1912" y="18841"/>
                </a:lnTo>
                <a:lnTo>
                  <a:pt x="7659" y="18841"/>
                </a:lnTo>
                <a:lnTo>
                  <a:pt x="7659" y="13186"/>
                </a:lnTo>
                <a:lnTo>
                  <a:pt x="9571" y="9420"/>
                </a:lnTo>
                <a:lnTo>
                  <a:pt x="13404" y="5647"/>
                </a:lnTo>
                <a:lnTo>
                  <a:pt x="32548" y="5647"/>
                </a:lnTo>
                <a:lnTo>
                  <a:pt x="28723" y="3765"/>
                </a:lnTo>
                <a:lnTo>
                  <a:pt x="26810" y="1882"/>
                </a:lnTo>
                <a:close/>
              </a:path>
              <a:path w="38735" h="60325">
                <a:moveTo>
                  <a:pt x="19151" y="0"/>
                </a:moveTo>
                <a:lnTo>
                  <a:pt x="15318" y="1882"/>
                </a:lnTo>
                <a:lnTo>
                  <a:pt x="22976" y="1882"/>
                </a:lnTo>
                <a:lnTo>
                  <a:pt x="1915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588058" y="7877892"/>
            <a:ext cx="38735" cy="60325"/>
          </a:xfrm>
          <a:custGeom>
            <a:avLst/>
            <a:gdLst/>
            <a:ahLst/>
            <a:cxnLst/>
            <a:rect l="l" t="t" r="r" b="b"/>
            <a:pathLst>
              <a:path w="38735" h="60325">
                <a:moveTo>
                  <a:pt x="26803" y="1882"/>
                </a:moveTo>
                <a:lnTo>
                  <a:pt x="11492" y="1882"/>
                </a:lnTo>
                <a:lnTo>
                  <a:pt x="3832" y="9420"/>
                </a:lnTo>
                <a:lnTo>
                  <a:pt x="1912" y="13186"/>
                </a:lnTo>
                <a:lnTo>
                  <a:pt x="1912" y="15077"/>
                </a:lnTo>
                <a:lnTo>
                  <a:pt x="0" y="16959"/>
                </a:lnTo>
                <a:lnTo>
                  <a:pt x="0" y="43340"/>
                </a:lnTo>
                <a:lnTo>
                  <a:pt x="1912" y="45231"/>
                </a:lnTo>
                <a:lnTo>
                  <a:pt x="1912" y="48996"/>
                </a:lnTo>
                <a:lnTo>
                  <a:pt x="3832" y="50878"/>
                </a:lnTo>
                <a:lnTo>
                  <a:pt x="3832" y="52769"/>
                </a:lnTo>
                <a:lnTo>
                  <a:pt x="7659" y="54651"/>
                </a:lnTo>
                <a:lnTo>
                  <a:pt x="11492" y="58417"/>
                </a:lnTo>
                <a:lnTo>
                  <a:pt x="15317" y="58417"/>
                </a:lnTo>
                <a:lnTo>
                  <a:pt x="19151" y="60307"/>
                </a:lnTo>
                <a:lnTo>
                  <a:pt x="30636" y="54651"/>
                </a:lnTo>
                <a:lnTo>
                  <a:pt x="15317" y="54651"/>
                </a:lnTo>
                <a:lnTo>
                  <a:pt x="13404" y="52769"/>
                </a:lnTo>
                <a:lnTo>
                  <a:pt x="9571" y="50878"/>
                </a:lnTo>
                <a:lnTo>
                  <a:pt x="7659" y="48996"/>
                </a:lnTo>
                <a:lnTo>
                  <a:pt x="7659" y="45231"/>
                </a:lnTo>
                <a:lnTo>
                  <a:pt x="5745" y="43340"/>
                </a:lnTo>
                <a:lnTo>
                  <a:pt x="5745" y="16959"/>
                </a:lnTo>
                <a:lnTo>
                  <a:pt x="7659" y="15077"/>
                </a:lnTo>
                <a:lnTo>
                  <a:pt x="7659" y="13186"/>
                </a:lnTo>
                <a:lnTo>
                  <a:pt x="15317" y="5647"/>
                </a:lnTo>
                <a:lnTo>
                  <a:pt x="30636" y="5647"/>
                </a:lnTo>
                <a:lnTo>
                  <a:pt x="26803" y="1882"/>
                </a:lnTo>
                <a:close/>
              </a:path>
              <a:path w="38735" h="60325">
                <a:moveTo>
                  <a:pt x="30636" y="5647"/>
                </a:moveTo>
                <a:lnTo>
                  <a:pt x="22976" y="5647"/>
                </a:lnTo>
                <a:lnTo>
                  <a:pt x="24889" y="7538"/>
                </a:lnTo>
                <a:lnTo>
                  <a:pt x="28723" y="9420"/>
                </a:lnTo>
                <a:lnTo>
                  <a:pt x="30636" y="11304"/>
                </a:lnTo>
                <a:lnTo>
                  <a:pt x="30636" y="13186"/>
                </a:lnTo>
                <a:lnTo>
                  <a:pt x="32548" y="15077"/>
                </a:lnTo>
                <a:lnTo>
                  <a:pt x="32548" y="45231"/>
                </a:lnTo>
                <a:lnTo>
                  <a:pt x="30636" y="47113"/>
                </a:lnTo>
                <a:lnTo>
                  <a:pt x="30636" y="48996"/>
                </a:lnTo>
                <a:lnTo>
                  <a:pt x="28723" y="50878"/>
                </a:lnTo>
                <a:lnTo>
                  <a:pt x="24889" y="52769"/>
                </a:lnTo>
                <a:lnTo>
                  <a:pt x="22976" y="54651"/>
                </a:lnTo>
                <a:lnTo>
                  <a:pt x="30636" y="54651"/>
                </a:lnTo>
                <a:lnTo>
                  <a:pt x="34461" y="50878"/>
                </a:lnTo>
                <a:lnTo>
                  <a:pt x="36382" y="47113"/>
                </a:lnTo>
                <a:lnTo>
                  <a:pt x="36382" y="45231"/>
                </a:lnTo>
                <a:lnTo>
                  <a:pt x="38295" y="43340"/>
                </a:lnTo>
                <a:lnTo>
                  <a:pt x="38295" y="16959"/>
                </a:lnTo>
                <a:lnTo>
                  <a:pt x="36382" y="15077"/>
                </a:lnTo>
                <a:lnTo>
                  <a:pt x="36382" y="13186"/>
                </a:lnTo>
                <a:lnTo>
                  <a:pt x="34461" y="9420"/>
                </a:lnTo>
                <a:lnTo>
                  <a:pt x="32548" y="9420"/>
                </a:lnTo>
                <a:lnTo>
                  <a:pt x="30636" y="5647"/>
                </a:lnTo>
                <a:close/>
              </a:path>
              <a:path w="38735" h="60325">
                <a:moveTo>
                  <a:pt x="19151" y="0"/>
                </a:moveTo>
                <a:lnTo>
                  <a:pt x="15317" y="1882"/>
                </a:lnTo>
                <a:lnTo>
                  <a:pt x="22976" y="1882"/>
                </a:lnTo>
                <a:lnTo>
                  <a:pt x="1915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635925" y="7891078"/>
            <a:ext cx="59690" cy="45720"/>
          </a:xfrm>
          <a:custGeom>
            <a:avLst/>
            <a:gdLst/>
            <a:ahLst/>
            <a:cxnLst/>
            <a:rect l="l" t="t" r="r" b="b"/>
            <a:pathLst>
              <a:path w="59689" h="45720">
                <a:moveTo>
                  <a:pt x="3832" y="1891"/>
                </a:moveTo>
                <a:lnTo>
                  <a:pt x="0" y="1891"/>
                </a:lnTo>
                <a:lnTo>
                  <a:pt x="0" y="45231"/>
                </a:lnTo>
                <a:lnTo>
                  <a:pt x="5745" y="45231"/>
                </a:lnTo>
                <a:lnTo>
                  <a:pt x="5745" y="13194"/>
                </a:lnTo>
                <a:lnTo>
                  <a:pt x="7659" y="9428"/>
                </a:lnTo>
                <a:lnTo>
                  <a:pt x="3832" y="9428"/>
                </a:lnTo>
                <a:lnTo>
                  <a:pt x="3832" y="1891"/>
                </a:lnTo>
                <a:close/>
              </a:path>
              <a:path w="59689" h="45720">
                <a:moveTo>
                  <a:pt x="28723" y="5655"/>
                </a:moveTo>
                <a:lnTo>
                  <a:pt x="22976" y="5655"/>
                </a:lnTo>
                <a:lnTo>
                  <a:pt x="24889" y="7538"/>
                </a:lnTo>
                <a:lnTo>
                  <a:pt x="24889" y="9428"/>
                </a:lnTo>
                <a:lnTo>
                  <a:pt x="26810" y="11311"/>
                </a:lnTo>
                <a:lnTo>
                  <a:pt x="26810" y="45231"/>
                </a:lnTo>
                <a:lnTo>
                  <a:pt x="32548" y="45231"/>
                </a:lnTo>
                <a:lnTo>
                  <a:pt x="32548" y="15077"/>
                </a:lnTo>
                <a:lnTo>
                  <a:pt x="34469" y="13194"/>
                </a:lnTo>
                <a:lnTo>
                  <a:pt x="34469" y="9428"/>
                </a:lnTo>
                <a:lnTo>
                  <a:pt x="30636" y="9428"/>
                </a:lnTo>
                <a:lnTo>
                  <a:pt x="30636" y="7538"/>
                </a:lnTo>
                <a:lnTo>
                  <a:pt x="28723" y="5655"/>
                </a:lnTo>
                <a:close/>
              </a:path>
              <a:path w="59689" h="45720">
                <a:moveTo>
                  <a:pt x="57443" y="5655"/>
                </a:moveTo>
                <a:lnTo>
                  <a:pt x="51700" y="5655"/>
                </a:lnTo>
                <a:lnTo>
                  <a:pt x="51700" y="7538"/>
                </a:lnTo>
                <a:lnTo>
                  <a:pt x="53613" y="7538"/>
                </a:lnTo>
                <a:lnTo>
                  <a:pt x="53613" y="45231"/>
                </a:lnTo>
                <a:lnTo>
                  <a:pt x="59359" y="45231"/>
                </a:lnTo>
                <a:lnTo>
                  <a:pt x="59359" y="7538"/>
                </a:lnTo>
                <a:lnTo>
                  <a:pt x="57443" y="5655"/>
                </a:lnTo>
                <a:close/>
              </a:path>
              <a:path w="59689" h="45720">
                <a:moveTo>
                  <a:pt x="24889" y="1891"/>
                </a:moveTo>
                <a:lnTo>
                  <a:pt x="11492" y="1891"/>
                </a:lnTo>
                <a:lnTo>
                  <a:pt x="3832" y="9428"/>
                </a:lnTo>
                <a:lnTo>
                  <a:pt x="7659" y="9428"/>
                </a:lnTo>
                <a:lnTo>
                  <a:pt x="11492" y="5655"/>
                </a:lnTo>
                <a:lnTo>
                  <a:pt x="28723" y="5655"/>
                </a:lnTo>
                <a:lnTo>
                  <a:pt x="28723" y="3773"/>
                </a:lnTo>
                <a:lnTo>
                  <a:pt x="26810" y="3773"/>
                </a:lnTo>
                <a:lnTo>
                  <a:pt x="24889" y="1891"/>
                </a:lnTo>
                <a:close/>
              </a:path>
              <a:path w="59689" h="45720">
                <a:moveTo>
                  <a:pt x="53613" y="1891"/>
                </a:moveTo>
                <a:lnTo>
                  <a:pt x="38295" y="1891"/>
                </a:lnTo>
                <a:lnTo>
                  <a:pt x="36382" y="3773"/>
                </a:lnTo>
                <a:lnTo>
                  <a:pt x="34469" y="3773"/>
                </a:lnTo>
                <a:lnTo>
                  <a:pt x="34469" y="5655"/>
                </a:lnTo>
                <a:lnTo>
                  <a:pt x="30636" y="9428"/>
                </a:lnTo>
                <a:lnTo>
                  <a:pt x="34469" y="9428"/>
                </a:lnTo>
                <a:lnTo>
                  <a:pt x="38295" y="5655"/>
                </a:lnTo>
                <a:lnTo>
                  <a:pt x="57443" y="5655"/>
                </a:lnTo>
                <a:lnTo>
                  <a:pt x="53613" y="1891"/>
                </a:lnTo>
                <a:close/>
              </a:path>
              <a:path w="59689" h="45720">
                <a:moveTo>
                  <a:pt x="21064" y="0"/>
                </a:moveTo>
                <a:lnTo>
                  <a:pt x="17231" y="0"/>
                </a:lnTo>
                <a:lnTo>
                  <a:pt x="15317" y="1891"/>
                </a:lnTo>
                <a:lnTo>
                  <a:pt x="22976" y="1891"/>
                </a:lnTo>
                <a:lnTo>
                  <a:pt x="21064" y="0"/>
                </a:lnTo>
                <a:close/>
              </a:path>
              <a:path w="59689" h="45720">
                <a:moveTo>
                  <a:pt x="47867" y="0"/>
                </a:moveTo>
                <a:lnTo>
                  <a:pt x="42128" y="0"/>
                </a:lnTo>
                <a:lnTo>
                  <a:pt x="40208" y="1891"/>
                </a:lnTo>
                <a:lnTo>
                  <a:pt x="51700" y="1891"/>
                </a:lnTo>
                <a:lnTo>
                  <a:pt x="4786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706770" y="7891078"/>
            <a:ext cx="59690" cy="45720"/>
          </a:xfrm>
          <a:custGeom>
            <a:avLst/>
            <a:gdLst/>
            <a:ahLst/>
            <a:cxnLst/>
            <a:rect l="l" t="t" r="r" b="b"/>
            <a:pathLst>
              <a:path w="59689" h="45720">
                <a:moveTo>
                  <a:pt x="5746" y="1891"/>
                </a:moveTo>
                <a:lnTo>
                  <a:pt x="0" y="1891"/>
                </a:lnTo>
                <a:lnTo>
                  <a:pt x="0" y="45231"/>
                </a:lnTo>
                <a:lnTo>
                  <a:pt x="5746" y="45231"/>
                </a:lnTo>
                <a:lnTo>
                  <a:pt x="5746" y="15077"/>
                </a:lnTo>
                <a:lnTo>
                  <a:pt x="7659" y="13194"/>
                </a:lnTo>
                <a:lnTo>
                  <a:pt x="7659" y="9428"/>
                </a:lnTo>
                <a:lnTo>
                  <a:pt x="5746" y="9428"/>
                </a:lnTo>
                <a:lnTo>
                  <a:pt x="5746" y="1891"/>
                </a:lnTo>
                <a:close/>
              </a:path>
              <a:path w="59689" h="45720">
                <a:moveTo>
                  <a:pt x="30636" y="5655"/>
                </a:moveTo>
                <a:lnTo>
                  <a:pt x="22978" y="5655"/>
                </a:lnTo>
                <a:lnTo>
                  <a:pt x="24890" y="7538"/>
                </a:lnTo>
                <a:lnTo>
                  <a:pt x="24890" y="9428"/>
                </a:lnTo>
                <a:lnTo>
                  <a:pt x="26810" y="11311"/>
                </a:lnTo>
                <a:lnTo>
                  <a:pt x="26810" y="45231"/>
                </a:lnTo>
                <a:lnTo>
                  <a:pt x="32550" y="45231"/>
                </a:lnTo>
                <a:lnTo>
                  <a:pt x="32550" y="15077"/>
                </a:lnTo>
                <a:lnTo>
                  <a:pt x="34470" y="13194"/>
                </a:lnTo>
                <a:lnTo>
                  <a:pt x="34470" y="9428"/>
                </a:lnTo>
                <a:lnTo>
                  <a:pt x="32550" y="9428"/>
                </a:lnTo>
                <a:lnTo>
                  <a:pt x="30636" y="7538"/>
                </a:lnTo>
                <a:lnTo>
                  <a:pt x="30636" y="5655"/>
                </a:lnTo>
                <a:close/>
              </a:path>
              <a:path w="59689" h="45720">
                <a:moveTo>
                  <a:pt x="57444" y="5655"/>
                </a:moveTo>
                <a:lnTo>
                  <a:pt x="51701" y="5655"/>
                </a:lnTo>
                <a:lnTo>
                  <a:pt x="51701" y="7538"/>
                </a:lnTo>
                <a:lnTo>
                  <a:pt x="53614" y="7538"/>
                </a:lnTo>
                <a:lnTo>
                  <a:pt x="53614" y="45231"/>
                </a:lnTo>
                <a:lnTo>
                  <a:pt x="59361" y="45231"/>
                </a:lnTo>
                <a:lnTo>
                  <a:pt x="59361" y="7538"/>
                </a:lnTo>
                <a:lnTo>
                  <a:pt x="57444" y="5655"/>
                </a:lnTo>
                <a:close/>
              </a:path>
              <a:path w="59689" h="45720">
                <a:moveTo>
                  <a:pt x="28723" y="3773"/>
                </a:moveTo>
                <a:lnTo>
                  <a:pt x="9571" y="3773"/>
                </a:lnTo>
                <a:lnTo>
                  <a:pt x="5746" y="7538"/>
                </a:lnTo>
                <a:lnTo>
                  <a:pt x="5746" y="9428"/>
                </a:lnTo>
                <a:lnTo>
                  <a:pt x="7659" y="9428"/>
                </a:lnTo>
                <a:lnTo>
                  <a:pt x="11492" y="5655"/>
                </a:lnTo>
                <a:lnTo>
                  <a:pt x="30636" y="5655"/>
                </a:lnTo>
                <a:lnTo>
                  <a:pt x="28723" y="3773"/>
                </a:lnTo>
                <a:close/>
              </a:path>
              <a:path w="59689" h="45720">
                <a:moveTo>
                  <a:pt x="53614" y="1891"/>
                </a:moveTo>
                <a:lnTo>
                  <a:pt x="38295" y="1891"/>
                </a:lnTo>
                <a:lnTo>
                  <a:pt x="36382" y="3773"/>
                </a:lnTo>
                <a:lnTo>
                  <a:pt x="34470" y="3773"/>
                </a:lnTo>
                <a:lnTo>
                  <a:pt x="34470" y="5655"/>
                </a:lnTo>
                <a:lnTo>
                  <a:pt x="32550" y="7538"/>
                </a:lnTo>
                <a:lnTo>
                  <a:pt x="32550" y="9428"/>
                </a:lnTo>
                <a:lnTo>
                  <a:pt x="34470" y="9428"/>
                </a:lnTo>
                <a:lnTo>
                  <a:pt x="38295" y="5655"/>
                </a:lnTo>
                <a:lnTo>
                  <a:pt x="57444" y="5655"/>
                </a:lnTo>
                <a:lnTo>
                  <a:pt x="53614" y="1891"/>
                </a:lnTo>
                <a:close/>
              </a:path>
              <a:path w="59689" h="45720">
                <a:moveTo>
                  <a:pt x="24890" y="1891"/>
                </a:moveTo>
                <a:lnTo>
                  <a:pt x="13406" y="1891"/>
                </a:lnTo>
                <a:lnTo>
                  <a:pt x="11492" y="3773"/>
                </a:lnTo>
                <a:lnTo>
                  <a:pt x="26810" y="3773"/>
                </a:lnTo>
                <a:lnTo>
                  <a:pt x="24890" y="1891"/>
                </a:lnTo>
                <a:close/>
              </a:path>
              <a:path w="59689" h="45720">
                <a:moveTo>
                  <a:pt x="21064" y="0"/>
                </a:moveTo>
                <a:lnTo>
                  <a:pt x="17231" y="0"/>
                </a:lnTo>
                <a:lnTo>
                  <a:pt x="15318" y="1891"/>
                </a:lnTo>
                <a:lnTo>
                  <a:pt x="22978" y="1891"/>
                </a:lnTo>
                <a:lnTo>
                  <a:pt x="21064" y="0"/>
                </a:lnTo>
                <a:close/>
              </a:path>
              <a:path w="59689" h="45720">
                <a:moveTo>
                  <a:pt x="49789" y="0"/>
                </a:moveTo>
                <a:lnTo>
                  <a:pt x="44042" y="0"/>
                </a:lnTo>
                <a:lnTo>
                  <a:pt x="42129" y="1891"/>
                </a:lnTo>
                <a:lnTo>
                  <a:pt x="51701" y="1891"/>
                </a:lnTo>
                <a:lnTo>
                  <a:pt x="4978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364033" y="7001547"/>
            <a:ext cx="585908" cy="6217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311833" y="7071314"/>
            <a:ext cx="800390" cy="76888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3310869" y="7936310"/>
            <a:ext cx="0" cy="135890"/>
          </a:xfrm>
          <a:custGeom>
            <a:avLst/>
            <a:gdLst/>
            <a:ahLst/>
            <a:cxnLst/>
            <a:rect l="l" t="t" r="r" b="b"/>
            <a:pathLst>
              <a:path h="135890">
                <a:moveTo>
                  <a:pt x="0" y="0"/>
                </a:moveTo>
                <a:lnTo>
                  <a:pt x="0" y="135691"/>
                </a:lnTo>
              </a:path>
            </a:pathLst>
          </a:custGeom>
          <a:ln w="578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111221" y="7936310"/>
            <a:ext cx="0" cy="135890"/>
          </a:xfrm>
          <a:custGeom>
            <a:avLst/>
            <a:gdLst/>
            <a:ahLst/>
            <a:cxnLst/>
            <a:rect l="l" t="t" r="r" b="b"/>
            <a:pathLst>
              <a:path h="135890">
                <a:moveTo>
                  <a:pt x="0" y="0"/>
                </a:moveTo>
                <a:lnTo>
                  <a:pt x="0" y="135691"/>
                </a:lnTo>
              </a:path>
            </a:pathLst>
          </a:custGeom>
          <a:ln w="57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311833" y="7977775"/>
            <a:ext cx="52069" cy="51435"/>
          </a:xfrm>
          <a:custGeom>
            <a:avLst/>
            <a:gdLst/>
            <a:ahLst/>
            <a:cxnLst/>
            <a:rect l="l" t="t" r="r" b="b"/>
            <a:pathLst>
              <a:path w="52070" h="51434">
                <a:moveTo>
                  <a:pt x="51677" y="0"/>
                </a:moveTo>
                <a:lnTo>
                  <a:pt x="0" y="26380"/>
                </a:lnTo>
                <a:lnTo>
                  <a:pt x="51677" y="50878"/>
                </a:lnTo>
                <a:lnTo>
                  <a:pt x="5167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361583" y="8003214"/>
            <a:ext cx="701040" cy="0"/>
          </a:xfrm>
          <a:custGeom>
            <a:avLst/>
            <a:gdLst/>
            <a:ahLst/>
            <a:cxnLst/>
            <a:rect l="l" t="t" r="r" b="b"/>
            <a:pathLst>
              <a:path w="701039">
                <a:moveTo>
                  <a:pt x="0" y="0"/>
                </a:moveTo>
                <a:lnTo>
                  <a:pt x="700813" y="0"/>
                </a:lnTo>
              </a:path>
            </a:pathLst>
          </a:custGeom>
          <a:ln w="56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058617" y="7977775"/>
            <a:ext cx="53975" cy="51435"/>
          </a:xfrm>
          <a:custGeom>
            <a:avLst/>
            <a:gdLst/>
            <a:ahLst/>
            <a:cxnLst/>
            <a:rect l="l" t="t" r="r" b="b"/>
            <a:pathLst>
              <a:path w="53975" h="51434">
                <a:moveTo>
                  <a:pt x="0" y="0"/>
                </a:moveTo>
                <a:lnTo>
                  <a:pt x="0" y="50878"/>
                </a:lnTo>
                <a:lnTo>
                  <a:pt x="53606" y="2638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3600921" y="7917467"/>
            <a:ext cx="38735" cy="57150"/>
          </a:xfrm>
          <a:custGeom>
            <a:avLst/>
            <a:gdLst/>
            <a:ahLst/>
            <a:cxnLst/>
            <a:rect l="l" t="t" r="r" b="b"/>
            <a:pathLst>
              <a:path w="38735" h="57150">
                <a:moveTo>
                  <a:pt x="5784" y="41457"/>
                </a:moveTo>
                <a:lnTo>
                  <a:pt x="0" y="41457"/>
                </a:lnTo>
                <a:lnTo>
                  <a:pt x="0" y="43348"/>
                </a:lnTo>
                <a:lnTo>
                  <a:pt x="3856" y="50880"/>
                </a:lnTo>
                <a:lnTo>
                  <a:pt x="7713" y="54651"/>
                </a:lnTo>
                <a:lnTo>
                  <a:pt x="11492" y="56535"/>
                </a:lnTo>
                <a:lnTo>
                  <a:pt x="26841" y="56535"/>
                </a:lnTo>
                <a:lnTo>
                  <a:pt x="30698" y="54651"/>
                </a:lnTo>
                <a:lnTo>
                  <a:pt x="31622" y="52769"/>
                </a:lnTo>
                <a:lnTo>
                  <a:pt x="17277" y="52769"/>
                </a:lnTo>
                <a:lnTo>
                  <a:pt x="13421" y="50880"/>
                </a:lnTo>
                <a:lnTo>
                  <a:pt x="11492" y="50880"/>
                </a:lnTo>
                <a:lnTo>
                  <a:pt x="9641" y="48996"/>
                </a:lnTo>
                <a:lnTo>
                  <a:pt x="7713" y="47114"/>
                </a:lnTo>
                <a:lnTo>
                  <a:pt x="7713" y="45231"/>
                </a:lnTo>
                <a:lnTo>
                  <a:pt x="5784" y="43348"/>
                </a:lnTo>
                <a:lnTo>
                  <a:pt x="5784" y="41457"/>
                </a:lnTo>
                <a:close/>
              </a:path>
              <a:path w="38735" h="57150">
                <a:moveTo>
                  <a:pt x="32550" y="24498"/>
                </a:moveTo>
                <a:lnTo>
                  <a:pt x="24913" y="24498"/>
                </a:lnTo>
                <a:lnTo>
                  <a:pt x="30698" y="30154"/>
                </a:lnTo>
                <a:lnTo>
                  <a:pt x="32550" y="32037"/>
                </a:lnTo>
                <a:lnTo>
                  <a:pt x="32550" y="45231"/>
                </a:lnTo>
                <a:lnTo>
                  <a:pt x="30698" y="47114"/>
                </a:lnTo>
                <a:lnTo>
                  <a:pt x="26841" y="50880"/>
                </a:lnTo>
                <a:lnTo>
                  <a:pt x="24913" y="50880"/>
                </a:lnTo>
                <a:lnTo>
                  <a:pt x="21134" y="52769"/>
                </a:lnTo>
                <a:lnTo>
                  <a:pt x="31622" y="52769"/>
                </a:lnTo>
                <a:lnTo>
                  <a:pt x="32550" y="50880"/>
                </a:lnTo>
                <a:lnTo>
                  <a:pt x="34477" y="48996"/>
                </a:lnTo>
                <a:lnTo>
                  <a:pt x="38334" y="41457"/>
                </a:lnTo>
                <a:lnTo>
                  <a:pt x="38334" y="33920"/>
                </a:lnTo>
                <a:lnTo>
                  <a:pt x="36405" y="30154"/>
                </a:lnTo>
                <a:lnTo>
                  <a:pt x="34477" y="28271"/>
                </a:lnTo>
                <a:lnTo>
                  <a:pt x="32550" y="24498"/>
                </a:lnTo>
                <a:close/>
              </a:path>
              <a:path w="38735" h="57150">
                <a:moveTo>
                  <a:pt x="34477" y="0"/>
                </a:moveTo>
                <a:lnTo>
                  <a:pt x="5784" y="0"/>
                </a:lnTo>
                <a:lnTo>
                  <a:pt x="1929" y="30154"/>
                </a:lnTo>
                <a:lnTo>
                  <a:pt x="5784" y="30154"/>
                </a:lnTo>
                <a:lnTo>
                  <a:pt x="9641" y="26381"/>
                </a:lnTo>
                <a:lnTo>
                  <a:pt x="11492" y="24498"/>
                </a:lnTo>
                <a:lnTo>
                  <a:pt x="32550" y="24498"/>
                </a:lnTo>
                <a:lnTo>
                  <a:pt x="30698" y="22616"/>
                </a:lnTo>
                <a:lnTo>
                  <a:pt x="7713" y="22616"/>
                </a:lnTo>
                <a:lnTo>
                  <a:pt x="9641" y="3765"/>
                </a:lnTo>
                <a:lnTo>
                  <a:pt x="34477" y="3765"/>
                </a:lnTo>
                <a:lnTo>
                  <a:pt x="34477" y="0"/>
                </a:lnTo>
                <a:close/>
              </a:path>
              <a:path w="38735" h="57150">
                <a:moveTo>
                  <a:pt x="26841" y="20732"/>
                </a:moveTo>
                <a:lnTo>
                  <a:pt x="9641" y="20732"/>
                </a:lnTo>
                <a:lnTo>
                  <a:pt x="9641" y="22616"/>
                </a:lnTo>
                <a:lnTo>
                  <a:pt x="30698" y="22616"/>
                </a:lnTo>
                <a:lnTo>
                  <a:pt x="26841" y="20732"/>
                </a:lnTo>
                <a:close/>
              </a:path>
              <a:path w="38735" h="57150">
                <a:moveTo>
                  <a:pt x="19206" y="18842"/>
                </a:moveTo>
                <a:lnTo>
                  <a:pt x="17277" y="18842"/>
                </a:lnTo>
                <a:lnTo>
                  <a:pt x="15349" y="20732"/>
                </a:lnTo>
                <a:lnTo>
                  <a:pt x="22985" y="20732"/>
                </a:lnTo>
                <a:lnTo>
                  <a:pt x="19206" y="1884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3646891" y="7915585"/>
            <a:ext cx="38735" cy="58419"/>
          </a:xfrm>
          <a:custGeom>
            <a:avLst/>
            <a:gdLst/>
            <a:ahLst/>
            <a:cxnLst/>
            <a:rect l="l" t="t" r="r" b="b"/>
            <a:pathLst>
              <a:path w="38735" h="58420">
                <a:moveTo>
                  <a:pt x="26841" y="1882"/>
                </a:moveTo>
                <a:lnTo>
                  <a:pt x="11492" y="1882"/>
                </a:lnTo>
                <a:lnTo>
                  <a:pt x="7713" y="5647"/>
                </a:lnTo>
                <a:lnTo>
                  <a:pt x="3856" y="7538"/>
                </a:lnTo>
                <a:lnTo>
                  <a:pt x="3856" y="13186"/>
                </a:lnTo>
                <a:lnTo>
                  <a:pt x="1929" y="15077"/>
                </a:lnTo>
                <a:lnTo>
                  <a:pt x="1929" y="16959"/>
                </a:lnTo>
                <a:lnTo>
                  <a:pt x="0" y="20725"/>
                </a:lnTo>
                <a:lnTo>
                  <a:pt x="0" y="39574"/>
                </a:lnTo>
                <a:lnTo>
                  <a:pt x="1929" y="43340"/>
                </a:lnTo>
                <a:lnTo>
                  <a:pt x="1929" y="45231"/>
                </a:lnTo>
                <a:lnTo>
                  <a:pt x="3856" y="47113"/>
                </a:lnTo>
                <a:lnTo>
                  <a:pt x="3856" y="52762"/>
                </a:lnTo>
                <a:lnTo>
                  <a:pt x="15349" y="58417"/>
                </a:lnTo>
                <a:lnTo>
                  <a:pt x="22985" y="58417"/>
                </a:lnTo>
                <a:lnTo>
                  <a:pt x="30620" y="54651"/>
                </a:lnTo>
                <a:lnTo>
                  <a:pt x="19128" y="54651"/>
                </a:lnTo>
                <a:lnTo>
                  <a:pt x="15349" y="52762"/>
                </a:lnTo>
                <a:lnTo>
                  <a:pt x="13421" y="52762"/>
                </a:lnTo>
                <a:lnTo>
                  <a:pt x="9564" y="50878"/>
                </a:lnTo>
                <a:lnTo>
                  <a:pt x="7713" y="48996"/>
                </a:lnTo>
                <a:lnTo>
                  <a:pt x="7713" y="45231"/>
                </a:lnTo>
                <a:lnTo>
                  <a:pt x="5784" y="43340"/>
                </a:lnTo>
                <a:lnTo>
                  <a:pt x="5784" y="16959"/>
                </a:lnTo>
                <a:lnTo>
                  <a:pt x="7713" y="15077"/>
                </a:lnTo>
                <a:lnTo>
                  <a:pt x="7713" y="13186"/>
                </a:lnTo>
                <a:lnTo>
                  <a:pt x="9564" y="11304"/>
                </a:lnTo>
                <a:lnTo>
                  <a:pt x="15349" y="5647"/>
                </a:lnTo>
                <a:lnTo>
                  <a:pt x="30620" y="5647"/>
                </a:lnTo>
                <a:lnTo>
                  <a:pt x="26841" y="1882"/>
                </a:lnTo>
                <a:close/>
              </a:path>
              <a:path w="38735" h="58420">
                <a:moveTo>
                  <a:pt x="30620" y="5647"/>
                </a:moveTo>
                <a:lnTo>
                  <a:pt x="22985" y="5647"/>
                </a:lnTo>
                <a:lnTo>
                  <a:pt x="24913" y="7538"/>
                </a:lnTo>
                <a:lnTo>
                  <a:pt x="28770" y="9420"/>
                </a:lnTo>
                <a:lnTo>
                  <a:pt x="30620" y="11304"/>
                </a:lnTo>
                <a:lnTo>
                  <a:pt x="30620" y="13186"/>
                </a:lnTo>
                <a:lnTo>
                  <a:pt x="32550" y="15077"/>
                </a:lnTo>
                <a:lnTo>
                  <a:pt x="32550" y="22614"/>
                </a:lnTo>
                <a:lnTo>
                  <a:pt x="34477" y="24498"/>
                </a:lnTo>
                <a:lnTo>
                  <a:pt x="34477" y="35802"/>
                </a:lnTo>
                <a:lnTo>
                  <a:pt x="32550" y="37692"/>
                </a:lnTo>
                <a:lnTo>
                  <a:pt x="32550" y="45231"/>
                </a:lnTo>
                <a:lnTo>
                  <a:pt x="30620" y="47113"/>
                </a:lnTo>
                <a:lnTo>
                  <a:pt x="30620" y="48996"/>
                </a:lnTo>
                <a:lnTo>
                  <a:pt x="28770" y="50878"/>
                </a:lnTo>
                <a:lnTo>
                  <a:pt x="24913" y="52762"/>
                </a:lnTo>
                <a:lnTo>
                  <a:pt x="22985" y="52762"/>
                </a:lnTo>
                <a:lnTo>
                  <a:pt x="19128" y="54651"/>
                </a:lnTo>
                <a:lnTo>
                  <a:pt x="30620" y="54651"/>
                </a:lnTo>
                <a:lnTo>
                  <a:pt x="36405" y="48996"/>
                </a:lnTo>
                <a:lnTo>
                  <a:pt x="36405" y="47113"/>
                </a:lnTo>
                <a:lnTo>
                  <a:pt x="38334" y="45231"/>
                </a:lnTo>
                <a:lnTo>
                  <a:pt x="38334" y="16959"/>
                </a:lnTo>
                <a:lnTo>
                  <a:pt x="36405" y="15077"/>
                </a:lnTo>
                <a:lnTo>
                  <a:pt x="36405" y="13186"/>
                </a:lnTo>
                <a:lnTo>
                  <a:pt x="34477" y="9420"/>
                </a:lnTo>
                <a:lnTo>
                  <a:pt x="34477" y="7538"/>
                </a:lnTo>
                <a:lnTo>
                  <a:pt x="30620" y="5647"/>
                </a:lnTo>
                <a:close/>
              </a:path>
              <a:path w="38735" h="58420">
                <a:moveTo>
                  <a:pt x="19128" y="0"/>
                </a:moveTo>
                <a:lnTo>
                  <a:pt x="15349" y="1882"/>
                </a:lnTo>
                <a:lnTo>
                  <a:pt x="22985" y="1882"/>
                </a:lnTo>
                <a:lnTo>
                  <a:pt x="1912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3694790" y="7928771"/>
            <a:ext cx="59690" cy="43815"/>
          </a:xfrm>
          <a:custGeom>
            <a:avLst/>
            <a:gdLst/>
            <a:ahLst/>
            <a:cxnLst/>
            <a:rect l="l" t="t" r="r" b="b"/>
            <a:pathLst>
              <a:path w="59689" h="43815">
                <a:moveTo>
                  <a:pt x="5707" y="1891"/>
                </a:moveTo>
                <a:lnTo>
                  <a:pt x="0" y="1891"/>
                </a:lnTo>
                <a:lnTo>
                  <a:pt x="0" y="43347"/>
                </a:lnTo>
                <a:lnTo>
                  <a:pt x="5707" y="43347"/>
                </a:lnTo>
                <a:lnTo>
                  <a:pt x="5707" y="15077"/>
                </a:lnTo>
                <a:lnTo>
                  <a:pt x="7635" y="13194"/>
                </a:lnTo>
                <a:lnTo>
                  <a:pt x="7635" y="9428"/>
                </a:lnTo>
                <a:lnTo>
                  <a:pt x="5707" y="9428"/>
                </a:lnTo>
                <a:lnTo>
                  <a:pt x="5707" y="1891"/>
                </a:lnTo>
                <a:close/>
              </a:path>
              <a:path w="59689" h="43815">
                <a:moveTo>
                  <a:pt x="51677" y="0"/>
                </a:moveTo>
                <a:lnTo>
                  <a:pt x="42113" y="0"/>
                </a:lnTo>
                <a:lnTo>
                  <a:pt x="38256" y="1891"/>
                </a:lnTo>
                <a:lnTo>
                  <a:pt x="36405" y="1891"/>
                </a:lnTo>
                <a:lnTo>
                  <a:pt x="34476" y="3773"/>
                </a:lnTo>
                <a:lnTo>
                  <a:pt x="34476" y="5655"/>
                </a:lnTo>
                <a:lnTo>
                  <a:pt x="30620" y="9428"/>
                </a:lnTo>
                <a:lnTo>
                  <a:pt x="26763" y="9428"/>
                </a:lnTo>
                <a:lnTo>
                  <a:pt x="26763" y="43347"/>
                </a:lnTo>
                <a:lnTo>
                  <a:pt x="32548" y="43347"/>
                </a:lnTo>
                <a:lnTo>
                  <a:pt x="32548" y="15077"/>
                </a:lnTo>
                <a:lnTo>
                  <a:pt x="34476" y="11311"/>
                </a:lnTo>
                <a:lnTo>
                  <a:pt x="34476" y="9428"/>
                </a:lnTo>
                <a:lnTo>
                  <a:pt x="36405" y="7538"/>
                </a:lnTo>
                <a:lnTo>
                  <a:pt x="38256" y="5655"/>
                </a:lnTo>
                <a:lnTo>
                  <a:pt x="40185" y="5655"/>
                </a:lnTo>
                <a:lnTo>
                  <a:pt x="42113" y="3773"/>
                </a:lnTo>
                <a:lnTo>
                  <a:pt x="55537" y="3773"/>
                </a:lnTo>
                <a:lnTo>
                  <a:pt x="51677" y="0"/>
                </a:lnTo>
                <a:close/>
              </a:path>
              <a:path w="59689" h="43815">
                <a:moveTo>
                  <a:pt x="55537" y="3773"/>
                </a:moveTo>
                <a:lnTo>
                  <a:pt x="47820" y="3773"/>
                </a:lnTo>
                <a:lnTo>
                  <a:pt x="49748" y="5655"/>
                </a:lnTo>
                <a:lnTo>
                  <a:pt x="51677" y="5655"/>
                </a:lnTo>
                <a:lnTo>
                  <a:pt x="51677" y="7538"/>
                </a:lnTo>
                <a:lnTo>
                  <a:pt x="53605" y="7538"/>
                </a:lnTo>
                <a:lnTo>
                  <a:pt x="53605" y="43347"/>
                </a:lnTo>
                <a:lnTo>
                  <a:pt x="59312" y="43347"/>
                </a:lnTo>
                <a:lnTo>
                  <a:pt x="59312" y="7538"/>
                </a:lnTo>
                <a:lnTo>
                  <a:pt x="57462" y="5655"/>
                </a:lnTo>
                <a:lnTo>
                  <a:pt x="55537" y="3773"/>
                </a:lnTo>
                <a:close/>
              </a:path>
              <a:path w="59689" h="43815">
                <a:moveTo>
                  <a:pt x="26763" y="1891"/>
                </a:moveTo>
                <a:lnTo>
                  <a:pt x="9563" y="1891"/>
                </a:lnTo>
                <a:lnTo>
                  <a:pt x="9563" y="3773"/>
                </a:lnTo>
                <a:lnTo>
                  <a:pt x="5707" y="7538"/>
                </a:lnTo>
                <a:lnTo>
                  <a:pt x="5707" y="9428"/>
                </a:lnTo>
                <a:lnTo>
                  <a:pt x="7635" y="9428"/>
                </a:lnTo>
                <a:lnTo>
                  <a:pt x="11492" y="5655"/>
                </a:lnTo>
                <a:lnTo>
                  <a:pt x="13420" y="5655"/>
                </a:lnTo>
                <a:lnTo>
                  <a:pt x="15271" y="3773"/>
                </a:lnTo>
                <a:lnTo>
                  <a:pt x="28691" y="3773"/>
                </a:lnTo>
                <a:lnTo>
                  <a:pt x="26763" y="1891"/>
                </a:lnTo>
                <a:close/>
              </a:path>
              <a:path w="59689" h="43815">
                <a:moveTo>
                  <a:pt x="28691" y="3773"/>
                </a:moveTo>
                <a:lnTo>
                  <a:pt x="19127" y="3773"/>
                </a:lnTo>
                <a:lnTo>
                  <a:pt x="21056" y="5655"/>
                </a:lnTo>
                <a:lnTo>
                  <a:pt x="22984" y="5655"/>
                </a:lnTo>
                <a:lnTo>
                  <a:pt x="24912" y="7538"/>
                </a:lnTo>
                <a:lnTo>
                  <a:pt x="24912" y="9428"/>
                </a:lnTo>
                <a:lnTo>
                  <a:pt x="30620" y="9428"/>
                </a:lnTo>
                <a:lnTo>
                  <a:pt x="30620" y="7538"/>
                </a:lnTo>
                <a:lnTo>
                  <a:pt x="28691" y="5655"/>
                </a:lnTo>
                <a:lnTo>
                  <a:pt x="28691" y="3773"/>
                </a:lnTo>
                <a:close/>
              </a:path>
              <a:path w="59689" h="43815">
                <a:moveTo>
                  <a:pt x="22984" y="0"/>
                </a:moveTo>
                <a:lnTo>
                  <a:pt x="15271" y="0"/>
                </a:lnTo>
                <a:lnTo>
                  <a:pt x="11492" y="1891"/>
                </a:lnTo>
                <a:lnTo>
                  <a:pt x="24912" y="1891"/>
                </a:lnTo>
                <a:lnTo>
                  <a:pt x="2298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3765596" y="7928771"/>
            <a:ext cx="59690" cy="43815"/>
          </a:xfrm>
          <a:custGeom>
            <a:avLst/>
            <a:gdLst/>
            <a:ahLst/>
            <a:cxnLst/>
            <a:rect l="l" t="t" r="r" b="b"/>
            <a:pathLst>
              <a:path w="59689" h="43815">
                <a:moveTo>
                  <a:pt x="5784" y="1891"/>
                </a:moveTo>
                <a:lnTo>
                  <a:pt x="0" y="1891"/>
                </a:lnTo>
                <a:lnTo>
                  <a:pt x="0" y="43347"/>
                </a:lnTo>
                <a:lnTo>
                  <a:pt x="5784" y="43347"/>
                </a:lnTo>
                <a:lnTo>
                  <a:pt x="5784" y="15077"/>
                </a:lnTo>
                <a:lnTo>
                  <a:pt x="7712" y="13194"/>
                </a:lnTo>
                <a:lnTo>
                  <a:pt x="7712" y="9428"/>
                </a:lnTo>
                <a:lnTo>
                  <a:pt x="5784" y="9428"/>
                </a:lnTo>
                <a:lnTo>
                  <a:pt x="5784" y="1891"/>
                </a:lnTo>
                <a:close/>
              </a:path>
              <a:path w="59689" h="43815">
                <a:moveTo>
                  <a:pt x="51755" y="0"/>
                </a:moveTo>
                <a:lnTo>
                  <a:pt x="42190" y="0"/>
                </a:lnTo>
                <a:lnTo>
                  <a:pt x="38333" y="1891"/>
                </a:lnTo>
                <a:lnTo>
                  <a:pt x="32548" y="7538"/>
                </a:lnTo>
                <a:lnTo>
                  <a:pt x="32548" y="9428"/>
                </a:lnTo>
                <a:lnTo>
                  <a:pt x="26841" y="9428"/>
                </a:lnTo>
                <a:lnTo>
                  <a:pt x="26841" y="43347"/>
                </a:lnTo>
                <a:lnTo>
                  <a:pt x="32548" y="43347"/>
                </a:lnTo>
                <a:lnTo>
                  <a:pt x="32548" y="15077"/>
                </a:lnTo>
                <a:lnTo>
                  <a:pt x="34476" y="11311"/>
                </a:lnTo>
                <a:lnTo>
                  <a:pt x="34476" y="9428"/>
                </a:lnTo>
                <a:lnTo>
                  <a:pt x="38333" y="5655"/>
                </a:lnTo>
                <a:lnTo>
                  <a:pt x="40261" y="5655"/>
                </a:lnTo>
                <a:lnTo>
                  <a:pt x="42190" y="3773"/>
                </a:lnTo>
                <a:lnTo>
                  <a:pt x="55534" y="3773"/>
                </a:lnTo>
                <a:lnTo>
                  <a:pt x="55534" y="1891"/>
                </a:lnTo>
                <a:lnTo>
                  <a:pt x="51755" y="0"/>
                </a:lnTo>
                <a:close/>
              </a:path>
              <a:path w="59689" h="43815">
                <a:moveTo>
                  <a:pt x="55534" y="3773"/>
                </a:moveTo>
                <a:lnTo>
                  <a:pt x="47898" y="3773"/>
                </a:lnTo>
                <a:lnTo>
                  <a:pt x="49825" y="5655"/>
                </a:lnTo>
                <a:lnTo>
                  <a:pt x="51755" y="5655"/>
                </a:lnTo>
                <a:lnTo>
                  <a:pt x="53605" y="7538"/>
                </a:lnTo>
                <a:lnTo>
                  <a:pt x="53605" y="9428"/>
                </a:lnTo>
                <a:lnTo>
                  <a:pt x="55534" y="11311"/>
                </a:lnTo>
                <a:lnTo>
                  <a:pt x="55534" y="43347"/>
                </a:lnTo>
                <a:lnTo>
                  <a:pt x="59390" y="43347"/>
                </a:lnTo>
                <a:lnTo>
                  <a:pt x="59390" y="7538"/>
                </a:lnTo>
                <a:lnTo>
                  <a:pt x="55534" y="3773"/>
                </a:lnTo>
                <a:close/>
              </a:path>
              <a:path w="59689" h="43815">
                <a:moveTo>
                  <a:pt x="26841" y="1891"/>
                </a:moveTo>
                <a:lnTo>
                  <a:pt x="11492" y="1891"/>
                </a:lnTo>
                <a:lnTo>
                  <a:pt x="9564" y="3773"/>
                </a:lnTo>
                <a:lnTo>
                  <a:pt x="7712" y="5655"/>
                </a:lnTo>
                <a:lnTo>
                  <a:pt x="5784" y="7538"/>
                </a:lnTo>
                <a:lnTo>
                  <a:pt x="5784" y="9428"/>
                </a:lnTo>
                <a:lnTo>
                  <a:pt x="7712" y="9428"/>
                </a:lnTo>
                <a:lnTo>
                  <a:pt x="9564" y="7538"/>
                </a:lnTo>
                <a:lnTo>
                  <a:pt x="11492" y="5655"/>
                </a:lnTo>
                <a:lnTo>
                  <a:pt x="13420" y="5655"/>
                </a:lnTo>
                <a:lnTo>
                  <a:pt x="15349" y="3773"/>
                </a:lnTo>
                <a:lnTo>
                  <a:pt x="28769" y="3773"/>
                </a:lnTo>
                <a:lnTo>
                  <a:pt x="26841" y="1891"/>
                </a:lnTo>
                <a:close/>
              </a:path>
              <a:path w="59689" h="43815">
                <a:moveTo>
                  <a:pt x="28769" y="3773"/>
                </a:moveTo>
                <a:lnTo>
                  <a:pt x="21056" y="3773"/>
                </a:lnTo>
                <a:lnTo>
                  <a:pt x="24912" y="7538"/>
                </a:lnTo>
                <a:lnTo>
                  <a:pt x="24912" y="9428"/>
                </a:lnTo>
                <a:lnTo>
                  <a:pt x="32548" y="9428"/>
                </a:lnTo>
                <a:lnTo>
                  <a:pt x="30697" y="7538"/>
                </a:lnTo>
                <a:lnTo>
                  <a:pt x="30697" y="5655"/>
                </a:lnTo>
                <a:lnTo>
                  <a:pt x="28769" y="3773"/>
                </a:lnTo>
                <a:close/>
              </a:path>
              <a:path w="59689" h="43815">
                <a:moveTo>
                  <a:pt x="22984" y="0"/>
                </a:moveTo>
                <a:lnTo>
                  <a:pt x="15349" y="0"/>
                </a:lnTo>
                <a:lnTo>
                  <a:pt x="13420" y="1891"/>
                </a:lnTo>
                <a:lnTo>
                  <a:pt x="24912" y="1891"/>
                </a:lnTo>
                <a:lnTo>
                  <a:pt x="2298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3417117" y="6944990"/>
            <a:ext cx="591672" cy="6225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717549" y="5391150"/>
            <a:ext cx="6337300" cy="355600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 marR="635" algn="ctr">
              <a:lnSpc>
                <a:spcPct val="100000"/>
              </a:lnSpc>
              <a:spcBef>
                <a:spcPts val="595"/>
              </a:spcBef>
            </a:pPr>
            <a:r>
              <a:rPr sz="800" i="1" spc="10" dirty="0">
                <a:latin typeface="Cambria"/>
                <a:cs typeface="Cambria"/>
              </a:rPr>
              <a:t>Gambar </a:t>
            </a:r>
            <a:r>
              <a:rPr sz="800" i="1" dirty="0">
                <a:latin typeface="Cambria"/>
                <a:cs typeface="Cambria"/>
              </a:rPr>
              <a:t>3 : </a:t>
            </a:r>
            <a:r>
              <a:rPr sz="800" i="1" spc="10" dirty="0">
                <a:latin typeface="Cambria"/>
                <a:cs typeface="Cambria"/>
              </a:rPr>
              <a:t>Penampang </a:t>
            </a:r>
            <a:r>
              <a:rPr sz="800" i="1" spc="5" dirty="0">
                <a:latin typeface="Cambria"/>
                <a:cs typeface="Cambria"/>
              </a:rPr>
              <a:t>Kabel </a:t>
            </a:r>
            <a:r>
              <a:rPr sz="800" i="1" spc="10" dirty="0">
                <a:latin typeface="Cambria"/>
                <a:cs typeface="Cambria"/>
              </a:rPr>
              <a:t>Optik </a:t>
            </a:r>
            <a:r>
              <a:rPr sz="800" i="1" spc="5" dirty="0">
                <a:latin typeface="Cambria"/>
                <a:cs typeface="Cambria"/>
              </a:rPr>
              <a:t>Jenis</a:t>
            </a:r>
            <a:r>
              <a:rPr sz="800" i="1" spc="90" dirty="0">
                <a:latin typeface="Cambria"/>
                <a:cs typeface="Cambria"/>
              </a:rPr>
              <a:t> </a:t>
            </a:r>
            <a:r>
              <a:rPr sz="800" i="1" spc="5" dirty="0">
                <a:latin typeface="Cambria"/>
                <a:cs typeface="Cambria"/>
              </a:rPr>
              <a:t>Slot</a:t>
            </a:r>
            <a:endParaRPr sz="800">
              <a:latin typeface="Cambria"/>
              <a:cs typeface="Cambria"/>
            </a:endParaRPr>
          </a:p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700">
              <a:latin typeface="Times New Roman"/>
              <a:cs typeface="Times New Roman"/>
            </a:endParaRPr>
          </a:p>
          <a:p>
            <a:pPr marL="374650">
              <a:lnSpc>
                <a:spcPct val="100000"/>
              </a:lnSpc>
              <a:spcBef>
                <a:spcPts val="5"/>
              </a:spcBef>
            </a:pPr>
            <a:r>
              <a:rPr sz="700" spc="5" dirty="0">
                <a:latin typeface="Calibri"/>
                <a:cs typeface="Calibri"/>
              </a:rPr>
              <a:t>Page </a:t>
            </a:r>
            <a:r>
              <a:rPr sz="700" dirty="0">
                <a:latin typeface="Calibri"/>
                <a:cs typeface="Calibri"/>
              </a:rPr>
              <a:t>-</a:t>
            </a:r>
            <a:r>
              <a:rPr sz="700" spc="25" dirty="0">
                <a:latin typeface="Calibri"/>
                <a:cs typeface="Calibri"/>
              </a:rPr>
              <a:t> </a:t>
            </a:r>
            <a:r>
              <a:rPr sz="700" spc="15" dirty="0">
                <a:latin typeface="Calibri"/>
                <a:cs typeface="Calibri"/>
              </a:rPr>
              <a:t>94</a:t>
            </a:r>
            <a:endParaRPr sz="700">
              <a:latin typeface="Calibri"/>
              <a:cs typeface="Calibri"/>
            </a:endParaRPr>
          </a:p>
        </p:txBody>
      </p:sp>
      <p:sp>
        <p:nvSpPr>
          <p:cNvPr id="40" name="object 4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535"/>
              </a:lnSpc>
            </a:pPr>
            <a:fld id="{81D60167-4931-47E6-BA6A-407CBD079E47}" type="slidenum">
              <a:rPr dirty="0"/>
              <a:t>36</a:t>
            </a:fld>
            <a:endParaRPr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645870" y="4338673"/>
            <a:ext cx="480659" cy="2476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17549" y="1098550"/>
            <a:ext cx="6337300" cy="356870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000">
              <a:latin typeface="Times New Roman"/>
              <a:cs typeface="Times New Roman"/>
            </a:endParaRPr>
          </a:p>
          <a:p>
            <a:pPr marL="657860">
              <a:lnSpc>
                <a:spcPct val="100000"/>
              </a:lnSpc>
            </a:pPr>
            <a:r>
              <a:rPr sz="1100" b="1" dirty="0">
                <a:solidFill>
                  <a:srgbClr val="FF0000"/>
                </a:solidFill>
                <a:latin typeface="Cambria"/>
                <a:cs typeface="Cambria"/>
              </a:rPr>
              <a:t>Konstruksi </a:t>
            </a:r>
            <a:r>
              <a:rPr sz="1100" b="1" spc="5" dirty="0">
                <a:solidFill>
                  <a:srgbClr val="FF0000"/>
                </a:solidFill>
                <a:latin typeface="Cambria"/>
                <a:cs typeface="Cambria"/>
              </a:rPr>
              <a:t>kabel </a:t>
            </a:r>
            <a:r>
              <a:rPr sz="1100" b="1" dirty="0">
                <a:solidFill>
                  <a:srgbClr val="FF0000"/>
                </a:solidFill>
                <a:latin typeface="Cambria"/>
                <a:cs typeface="Cambria"/>
              </a:rPr>
              <a:t>serat</a:t>
            </a:r>
            <a:r>
              <a:rPr sz="1100" b="1" spc="-10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100" b="1" dirty="0">
                <a:solidFill>
                  <a:srgbClr val="FF0000"/>
                </a:solidFill>
                <a:latin typeface="Cambria"/>
                <a:cs typeface="Cambria"/>
              </a:rPr>
              <a:t>optik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100">
              <a:latin typeface="Times New Roman"/>
              <a:cs typeface="Times New Roman"/>
            </a:endParaRPr>
          </a:p>
          <a:p>
            <a:pPr marL="657860">
              <a:lnSpc>
                <a:spcPct val="100000"/>
              </a:lnSpc>
            </a:pPr>
            <a:r>
              <a:rPr sz="1100" dirty="0">
                <a:latin typeface="Cambria"/>
                <a:cs typeface="Cambria"/>
              </a:rPr>
              <a:t>Dilihat </a:t>
            </a:r>
            <a:r>
              <a:rPr sz="1100" spc="5" dirty="0">
                <a:latin typeface="Cambria"/>
                <a:cs typeface="Cambria"/>
              </a:rPr>
              <a:t>dari </a:t>
            </a:r>
            <a:r>
              <a:rPr sz="1100" spc="-5" dirty="0">
                <a:latin typeface="Cambria"/>
                <a:cs typeface="Cambria"/>
              </a:rPr>
              <a:t>konstruksinya </a:t>
            </a:r>
            <a:r>
              <a:rPr sz="1100" dirty="0">
                <a:latin typeface="Cambria"/>
                <a:cs typeface="Cambria"/>
              </a:rPr>
              <a:t>(pemasangannya) kabel optik </a:t>
            </a:r>
            <a:r>
              <a:rPr sz="1100" spc="-5" dirty="0">
                <a:latin typeface="Cambria"/>
                <a:cs typeface="Cambria"/>
              </a:rPr>
              <a:t>terdiri </a:t>
            </a:r>
            <a:r>
              <a:rPr sz="1100" spc="5" dirty="0">
                <a:latin typeface="Cambria"/>
                <a:cs typeface="Cambria"/>
              </a:rPr>
              <a:t>dari</a:t>
            </a:r>
            <a:r>
              <a:rPr sz="1100" spc="35" dirty="0">
                <a:latin typeface="Cambria"/>
                <a:cs typeface="Cambria"/>
              </a:rPr>
              <a:t> </a:t>
            </a:r>
            <a:r>
              <a:rPr sz="1100" dirty="0">
                <a:latin typeface="Cambria"/>
                <a:cs typeface="Cambria"/>
              </a:rPr>
              <a:t>: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200">
              <a:latin typeface="Times New Roman"/>
              <a:cs typeface="Times New Roman"/>
            </a:endParaRPr>
          </a:p>
          <a:p>
            <a:pPr marL="1292860" indent="-313690">
              <a:lnSpc>
                <a:spcPct val="100000"/>
              </a:lnSpc>
              <a:buAutoNum type="arabicParenR"/>
              <a:tabLst>
                <a:tab pos="1292860" algn="l"/>
                <a:tab pos="1293495" algn="l"/>
              </a:tabLst>
            </a:pPr>
            <a:r>
              <a:rPr sz="1100" dirty="0">
                <a:latin typeface="Cambria"/>
                <a:cs typeface="Cambria"/>
              </a:rPr>
              <a:t>Kabel Duct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Font typeface="Cambria"/>
              <a:buAutoNum type="arabicParenR"/>
            </a:pPr>
            <a:endParaRPr sz="1200">
              <a:latin typeface="Times New Roman"/>
              <a:cs typeface="Times New Roman"/>
            </a:endParaRPr>
          </a:p>
          <a:p>
            <a:pPr marL="1292860" indent="-313690">
              <a:lnSpc>
                <a:spcPct val="100000"/>
              </a:lnSpc>
              <a:buAutoNum type="arabicParenR"/>
              <a:tabLst>
                <a:tab pos="1292860" algn="l"/>
                <a:tab pos="1293495" algn="l"/>
              </a:tabLst>
            </a:pPr>
            <a:r>
              <a:rPr sz="1100" dirty="0">
                <a:latin typeface="Cambria"/>
                <a:cs typeface="Cambria"/>
              </a:rPr>
              <a:t>Kabel </a:t>
            </a:r>
            <a:r>
              <a:rPr sz="1100" spc="-15" dirty="0">
                <a:latin typeface="Cambria"/>
                <a:cs typeface="Cambria"/>
              </a:rPr>
              <a:t>Tanah Tanam</a:t>
            </a:r>
            <a:r>
              <a:rPr sz="1100" spc="30" dirty="0">
                <a:latin typeface="Cambria"/>
                <a:cs typeface="Cambria"/>
              </a:rPr>
              <a:t> </a:t>
            </a:r>
            <a:r>
              <a:rPr sz="1100" dirty="0">
                <a:latin typeface="Cambria"/>
                <a:cs typeface="Cambria"/>
              </a:rPr>
              <a:t>Langsung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Font typeface="Cambria"/>
              <a:buAutoNum type="arabicParenR"/>
            </a:pPr>
            <a:endParaRPr sz="1100">
              <a:latin typeface="Times New Roman"/>
              <a:cs typeface="Times New Roman"/>
            </a:endParaRPr>
          </a:p>
          <a:p>
            <a:pPr marL="1292860" indent="-313690">
              <a:lnSpc>
                <a:spcPct val="100000"/>
              </a:lnSpc>
              <a:buAutoNum type="arabicParenR"/>
              <a:tabLst>
                <a:tab pos="1292860" algn="l"/>
                <a:tab pos="1293495" algn="l"/>
              </a:tabLst>
            </a:pPr>
            <a:r>
              <a:rPr sz="1100" dirty="0">
                <a:latin typeface="Cambria"/>
                <a:cs typeface="Cambria"/>
              </a:rPr>
              <a:t>Kabel Atas tanah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Cambria"/>
              <a:buAutoNum type="arabicParenR"/>
            </a:pPr>
            <a:endParaRPr sz="1150">
              <a:latin typeface="Times New Roman"/>
              <a:cs typeface="Times New Roman"/>
            </a:endParaRPr>
          </a:p>
          <a:p>
            <a:pPr marL="1292860" indent="-313690">
              <a:lnSpc>
                <a:spcPct val="100000"/>
              </a:lnSpc>
              <a:spcBef>
                <a:spcPts val="5"/>
              </a:spcBef>
              <a:buAutoNum type="arabicParenR"/>
              <a:tabLst>
                <a:tab pos="1292860" algn="l"/>
                <a:tab pos="1293495" algn="l"/>
              </a:tabLst>
            </a:pPr>
            <a:r>
              <a:rPr sz="1100" dirty="0">
                <a:latin typeface="Cambria"/>
                <a:cs typeface="Cambria"/>
              </a:rPr>
              <a:t>Kabel Rumah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 marL="374650">
              <a:lnSpc>
                <a:spcPct val="100000"/>
              </a:lnSpc>
            </a:pPr>
            <a:r>
              <a:rPr sz="700" spc="5" dirty="0">
                <a:latin typeface="Calibri"/>
                <a:cs typeface="Calibri"/>
              </a:rPr>
              <a:t>Page </a:t>
            </a:r>
            <a:r>
              <a:rPr sz="700" dirty="0">
                <a:latin typeface="Calibri"/>
                <a:cs typeface="Calibri"/>
              </a:rPr>
              <a:t>-</a:t>
            </a:r>
            <a:r>
              <a:rPr sz="700" spc="25" dirty="0">
                <a:latin typeface="Calibri"/>
                <a:cs typeface="Calibri"/>
              </a:rPr>
              <a:t> </a:t>
            </a:r>
            <a:r>
              <a:rPr sz="700" spc="15" dirty="0">
                <a:latin typeface="Calibri"/>
                <a:cs typeface="Calibri"/>
              </a:rPr>
              <a:t>95</a:t>
            </a:r>
            <a:endParaRPr sz="7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177710" y="2756195"/>
            <a:ext cx="2562682" cy="174386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12024" y="4034695"/>
            <a:ext cx="370416" cy="32829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645870" y="8619760"/>
            <a:ext cx="480659" cy="2467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065992" y="7506235"/>
            <a:ext cx="2274755" cy="110140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503697" y="7510368"/>
            <a:ext cx="1098891" cy="109727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621179" y="5991954"/>
            <a:ext cx="541680" cy="61861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314919" y="5991954"/>
            <a:ext cx="1248542" cy="61861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824064" y="5991954"/>
            <a:ext cx="540861" cy="61861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215661" y="5991954"/>
            <a:ext cx="540861" cy="61861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457022" y="6774994"/>
            <a:ext cx="400050" cy="399415"/>
          </a:xfrm>
          <a:custGeom>
            <a:avLst/>
            <a:gdLst/>
            <a:ahLst/>
            <a:cxnLst/>
            <a:rect l="l" t="t" r="r" b="b"/>
            <a:pathLst>
              <a:path w="400050" h="399415">
                <a:moveTo>
                  <a:pt x="199594" y="0"/>
                </a:moveTo>
                <a:lnTo>
                  <a:pt x="159512" y="4538"/>
                </a:lnTo>
                <a:lnTo>
                  <a:pt x="122293" y="15681"/>
                </a:lnTo>
                <a:lnTo>
                  <a:pt x="88345" y="34254"/>
                </a:lnTo>
                <a:lnTo>
                  <a:pt x="58897" y="59016"/>
                </a:lnTo>
                <a:lnTo>
                  <a:pt x="24131" y="104827"/>
                </a:lnTo>
                <a:lnTo>
                  <a:pt x="9408" y="140731"/>
                </a:lnTo>
                <a:lnTo>
                  <a:pt x="1228" y="179113"/>
                </a:lnTo>
                <a:lnTo>
                  <a:pt x="0" y="199748"/>
                </a:lnTo>
                <a:lnTo>
                  <a:pt x="1228" y="219970"/>
                </a:lnTo>
                <a:lnTo>
                  <a:pt x="9408" y="258352"/>
                </a:lnTo>
                <a:lnTo>
                  <a:pt x="24131" y="294257"/>
                </a:lnTo>
                <a:lnTo>
                  <a:pt x="45808" y="326035"/>
                </a:lnTo>
                <a:lnTo>
                  <a:pt x="73212" y="353274"/>
                </a:lnTo>
                <a:lnTo>
                  <a:pt x="105114" y="374735"/>
                </a:lnTo>
                <a:lnTo>
                  <a:pt x="140698" y="389591"/>
                </a:lnTo>
                <a:lnTo>
                  <a:pt x="179144" y="397846"/>
                </a:lnTo>
                <a:lnTo>
                  <a:pt x="199594" y="399084"/>
                </a:lnTo>
                <a:lnTo>
                  <a:pt x="220045" y="397846"/>
                </a:lnTo>
                <a:lnTo>
                  <a:pt x="258490" y="389591"/>
                </a:lnTo>
                <a:lnTo>
                  <a:pt x="294483" y="374735"/>
                </a:lnTo>
                <a:lnTo>
                  <a:pt x="326386" y="353274"/>
                </a:lnTo>
                <a:lnTo>
                  <a:pt x="353380" y="326035"/>
                </a:lnTo>
                <a:lnTo>
                  <a:pt x="375057" y="294257"/>
                </a:lnTo>
                <a:lnTo>
                  <a:pt x="390190" y="258352"/>
                </a:lnTo>
                <a:lnTo>
                  <a:pt x="398371" y="219970"/>
                </a:lnTo>
                <a:lnTo>
                  <a:pt x="399597" y="199748"/>
                </a:lnTo>
                <a:lnTo>
                  <a:pt x="398371" y="179113"/>
                </a:lnTo>
                <a:lnTo>
                  <a:pt x="390190" y="140731"/>
                </a:lnTo>
                <a:lnTo>
                  <a:pt x="375057" y="104827"/>
                </a:lnTo>
                <a:lnTo>
                  <a:pt x="353380" y="73047"/>
                </a:lnTo>
                <a:lnTo>
                  <a:pt x="326386" y="45810"/>
                </a:lnTo>
                <a:lnTo>
                  <a:pt x="294483" y="24349"/>
                </a:lnTo>
                <a:lnTo>
                  <a:pt x="258490" y="9491"/>
                </a:lnTo>
                <a:lnTo>
                  <a:pt x="220045" y="1238"/>
                </a:lnTo>
                <a:lnTo>
                  <a:pt x="199594" y="0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921065" y="6828132"/>
            <a:ext cx="963584" cy="52442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457022" y="6774994"/>
            <a:ext cx="400050" cy="399415"/>
          </a:xfrm>
          <a:custGeom>
            <a:avLst/>
            <a:gdLst/>
            <a:ahLst/>
            <a:cxnLst/>
            <a:rect l="l" t="t" r="r" b="b"/>
            <a:pathLst>
              <a:path w="400050" h="399415">
                <a:moveTo>
                  <a:pt x="199594" y="0"/>
                </a:moveTo>
                <a:lnTo>
                  <a:pt x="220044" y="1238"/>
                </a:lnTo>
                <a:lnTo>
                  <a:pt x="240085" y="4539"/>
                </a:lnTo>
                <a:lnTo>
                  <a:pt x="277304" y="15682"/>
                </a:lnTo>
                <a:lnTo>
                  <a:pt x="311252" y="34254"/>
                </a:lnTo>
                <a:lnTo>
                  <a:pt x="340700" y="59016"/>
                </a:lnTo>
                <a:lnTo>
                  <a:pt x="375056" y="104826"/>
                </a:lnTo>
                <a:lnTo>
                  <a:pt x="390190" y="140731"/>
                </a:lnTo>
                <a:lnTo>
                  <a:pt x="398370" y="179113"/>
                </a:lnTo>
                <a:lnTo>
                  <a:pt x="399597" y="199748"/>
                </a:lnTo>
                <a:lnTo>
                  <a:pt x="398370" y="219971"/>
                </a:lnTo>
                <a:lnTo>
                  <a:pt x="390190" y="258352"/>
                </a:lnTo>
                <a:lnTo>
                  <a:pt x="375056" y="294257"/>
                </a:lnTo>
                <a:lnTo>
                  <a:pt x="353379" y="326035"/>
                </a:lnTo>
                <a:lnTo>
                  <a:pt x="326385" y="353274"/>
                </a:lnTo>
                <a:lnTo>
                  <a:pt x="294483" y="374735"/>
                </a:lnTo>
                <a:lnTo>
                  <a:pt x="258490" y="389592"/>
                </a:lnTo>
                <a:lnTo>
                  <a:pt x="220044" y="397846"/>
                </a:lnTo>
                <a:lnTo>
                  <a:pt x="199594" y="399084"/>
                </a:lnTo>
                <a:lnTo>
                  <a:pt x="179143" y="397846"/>
                </a:lnTo>
                <a:lnTo>
                  <a:pt x="140697" y="389592"/>
                </a:lnTo>
                <a:lnTo>
                  <a:pt x="105114" y="374735"/>
                </a:lnTo>
                <a:lnTo>
                  <a:pt x="73211" y="353274"/>
                </a:lnTo>
                <a:lnTo>
                  <a:pt x="45808" y="326035"/>
                </a:lnTo>
                <a:lnTo>
                  <a:pt x="24131" y="294257"/>
                </a:lnTo>
                <a:lnTo>
                  <a:pt x="9407" y="258352"/>
                </a:lnTo>
                <a:lnTo>
                  <a:pt x="1227" y="219971"/>
                </a:lnTo>
                <a:lnTo>
                  <a:pt x="0" y="199748"/>
                </a:lnTo>
                <a:lnTo>
                  <a:pt x="1227" y="179113"/>
                </a:lnTo>
                <a:lnTo>
                  <a:pt x="9407" y="140731"/>
                </a:lnTo>
                <a:lnTo>
                  <a:pt x="24131" y="104826"/>
                </a:lnTo>
                <a:lnTo>
                  <a:pt x="45808" y="73048"/>
                </a:lnTo>
                <a:lnTo>
                  <a:pt x="73211" y="45810"/>
                </a:lnTo>
                <a:lnTo>
                  <a:pt x="105114" y="24349"/>
                </a:lnTo>
                <a:lnTo>
                  <a:pt x="140697" y="9492"/>
                </a:lnTo>
                <a:lnTo>
                  <a:pt x="179143" y="1238"/>
                </a:lnTo>
                <a:lnTo>
                  <a:pt x="199594" y="0"/>
                </a:lnTo>
              </a:path>
            </a:pathLst>
          </a:custGeom>
          <a:ln w="1270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502059" y="7244311"/>
            <a:ext cx="317712" cy="6362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958144" y="6370599"/>
            <a:ext cx="1877439" cy="1448405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717549" y="5391150"/>
            <a:ext cx="6337300" cy="355600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 marL="547370">
              <a:lnSpc>
                <a:spcPct val="100000"/>
              </a:lnSpc>
              <a:spcBef>
                <a:spcPts val="905"/>
              </a:spcBef>
            </a:pPr>
            <a:r>
              <a:rPr sz="1100" b="1" dirty="0">
                <a:latin typeface="Cambria"/>
                <a:cs typeface="Cambria"/>
              </a:rPr>
              <a:t>Konstruksi dasar kabel duct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imes New Roman"/>
              <a:cs typeface="Times New Roman"/>
            </a:endParaRPr>
          </a:p>
          <a:p>
            <a:pPr marL="423545">
              <a:lnSpc>
                <a:spcPct val="100000"/>
              </a:lnSpc>
            </a:pPr>
            <a:r>
              <a:rPr sz="800" i="1" spc="10" dirty="0">
                <a:latin typeface="Cambria"/>
                <a:cs typeface="Cambria"/>
              </a:rPr>
              <a:t>Gambar </a:t>
            </a:r>
            <a:r>
              <a:rPr sz="800" i="1" dirty="0">
                <a:latin typeface="Cambria"/>
                <a:cs typeface="Cambria"/>
              </a:rPr>
              <a:t>4 : </a:t>
            </a:r>
            <a:r>
              <a:rPr sz="800" i="1" spc="5" dirty="0">
                <a:latin typeface="Cambria"/>
                <a:cs typeface="Cambria"/>
              </a:rPr>
              <a:t>Konstruksi kabel</a:t>
            </a:r>
            <a:r>
              <a:rPr sz="800" i="1" spc="60" dirty="0">
                <a:latin typeface="Cambria"/>
                <a:cs typeface="Cambria"/>
              </a:rPr>
              <a:t> </a:t>
            </a:r>
            <a:r>
              <a:rPr sz="800" i="1" spc="10" dirty="0">
                <a:latin typeface="Cambria"/>
                <a:cs typeface="Cambria"/>
              </a:rPr>
              <a:t>duct</a:t>
            </a:r>
            <a:endParaRPr sz="800">
              <a:latin typeface="Cambria"/>
              <a:cs typeface="Cambria"/>
            </a:endParaRPr>
          </a:p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 marL="374650">
              <a:lnSpc>
                <a:spcPct val="100000"/>
              </a:lnSpc>
              <a:spcBef>
                <a:spcPts val="545"/>
              </a:spcBef>
            </a:pPr>
            <a:r>
              <a:rPr sz="700" spc="5" dirty="0">
                <a:latin typeface="Calibri"/>
                <a:cs typeface="Calibri"/>
              </a:rPr>
              <a:t>Page </a:t>
            </a:r>
            <a:r>
              <a:rPr sz="700" dirty="0">
                <a:latin typeface="Calibri"/>
                <a:cs typeface="Calibri"/>
              </a:rPr>
              <a:t>-</a:t>
            </a:r>
            <a:r>
              <a:rPr sz="700" spc="25" dirty="0">
                <a:latin typeface="Calibri"/>
                <a:cs typeface="Calibri"/>
              </a:rPr>
              <a:t> </a:t>
            </a:r>
            <a:r>
              <a:rPr sz="700" spc="15" dirty="0">
                <a:latin typeface="Calibri"/>
                <a:cs typeface="Calibri"/>
              </a:rPr>
              <a:t>96</a:t>
            </a:r>
            <a:endParaRPr sz="700">
              <a:latin typeface="Calibri"/>
              <a:cs typeface="Calibri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535"/>
              </a:lnSpc>
            </a:pPr>
            <a:fld id="{81D60167-4931-47E6-BA6A-407CBD079E47}" type="slidenum">
              <a:rPr dirty="0"/>
              <a:t>37</a:t>
            </a:fld>
            <a:endParaRPr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645870" y="4338673"/>
            <a:ext cx="480659" cy="2476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602898" y="1861666"/>
            <a:ext cx="2914128" cy="5709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224898" y="2648443"/>
            <a:ext cx="909227" cy="48939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692467" y="2590637"/>
            <a:ext cx="391160" cy="387350"/>
          </a:xfrm>
          <a:custGeom>
            <a:avLst/>
            <a:gdLst/>
            <a:ahLst/>
            <a:cxnLst/>
            <a:rect l="l" t="t" r="r" b="b"/>
            <a:pathLst>
              <a:path w="391160" h="387350">
                <a:moveTo>
                  <a:pt x="196485" y="0"/>
                </a:moveTo>
                <a:lnTo>
                  <a:pt x="155652" y="3856"/>
                </a:lnTo>
                <a:lnTo>
                  <a:pt x="103141" y="23121"/>
                </a:lnTo>
                <a:lnTo>
                  <a:pt x="44752" y="71296"/>
                </a:lnTo>
                <a:lnTo>
                  <a:pt x="25314" y="102116"/>
                </a:lnTo>
                <a:lnTo>
                  <a:pt x="15596" y="117530"/>
                </a:lnTo>
                <a:lnTo>
                  <a:pt x="9718" y="136803"/>
                </a:lnTo>
                <a:lnTo>
                  <a:pt x="5878" y="154142"/>
                </a:lnTo>
                <a:lnTo>
                  <a:pt x="1959" y="173413"/>
                </a:lnTo>
                <a:lnTo>
                  <a:pt x="0" y="192678"/>
                </a:lnTo>
                <a:lnTo>
                  <a:pt x="1959" y="213874"/>
                </a:lnTo>
                <a:lnTo>
                  <a:pt x="15596" y="267823"/>
                </a:lnTo>
                <a:lnTo>
                  <a:pt x="44752" y="315991"/>
                </a:lnTo>
                <a:lnTo>
                  <a:pt x="72026" y="342962"/>
                </a:lnTo>
                <a:lnTo>
                  <a:pt x="120618" y="371866"/>
                </a:lnTo>
                <a:lnTo>
                  <a:pt x="196485" y="387280"/>
                </a:lnTo>
                <a:lnTo>
                  <a:pt x="235437" y="383423"/>
                </a:lnTo>
                <a:lnTo>
                  <a:pt x="252915" y="377640"/>
                </a:lnTo>
                <a:lnTo>
                  <a:pt x="272430" y="371866"/>
                </a:lnTo>
                <a:lnTo>
                  <a:pt x="319063" y="342962"/>
                </a:lnTo>
                <a:lnTo>
                  <a:pt x="346337" y="315991"/>
                </a:lnTo>
                <a:lnTo>
                  <a:pt x="375493" y="267823"/>
                </a:lnTo>
                <a:lnTo>
                  <a:pt x="389130" y="213874"/>
                </a:lnTo>
                <a:lnTo>
                  <a:pt x="391090" y="192678"/>
                </a:lnTo>
                <a:lnTo>
                  <a:pt x="387170" y="154142"/>
                </a:lnTo>
                <a:lnTo>
                  <a:pt x="381370" y="136803"/>
                </a:lnTo>
                <a:lnTo>
                  <a:pt x="375493" y="117530"/>
                </a:lnTo>
                <a:lnTo>
                  <a:pt x="346337" y="71296"/>
                </a:lnTo>
                <a:lnTo>
                  <a:pt x="319063" y="44317"/>
                </a:lnTo>
                <a:lnTo>
                  <a:pt x="272430" y="15413"/>
                </a:lnTo>
                <a:lnTo>
                  <a:pt x="252915" y="9639"/>
                </a:lnTo>
                <a:lnTo>
                  <a:pt x="235437" y="3856"/>
                </a:lnTo>
                <a:lnTo>
                  <a:pt x="196485" y="0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720682" y="2618578"/>
            <a:ext cx="391160" cy="387350"/>
          </a:xfrm>
          <a:custGeom>
            <a:avLst/>
            <a:gdLst/>
            <a:ahLst/>
            <a:cxnLst/>
            <a:rect l="l" t="t" r="r" b="b"/>
            <a:pathLst>
              <a:path w="391160" h="387350">
                <a:moveTo>
                  <a:pt x="196485" y="0"/>
                </a:moveTo>
                <a:lnTo>
                  <a:pt x="216000" y="1924"/>
                </a:lnTo>
                <a:lnTo>
                  <a:pt x="235437" y="3857"/>
                </a:lnTo>
                <a:lnTo>
                  <a:pt x="252915" y="9631"/>
                </a:lnTo>
                <a:lnTo>
                  <a:pt x="272430" y="15414"/>
                </a:lnTo>
                <a:lnTo>
                  <a:pt x="287948" y="23121"/>
                </a:lnTo>
                <a:lnTo>
                  <a:pt x="332700" y="57799"/>
                </a:lnTo>
                <a:lnTo>
                  <a:pt x="367734" y="102117"/>
                </a:lnTo>
                <a:lnTo>
                  <a:pt x="381371" y="136795"/>
                </a:lnTo>
                <a:lnTo>
                  <a:pt x="387170" y="154142"/>
                </a:lnTo>
                <a:lnTo>
                  <a:pt x="389130" y="173406"/>
                </a:lnTo>
                <a:lnTo>
                  <a:pt x="391089" y="192677"/>
                </a:lnTo>
                <a:lnTo>
                  <a:pt x="387170" y="233138"/>
                </a:lnTo>
                <a:lnTo>
                  <a:pt x="367734" y="285155"/>
                </a:lnTo>
                <a:lnTo>
                  <a:pt x="332700" y="329473"/>
                </a:lnTo>
                <a:lnTo>
                  <a:pt x="319063" y="342962"/>
                </a:lnTo>
                <a:lnTo>
                  <a:pt x="305504" y="354519"/>
                </a:lnTo>
                <a:lnTo>
                  <a:pt x="287948" y="364151"/>
                </a:lnTo>
                <a:lnTo>
                  <a:pt x="272430" y="371858"/>
                </a:lnTo>
                <a:lnTo>
                  <a:pt x="252915" y="377640"/>
                </a:lnTo>
                <a:lnTo>
                  <a:pt x="235437" y="383422"/>
                </a:lnTo>
                <a:lnTo>
                  <a:pt x="216000" y="385347"/>
                </a:lnTo>
                <a:lnTo>
                  <a:pt x="196485" y="387272"/>
                </a:lnTo>
                <a:lnTo>
                  <a:pt x="175089" y="385347"/>
                </a:lnTo>
                <a:lnTo>
                  <a:pt x="155652" y="383422"/>
                </a:lnTo>
                <a:lnTo>
                  <a:pt x="138174" y="377640"/>
                </a:lnTo>
                <a:lnTo>
                  <a:pt x="120618" y="371858"/>
                </a:lnTo>
                <a:lnTo>
                  <a:pt x="103141" y="364151"/>
                </a:lnTo>
                <a:lnTo>
                  <a:pt x="87544" y="354519"/>
                </a:lnTo>
                <a:lnTo>
                  <a:pt x="72026" y="342962"/>
                </a:lnTo>
                <a:lnTo>
                  <a:pt x="58389" y="329473"/>
                </a:lnTo>
                <a:lnTo>
                  <a:pt x="44751" y="315983"/>
                </a:lnTo>
                <a:lnTo>
                  <a:pt x="15596" y="267816"/>
                </a:lnTo>
                <a:lnTo>
                  <a:pt x="1959" y="213866"/>
                </a:lnTo>
                <a:lnTo>
                  <a:pt x="0" y="192677"/>
                </a:lnTo>
                <a:lnTo>
                  <a:pt x="5878" y="154142"/>
                </a:lnTo>
                <a:lnTo>
                  <a:pt x="25315" y="102117"/>
                </a:lnTo>
                <a:lnTo>
                  <a:pt x="35033" y="84778"/>
                </a:lnTo>
                <a:lnTo>
                  <a:pt x="72026" y="44317"/>
                </a:lnTo>
                <a:lnTo>
                  <a:pt x="120618" y="15414"/>
                </a:lnTo>
                <a:lnTo>
                  <a:pt x="138174" y="9631"/>
                </a:lnTo>
                <a:lnTo>
                  <a:pt x="155652" y="3857"/>
                </a:lnTo>
                <a:lnTo>
                  <a:pt x="175089" y="1924"/>
                </a:lnTo>
                <a:lnTo>
                  <a:pt x="196485" y="0"/>
                </a:lnTo>
              </a:path>
            </a:pathLst>
          </a:custGeom>
          <a:ln w="1091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37219" y="3045349"/>
            <a:ext cx="35560" cy="60325"/>
          </a:xfrm>
          <a:custGeom>
            <a:avLst/>
            <a:gdLst/>
            <a:ahLst/>
            <a:cxnLst/>
            <a:rect l="l" t="t" r="r" b="b"/>
            <a:pathLst>
              <a:path w="35560" h="60325">
                <a:moveTo>
                  <a:pt x="35032" y="0"/>
                </a:moveTo>
                <a:lnTo>
                  <a:pt x="0" y="0"/>
                </a:lnTo>
                <a:lnTo>
                  <a:pt x="0" y="59730"/>
                </a:lnTo>
                <a:lnTo>
                  <a:pt x="1959" y="59730"/>
                </a:lnTo>
                <a:lnTo>
                  <a:pt x="1959" y="30829"/>
                </a:lnTo>
                <a:lnTo>
                  <a:pt x="31114" y="30829"/>
                </a:lnTo>
                <a:lnTo>
                  <a:pt x="31114" y="28902"/>
                </a:lnTo>
                <a:lnTo>
                  <a:pt x="1959" y="28902"/>
                </a:lnTo>
                <a:lnTo>
                  <a:pt x="1959" y="1931"/>
                </a:lnTo>
                <a:lnTo>
                  <a:pt x="35032" y="1931"/>
                </a:lnTo>
                <a:lnTo>
                  <a:pt x="3503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780012" y="3045349"/>
            <a:ext cx="2540" cy="60325"/>
          </a:xfrm>
          <a:custGeom>
            <a:avLst/>
            <a:gdLst/>
            <a:ahLst/>
            <a:cxnLst/>
            <a:rect l="l" t="t" r="r" b="b"/>
            <a:pathLst>
              <a:path w="2539" h="60325">
                <a:moveTo>
                  <a:pt x="1959" y="17341"/>
                </a:moveTo>
                <a:lnTo>
                  <a:pt x="0" y="17341"/>
                </a:lnTo>
                <a:lnTo>
                  <a:pt x="0" y="59730"/>
                </a:lnTo>
                <a:lnTo>
                  <a:pt x="1959" y="59730"/>
                </a:lnTo>
                <a:lnTo>
                  <a:pt x="1959" y="17341"/>
                </a:lnTo>
                <a:close/>
              </a:path>
              <a:path w="2539" h="60325">
                <a:moveTo>
                  <a:pt x="1959" y="0"/>
                </a:moveTo>
                <a:lnTo>
                  <a:pt x="0" y="0"/>
                </a:lnTo>
                <a:lnTo>
                  <a:pt x="0" y="7706"/>
                </a:lnTo>
                <a:lnTo>
                  <a:pt x="1959" y="7706"/>
                </a:lnTo>
                <a:lnTo>
                  <a:pt x="195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795609" y="3045351"/>
            <a:ext cx="2540" cy="60325"/>
          </a:xfrm>
          <a:custGeom>
            <a:avLst/>
            <a:gdLst/>
            <a:ahLst/>
            <a:cxnLst/>
            <a:rect l="l" t="t" r="r" b="b"/>
            <a:pathLst>
              <a:path w="2539" h="60325">
                <a:moveTo>
                  <a:pt x="0" y="59728"/>
                </a:moveTo>
                <a:lnTo>
                  <a:pt x="1945" y="59728"/>
                </a:lnTo>
                <a:lnTo>
                  <a:pt x="1945" y="0"/>
                </a:lnTo>
                <a:lnTo>
                  <a:pt x="0" y="0"/>
                </a:lnTo>
                <a:lnTo>
                  <a:pt x="0" y="597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809245" y="3045351"/>
            <a:ext cx="2540" cy="60325"/>
          </a:xfrm>
          <a:custGeom>
            <a:avLst/>
            <a:gdLst/>
            <a:ahLst/>
            <a:cxnLst/>
            <a:rect l="l" t="t" r="r" b="b"/>
            <a:pathLst>
              <a:path w="2539" h="60325">
                <a:moveTo>
                  <a:pt x="0" y="59728"/>
                </a:moveTo>
                <a:lnTo>
                  <a:pt x="1945" y="59728"/>
                </a:lnTo>
                <a:lnTo>
                  <a:pt x="1945" y="0"/>
                </a:lnTo>
                <a:lnTo>
                  <a:pt x="0" y="0"/>
                </a:lnTo>
                <a:lnTo>
                  <a:pt x="0" y="597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820924" y="3060764"/>
            <a:ext cx="37465" cy="46355"/>
          </a:xfrm>
          <a:custGeom>
            <a:avLst/>
            <a:gdLst/>
            <a:ahLst/>
            <a:cxnLst/>
            <a:rect l="l" t="t" r="r" b="b"/>
            <a:pathLst>
              <a:path w="37464" h="46355">
                <a:moveTo>
                  <a:pt x="27195" y="1926"/>
                </a:moveTo>
                <a:lnTo>
                  <a:pt x="11677" y="1926"/>
                </a:lnTo>
                <a:lnTo>
                  <a:pt x="7758" y="3853"/>
                </a:lnTo>
                <a:lnTo>
                  <a:pt x="5798" y="7707"/>
                </a:lnTo>
                <a:lnTo>
                  <a:pt x="3840" y="9632"/>
                </a:lnTo>
                <a:lnTo>
                  <a:pt x="1880" y="13487"/>
                </a:lnTo>
                <a:lnTo>
                  <a:pt x="1880" y="19267"/>
                </a:lnTo>
                <a:lnTo>
                  <a:pt x="0" y="23121"/>
                </a:lnTo>
                <a:lnTo>
                  <a:pt x="1880" y="28901"/>
                </a:lnTo>
                <a:lnTo>
                  <a:pt x="1880" y="32754"/>
                </a:lnTo>
                <a:lnTo>
                  <a:pt x="5798" y="40462"/>
                </a:lnTo>
                <a:lnTo>
                  <a:pt x="7758" y="42388"/>
                </a:lnTo>
                <a:lnTo>
                  <a:pt x="11677" y="44315"/>
                </a:lnTo>
                <a:lnTo>
                  <a:pt x="15518" y="46241"/>
                </a:lnTo>
                <a:lnTo>
                  <a:pt x="21395" y="46241"/>
                </a:lnTo>
                <a:lnTo>
                  <a:pt x="25236" y="44315"/>
                </a:lnTo>
                <a:lnTo>
                  <a:pt x="19436" y="44315"/>
                </a:lnTo>
                <a:lnTo>
                  <a:pt x="15518" y="42388"/>
                </a:lnTo>
                <a:lnTo>
                  <a:pt x="11677" y="42388"/>
                </a:lnTo>
                <a:lnTo>
                  <a:pt x="7758" y="38534"/>
                </a:lnTo>
                <a:lnTo>
                  <a:pt x="5798" y="34681"/>
                </a:lnTo>
                <a:lnTo>
                  <a:pt x="3840" y="32754"/>
                </a:lnTo>
                <a:lnTo>
                  <a:pt x="3840" y="23121"/>
                </a:lnTo>
                <a:lnTo>
                  <a:pt x="36913" y="23121"/>
                </a:lnTo>
                <a:lnTo>
                  <a:pt x="36913" y="21193"/>
                </a:lnTo>
                <a:lnTo>
                  <a:pt x="3840" y="21193"/>
                </a:lnTo>
                <a:lnTo>
                  <a:pt x="3840" y="13487"/>
                </a:lnTo>
                <a:lnTo>
                  <a:pt x="5798" y="11560"/>
                </a:lnTo>
                <a:lnTo>
                  <a:pt x="7758" y="7707"/>
                </a:lnTo>
                <a:lnTo>
                  <a:pt x="9718" y="5781"/>
                </a:lnTo>
                <a:lnTo>
                  <a:pt x="13558" y="3853"/>
                </a:lnTo>
                <a:lnTo>
                  <a:pt x="29155" y="3853"/>
                </a:lnTo>
                <a:lnTo>
                  <a:pt x="27195" y="1926"/>
                </a:lnTo>
                <a:close/>
              </a:path>
              <a:path w="37464" h="46355">
                <a:moveTo>
                  <a:pt x="36913" y="32754"/>
                </a:moveTo>
                <a:lnTo>
                  <a:pt x="34954" y="32754"/>
                </a:lnTo>
                <a:lnTo>
                  <a:pt x="33073" y="34681"/>
                </a:lnTo>
                <a:lnTo>
                  <a:pt x="33073" y="36607"/>
                </a:lnTo>
                <a:lnTo>
                  <a:pt x="27195" y="42388"/>
                </a:lnTo>
                <a:lnTo>
                  <a:pt x="25236" y="42388"/>
                </a:lnTo>
                <a:lnTo>
                  <a:pt x="21395" y="44315"/>
                </a:lnTo>
                <a:lnTo>
                  <a:pt x="27195" y="44315"/>
                </a:lnTo>
                <a:lnTo>
                  <a:pt x="31113" y="42388"/>
                </a:lnTo>
                <a:lnTo>
                  <a:pt x="33073" y="40462"/>
                </a:lnTo>
                <a:lnTo>
                  <a:pt x="34954" y="38534"/>
                </a:lnTo>
                <a:lnTo>
                  <a:pt x="34954" y="34681"/>
                </a:lnTo>
                <a:lnTo>
                  <a:pt x="36913" y="32754"/>
                </a:lnTo>
                <a:close/>
              </a:path>
              <a:path w="37464" h="46355">
                <a:moveTo>
                  <a:pt x="29155" y="3853"/>
                </a:moveTo>
                <a:lnTo>
                  <a:pt x="25236" y="3853"/>
                </a:lnTo>
                <a:lnTo>
                  <a:pt x="29155" y="5781"/>
                </a:lnTo>
                <a:lnTo>
                  <a:pt x="31113" y="7707"/>
                </a:lnTo>
                <a:lnTo>
                  <a:pt x="33073" y="11560"/>
                </a:lnTo>
                <a:lnTo>
                  <a:pt x="34954" y="13487"/>
                </a:lnTo>
                <a:lnTo>
                  <a:pt x="34954" y="21193"/>
                </a:lnTo>
                <a:lnTo>
                  <a:pt x="36913" y="21193"/>
                </a:lnTo>
                <a:lnTo>
                  <a:pt x="36913" y="13487"/>
                </a:lnTo>
                <a:lnTo>
                  <a:pt x="34954" y="9632"/>
                </a:lnTo>
                <a:lnTo>
                  <a:pt x="33073" y="5781"/>
                </a:lnTo>
                <a:lnTo>
                  <a:pt x="29155" y="3853"/>
                </a:lnTo>
                <a:close/>
              </a:path>
              <a:path w="37464" h="46355">
                <a:moveTo>
                  <a:pt x="19436" y="0"/>
                </a:moveTo>
                <a:lnTo>
                  <a:pt x="15518" y="1926"/>
                </a:lnTo>
                <a:lnTo>
                  <a:pt x="23355" y="1926"/>
                </a:lnTo>
                <a:lnTo>
                  <a:pt x="1943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867556" y="3060764"/>
            <a:ext cx="15875" cy="44450"/>
          </a:xfrm>
          <a:custGeom>
            <a:avLst/>
            <a:gdLst/>
            <a:ahLst/>
            <a:cxnLst/>
            <a:rect l="l" t="t" r="r" b="b"/>
            <a:pathLst>
              <a:path w="15875" h="44450">
                <a:moveTo>
                  <a:pt x="3919" y="1926"/>
                </a:moveTo>
                <a:lnTo>
                  <a:pt x="0" y="1926"/>
                </a:lnTo>
                <a:lnTo>
                  <a:pt x="0" y="44315"/>
                </a:lnTo>
                <a:lnTo>
                  <a:pt x="3919" y="44315"/>
                </a:lnTo>
                <a:lnTo>
                  <a:pt x="3919" y="13487"/>
                </a:lnTo>
                <a:lnTo>
                  <a:pt x="5878" y="11560"/>
                </a:lnTo>
                <a:lnTo>
                  <a:pt x="5878" y="9632"/>
                </a:lnTo>
                <a:lnTo>
                  <a:pt x="3919" y="9632"/>
                </a:lnTo>
                <a:lnTo>
                  <a:pt x="3919" y="1926"/>
                </a:lnTo>
                <a:close/>
              </a:path>
              <a:path w="15875" h="44450">
                <a:moveTo>
                  <a:pt x="9798" y="3853"/>
                </a:moveTo>
                <a:lnTo>
                  <a:pt x="5878" y="3853"/>
                </a:lnTo>
                <a:lnTo>
                  <a:pt x="5878" y="5781"/>
                </a:lnTo>
                <a:lnTo>
                  <a:pt x="3919" y="7707"/>
                </a:lnTo>
                <a:lnTo>
                  <a:pt x="3919" y="9632"/>
                </a:lnTo>
                <a:lnTo>
                  <a:pt x="5878" y="9632"/>
                </a:lnTo>
                <a:lnTo>
                  <a:pt x="5878" y="7707"/>
                </a:lnTo>
                <a:lnTo>
                  <a:pt x="9798" y="3853"/>
                </a:lnTo>
                <a:close/>
              </a:path>
              <a:path w="15875" h="44450">
                <a:moveTo>
                  <a:pt x="15596" y="0"/>
                </a:moveTo>
                <a:lnTo>
                  <a:pt x="13637" y="0"/>
                </a:lnTo>
                <a:lnTo>
                  <a:pt x="11678" y="1926"/>
                </a:lnTo>
                <a:lnTo>
                  <a:pt x="9798" y="1926"/>
                </a:lnTo>
                <a:lnTo>
                  <a:pt x="7838" y="3853"/>
                </a:lnTo>
                <a:lnTo>
                  <a:pt x="15596" y="3853"/>
                </a:lnTo>
                <a:lnTo>
                  <a:pt x="1559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912308" y="3045349"/>
            <a:ext cx="41275" cy="60325"/>
          </a:xfrm>
          <a:custGeom>
            <a:avLst/>
            <a:gdLst/>
            <a:ahLst/>
            <a:cxnLst/>
            <a:rect l="l" t="t" r="r" b="b"/>
            <a:pathLst>
              <a:path w="41275" h="60325">
                <a:moveTo>
                  <a:pt x="25314" y="0"/>
                </a:moveTo>
                <a:lnTo>
                  <a:pt x="0" y="0"/>
                </a:lnTo>
                <a:lnTo>
                  <a:pt x="0" y="59730"/>
                </a:lnTo>
                <a:lnTo>
                  <a:pt x="3919" y="59730"/>
                </a:lnTo>
                <a:lnTo>
                  <a:pt x="3919" y="32755"/>
                </a:lnTo>
                <a:lnTo>
                  <a:pt x="33074" y="32755"/>
                </a:lnTo>
                <a:lnTo>
                  <a:pt x="31193" y="30829"/>
                </a:lnTo>
                <a:lnTo>
                  <a:pt x="33074" y="30829"/>
                </a:lnTo>
                <a:lnTo>
                  <a:pt x="35034" y="28902"/>
                </a:lnTo>
                <a:lnTo>
                  <a:pt x="3919" y="28902"/>
                </a:lnTo>
                <a:lnTo>
                  <a:pt x="3919" y="1931"/>
                </a:lnTo>
                <a:lnTo>
                  <a:pt x="29234" y="1931"/>
                </a:lnTo>
                <a:lnTo>
                  <a:pt x="25314" y="0"/>
                </a:lnTo>
                <a:close/>
              </a:path>
              <a:path w="41275" h="60325">
                <a:moveTo>
                  <a:pt x="35034" y="32755"/>
                </a:moveTo>
                <a:lnTo>
                  <a:pt x="31193" y="32755"/>
                </a:lnTo>
                <a:lnTo>
                  <a:pt x="31193" y="34682"/>
                </a:lnTo>
                <a:lnTo>
                  <a:pt x="33074" y="34682"/>
                </a:lnTo>
                <a:lnTo>
                  <a:pt x="33074" y="36609"/>
                </a:lnTo>
                <a:lnTo>
                  <a:pt x="35034" y="38536"/>
                </a:lnTo>
                <a:lnTo>
                  <a:pt x="35034" y="48169"/>
                </a:lnTo>
                <a:lnTo>
                  <a:pt x="36992" y="48169"/>
                </a:lnTo>
                <a:lnTo>
                  <a:pt x="36992" y="59730"/>
                </a:lnTo>
                <a:lnTo>
                  <a:pt x="40911" y="59730"/>
                </a:lnTo>
                <a:lnTo>
                  <a:pt x="38952" y="57804"/>
                </a:lnTo>
                <a:lnTo>
                  <a:pt x="38952" y="38536"/>
                </a:lnTo>
                <a:lnTo>
                  <a:pt x="36992" y="38536"/>
                </a:lnTo>
                <a:lnTo>
                  <a:pt x="36992" y="36609"/>
                </a:lnTo>
                <a:lnTo>
                  <a:pt x="35034" y="34682"/>
                </a:lnTo>
                <a:lnTo>
                  <a:pt x="35034" y="32755"/>
                </a:lnTo>
                <a:close/>
              </a:path>
              <a:path w="41275" h="60325">
                <a:moveTo>
                  <a:pt x="33074" y="1931"/>
                </a:moveTo>
                <a:lnTo>
                  <a:pt x="23356" y="1931"/>
                </a:lnTo>
                <a:lnTo>
                  <a:pt x="25314" y="3856"/>
                </a:lnTo>
                <a:lnTo>
                  <a:pt x="31193" y="3856"/>
                </a:lnTo>
                <a:lnTo>
                  <a:pt x="33074" y="5781"/>
                </a:lnTo>
                <a:lnTo>
                  <a:pt x="36992" y="9631"/>
                </a:lnTo>
                <a:lnTo>
                  <a:pt x="36992" y="11563"/>
                </a:lnTo>
                <a:lnTo>
                  <a:pt x="38952" y="13488"/>
                </a:lnTo>
                <a:lnTo>
                  <a:pt x="38952" y="17341"/>
                </a:lnTo>
                <a:lnTo>
                  <a:pt x="36992" y="19268"/>
                </a:lnTo>
                <a:lnTo>
                  <a:pt x="36992" y="23122"/>
                </a:lnTo>
                <a:lnTo>
                  <a:pt x="35034" y="25048"/>
                </a:lnTo>
                <a:lnTo>
                  <a:pt x="35034" y="26976"/>
                </a:lnTo>
                <a:lnTo>
                  <a:pt x="31193" y="28902"/>
                </a:lnTo>
                <a:lnTo>
                  <a:pt x="36992" y="28902"/>
                </a:lnTo>
                <a:lnTo>
                  <a:pt x="38952" y="26976"/>
                </a:lnTo>
                <a:lnTo>
                  <a:pt x="38952" y="25048"/>
                </a:lnTo>
                <a:lnTo>
                  <a:pt x="40911" y="21196"/>
                </a:lnTo>
                <a:lnTo>
                  <a:pt x="40911" y="9631"/>
                </a:lnTo>
                <a:lnTo>
                  <a:pt x="38952" y="5781"/>
                </a:lnTo>
                <a:lnTo>
                  <a:pt x="35034" y="3856"/>
                </a:lnTo>
                <a:lnTo>
                  <a:pt x="33074" y="193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962938" y="3060764"/>
            <a:ext cx="39370" cy="46355"/>
          </a:xfrm>
          <a:custGeom>
            <a:avLst/>
            <a:gdLst/>
            <a:ahLst/>
            <a:cxnLst/>
            <a:rect l="l" t="t" r="r" b="b"/>
            <a:pathLst>
              <a:path w="39370" h="46355">
                <a:moveTo>
                  <a:pt x="27197" y="1926"/>
                </a:moveTo>
                <a:lnTo>
                  <a:pt x="9719" y="1926"/>
                </a:lnTo>
                <a:lnTo>
                  <a:pt x="3840" y="7707"/>
                </a:lnTo>
                <a:lnTo>
                  <a:pt x="1959" y="9632"/>
                </a:lnTo>
                <a:lnTo>
                  <a:pt x="0" y="13487"/>
                </a:lnTo>
                <a:lnTo>
                  <a:pt x="0" y="32754"/>
                </a:lnTo>
                <a:lnTo>
                  <a:pt x="1959" y="36607"/>
                </a:lnTo>
                <a:lnTo>
                  <a:pt x="3840" y="40462"/>
                </a:lnTo>
                <a:lnTo>
                  <a:pt x="11678" y="44315"/>
                </a:lnTo>
                <a:lnTo>
                  <a:pt x="13637" y="46241"/>
                </a:lnTo>
                <a:lnTo>
                  <a:pt x="21396" y="46241"/>
                </a:lnTo>
                <a:lnTo>
                  <a:pt x="27197" y="44315"/>
                </a:lnTo>
                <a:lnTo>
                  <a:pt x="17477" y="44315"/>
                </a:lnTo>
                <a:lnTo>
                  <a:pt x="13637" y="42388"/>
                </a:lnTo>
                <a:lnTo>
                  <a:pt x="11678" y="42388"/>
                </a:lnTo>
                <a:lnTo>
                  <a:pt x="7759" y="40462"/>
                </a:lnTo>
                <a:lnTo>
                  <a:pt x="5800" y="38534"/>
                </a:lnTo>
                <a:lnTo>
                  <a:pt x="3840" y="34681"/>
                </a:lnTo>
                <a:lnTo>
                  <a:pt x="1959" y="32754"/>
                </a:lnTo>
                <a:lnTo>
                  <a:pt x="1959" y="15413"/>
                </a:lnTo>
                <a:lnTo>
                  <a:pt x="3840" y="11560"/>
                </a:lnTo>
                <a:lnTo>
                  <a:pt x="5800" y="7707"/>
                </a:lnTo>
                <a:lnTo>
                  <a:pt x="7759" y="5781"/>
                </a:lnTo>
                <a:lnTo>
                  <a:pt x="11678" y="3853"/>
                </a:lnTo>
                <a:lnTo>
                  <a:pt x="29155" y="3853"/>
                </a:lnTo>
                <a:lnTo>
                  <a:pt x="27197" y="1926"/>
                </a:lnTo>
                <a:close/>
              </a:path>
              <a:path w="39370" h="46355">
                <a:moveTo>
                  <a:pt x="29155" y="3853"/>
                </a:moveTo>
                <a:lnTo>
                  <a:pt x="21396" y="3853"/>
                </a:lnTo>
                <a:lnTo>
                  <a:pt x="25314" y="5781"/>
                </a:lnTo>
                <a:lnTo>
                  <a:pt x="29155" y="5781"/>
                </a:lnTo>
                <a:lnTo>
                  <a:pt x="31114" y="9632"/>
                </a:lnTo>
                <a:lnTo>
                  <a:pt x="33074" y="11560"/>
                </a:lnTo>
                <a:lnTo>
                  <a:pt x="35034" y="15413"/>
                </a:lnTo>
                <a:lnTo>
                  <a:pt x="35034" y="32754"/>
                </a:lnTo>
                <a:lnTo>
                  <a:pt x="33074" y="34681"/>
                </a:lnTo>
                <a:lnTo>
                  <a:pt x="31114" y="38534"/>
                </a:lnTo>
                <a:lnTo>
                  <a:pt x="29155" y="40462"/>
                </a:lnTo>
                <a:lnTo>
                  <a:pt x="25314" y="42388"/>
                </a:lnTo>
                <a:lnTo>
                  <a:pt x="21396" y="42388"/>
                </a:lnTo>
                <a:lnTo>
                  <a:pt x="17477" y="44315"/>
                </a:lnTo>
                <a:lnTo>
                  <a:pt x="27197" y="44315"/>
                </a:lnTo>
                <a:lnTo>
                  <a:pt x="29155" y="42388"/>
                </a:lnTo>
                <a:lnTo>
                  <a:pt x="33074" y="40462"/>
                </a:lnTo>
                <a:lnTo>
                  <a:pt x="35034" y="36607"/>
                </a:lnTo>
                <a:lnTo>
                  <a:pt x="36915" y="32754"/>
                </a:lnTo>
                <a:lnTo>
                  <a:pt x="36915" y="28901"/>
                </a:lnTo>
                <a:lnTo>
                  <a:pt x="38874" y="23121"/>
                </a:lnTo>
                <a:lnTo>
                  <a:pt x="36915" y="19267"/>
                </a:lnTo>
                <a:lnTo>
                  <a:pt x="36915" y="13487"/>
                </a:lnTo>
                <a:lnTo>
                  <a:pt x="35034" y="9632"/>
                </a:lnTo>
                <a:lnTo>
                  <a:pt x="33074" y="5781"/>
                </a:lnTo>
                <a:lnTo>
                  <a:pt x="29155" y="3853"/>
                </a:lnTo>
                <a:close/>
              </a:path>
              <a:path w="39370" h="46355">
                <a:moveTo>
                  <a:pt x="17477" y="0"/>
                </a:moveTo>
                <a:lnTo>
                  <a:pt x="13637" y="1926"/>
                </a:lnTo>
                <a:lnTo>
                  <a:pt x="21396" y="1926"/>
                </a:lnTo>
                <a:lnTo>
                  <a:pt x="1747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007690" y="3045349"/>
            <a:ext cx="39370" cy="62230"/>
          </a:xfrm>
          <a:custGeom>
            <a:avLst/>
            <a:gdLst/>
            <a:ahLst/>
            <a:cxnLst/>
            <a:rect l="l" t="t" r="r" b="b"/>
            <a:pathLst>
              <a:path w="39370" h="62230">
                <a:moveTo>
                  <a:pt x="29155" y="17341"/>
                </a:moveTo>
                <a:lnTo>
                  <a:pt x="11677" y="17341"/>
                </a:lnTo>
                <a:lnTo>
                  <a:pt x="7759" y="19268"/>
                </a:lnTo>
                <a:lnTo>
                  <a:pt x="5800" y="23122"/>
                </a:lnTo>
                <a:lnTo>
                  <a:pt x="3840" y="25048"/>
                </a:lnTo>
                <a:lnTo>
                  <a:pt x="1959" y="28902"/>
                </a:lnTo>
                <a:lnTo>
                  <a:pt x="1959" y="34682"/>
                </a:lnTo>
                <a:lnTo>
                  <a:pt x="0" y="38536"/>
                </a:lnTo>
                <a:lnTo>
                  <a:pt x="1959" y="44316"/>
                </a:lnTo>
                <a:lnTo>
                  <a:pt x="1959" y="48169"/>
                </a:lnTo>
                <a:lnTo>
                  <a:pt x="3840" y="52023"/>
                </a:lnTo>
                <a:lnTo>
                  <a:pt x="5800" y="55877"/>
                </a:lnTo>
                <a:lnTo>
                  <a:pt x="7759" y="57804"/>
                </a:lnTo>
                <a:lnTo>
                  <a:pt x="15518" y="61657"/>
                </a:lnTo>
                <a:lnTo>
                  <a:pt x="25314" y="61657"/>
                </a:lnTo>
                <a:lnTo>
                  <a:pt x="29155" y="59730"/>
                </a:lnTo>
                <a:lnTo>
                  <a:pt x="19437" y="59730"/>
                </a:lnTo>
                <a:lnTo>
                  <a:pt x="15518" y="57804"/>
                </a:lnTo>
                <a:lnTo>
                  <a:pt x="11677" y="57804"/>
                </a:lnTo>
                <a:lnTo>
                  <a:pt x="7759" y="53949"/>
                </a:lnTo>
                <a:lnTo>
                  <a:pt x="5800" y="50096"/>
                </a:lnTo>
                <a:lnTo>
                  <a:pt x="3840" y="48169"/>
                </a:lnTo>
                <a:lnTo>
                  <a:pt x="3840" y="30829"/>
                </a:lnTo>
                <a:lnTo>
                  <a:pt x="7759" y="23122"/>
                </a:lnTo>
                <a:lnTo>
                  <a:pt x="9718" y="21196"/>
                </a:lnTo>
                <a:lnTo>
                  <a:pt x="13637" y="19268"/>
                </a:lnTo>
                <a:lnTo>
                  <a:pt x="31115" y="19268"/>
                </a:lnTo>
                <a:lnTo>
                  <a:pt x="29155" y="17341"/>
                </a:lnTo>
                <a:close/>
              </a:path>
              <a:path w="39370" h="62230">
                <a:moveTo>
                  <a:pt x="31115" y="19268"/>
                </a:moveTo>
                <a:lnTo>
                  <a:pt x="23355" y="19268"/>
                </a:lnTo>
                <a:lnTo>
                  <a:pt x="27195" y="21196"/>
                </a:lnTo>
                <a:lnTo>
                  <a:pt x="29155" y="21196"/>
                </a:lnTo>
                <a:lnTo>
                  <a:pt x="31115" y="25048"/>
                </a:lnTo>
                <a:lnTo>
                  <a:pt x="33074" y="26976"/>
                </a:lnTo>
                <a:lnTo>
                  <a:pt x="35034" y="30829"/>
                </a:lnTo>
                <a:lnTo>
                  <a:pt x="36915" y="34682"/>
                </a:lnTo>
                <a:lnTo>
                  <a:pt x="36915" y="44316"/>
                </a:lnTo>
                <a:lnTo>
                  <a:pt x="35034" y="48169"/>
                </a:lnTo>
                <a:lnTo>
                  <a:pt x="33074" y="50096"/>
                </a:lnTo>
                <a:lnTo>
                  <a:pt x="31115" y="53949"/>
                </a:lnTo>
                <a:lnTo>
                  <a:pt x="27195" y="57804"/>
                </a:lnTo>
                <a:lnTo>
                  <a:pt x="23355" y="57804"/>
                </a:lnTo>
                <a:lnTo>
                  <a:pt x="19437" y="59730"/>
                </a:lnTo>
                <a:lnTo>
                  <a:pt x="29155" y="59730"/>
                </a:lnTo>
                <a:lnTo>
                  <a:pt x="35034" y="53949"/>
                </a:lnTo>
                <a:lnTo>
                  <a:pt x="36915" y="50096"/>
                </a:lnTo>
                <a:lnTo>
                  <a:pt x="38873" y="50096"/>
                </a:lnTo>
                <a:lnTo>
                  <a:pt x="38873" y="26976"/>
                </a:lnTo>
                <a:lnTo>
                  <a:pt x="36915" y="26976"/>
                </a:lnTo>
                <a:lnTo>
                  <a:pt x="35034" y="25048"/>
                </a:lnTo>
                <a:lnTo>
                  <a:pt x="31115" y="21196"/>
                </a:lnTo>
                <a:lnTo>
                  <a:pt x="31115" y="19268"/>
                </a:lnTo>
                <a:close/>
              </a:path>
              <a:path w="39370" h="62230">
                <a:moveTo>
                  <a:pt x="38873" y="50096"/>
                </a:moveTo>
                <a:lnTo>
                  <a:pt x="36915" y="50096"/>
                </a:lnTo>
                <a:lnTo>
                  <a:pt x="36915" y="59730"/>
                </a:lnTo>
                <a:lnTo>
                  <a:pt x="38873" y="59730"/>
                </a:lnTo>
                <a:lnTo>
                  <a:pt x="38873" y="50096"/>
                </a:lnTo>
                <a:close/>
              </a:path>
              <a:path w="39370" h="62230">
                <a:moveTo>
                  <a:pt x="38873" y="0"/>
                </a:moveTo>
                <a:lnTo>
                  <a:pt x="36915" y="0"/>
                </a:lnTo>
                <a:lnTo>
                  <a:pt x="36915" y="26976"/>
                </a:lnTo>
                <a:lnTo>
                  <a:pt x="38873" y="26976"/>
                </a:lnTo>
                <a:lnTo>
                  <a:pt x="38873" y="0"/>
                </a:lnTo>
                <a:close/>
              </a:path>
              <a:path w="39370" h="62230">
                <a:moveTo>
                  <a:pt x="23355" y="15415"/>
                </a:moveTo>
                <a:lnTo>
                  <a:pt x="19437" y="15415"/>
                </a:lnTo>
                <a:lnTo>
                  <a:pt x="15518" y="17341"/>
                </a:lnTo>
                <a:lnTo>
                  <a:pt x="25314" y="17341"/>
                </a:lnTo>
                <a:lnTo>
                  <a:pt x="23355" y="1541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753360" y="2634488"/>
            <a:ext cx="676656" cy="163372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484795" y="3309463"/>
            <a:ext cx="1893829" cy="95597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690661" y="3309463"/>
            <a:ext cx="993720" cy="95597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25531" y="2124616"/>
            <a:ext cx="2086900" cy="156962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717549" y="1098550"/>
            <a:ext cx="6337300" cy="356870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 marL="526415">
              <a:lnSpc>
                <a:spcPct val="100000"/>
              </a:lnSpc>
              <a:spcBef>
                <a:spcPts val="835"/>
              </a:spcBef>
            </a:pPr>
            <a:r>
              <a:rPr sz="1100" b="1" dirty="0">
                <a:latin typeface="Cambria"/>
                <a:cs typeface="Cambria"/>
              </a:rPr>
              <a:t>Konstruksi dasar kabel tanah tanam</a:t>
            </a:r>
            <a:r>
              <a:rPr sz="1100" b="1" spc="15" dirty="0">
                <a:latin typeface="Cambria"/>
                <a:cs typeface="Cambria"/>
              </a:rPr>
              <a:t> </a:t>
            </a:r>
            <a:r>
              <a:rPr sz="1100" b="1" dirty="0">
                <a:latin typeface="Cambria"/>
                <a:cs typeface="Cambria"/>
              </a:rPr>
              <a:t>langsung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200">
              <a:latin typeface="Times New Roman"/>
              <a:cs typeface="Times New Roman"/>
            </a:endParaRPr>
          </a:p>
          <a:p>
            <a:pPr marL="725170" marR="4489450" indent="-403225">
              <a:lnSpc>
                <a:spcPct val="102499"/>
              </a:lnSpc>
              <a:spcBef>
                <a:spcPts val="5"/>
              </a:spcBef>
            </a:pPr>
            <a:r>
              <a:rPr sz="800" i="1" spc="10" dirty="0">
                <a:latin typeface="Cambria"/>
                <a:cs typeface="Cambria"/>
              </a:rPr>
              <a:t>Gambar </a:t>
            </a:r>
            <a:r>
              <a:rPr sz="800" i="1" dirty="0">
                <a:latin typeface="Cambria"/>
                <a:cs typeface="Cambria"/>
              </a:rPr>
              <a:t>5 : </a:t>
            </a:r>
            <a:r>
              <a:rPr sz="800" i="1" spc="5" dirty="0">
                <a:latin typeface="Cambria"/>
                <a:cs typeface="Cambria"/>
              </a:rPr>
              <a:t>Konstruksi kabel tanah  tanam</a:t>
            </a:r>
            <a:r>
              <a:rPr sz="800" i="1" spc="25" dirty="0">
                <a:latin typeface="Cambria"/>
                <a:cs typeface="Cambria"/>
              </a:rPr>
              <a:t> </a:t>
            </a:r>
            <a:r>
              <a:rPr sz="800" i="1" spc="10" dirty="0">
                <a:latin typeface="Cambria"/>
                <a:cs typeface="Cambria"/>
              </a:rPr>
              <a:t>langsung</a:t>
            </a:r>
            <a:endParaRPr sz="800">
              <a:latin typeface="Cambria"/>
              <a:cs typeface="Cambria"/>
            </a:endParaRPr>
          </a:p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700">
              <a:latin typeface="Times New Roman"/>
              <a:cs typeface="Times New Roman"/>
            </a:endParaRPr>
          </a:p>
          <a:p>
            <a:pPr marL="374650">
              <a:lnSpc>
                <a:spcPct val="100000"/>
              </a:lnSpc>
            </a:pPr>
            <a:r>
              <a:rPr sz="700" spc="5" dirty="0">
                <a:latin typeface="Calibri"/>
                <a:cs typeface="Calibri"/>
              </a:rPr>
              <a:t>Page </a:t>
            </a:r>
            <a:r>
              <a:rPr sz="700" dirty="0">
                <a:latin typeface="Calibri"/>
                <a:cs typeface="Calibri"/>
              </a:rPr>
              <a:t>-</a:t>
            </a:r>
            <a:r>
              <a:rPr sz="700" spc="25" dirty="0">
                <a:latin typeface="Calibri"/>
                <a:cs typeface="Calibri"/>
              </a:rPr>
              <a:t> </a:t>
            </a:r>
            <a:r>
              <a:rPr sz="700" spc="15" dirty="0">
                <a:latin typeface="Calibri"/>
                <a:cs typeface="Calibri"/>
              </a:rPr>
              <a:t>97</a:t>
            </a:r>
            <a:endParaRPr sz="700">
              <a:latin typeface="Calibri"/>
              <a:cs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3645870" y="8619760"/>
            <a:ext cx="480659" cy="2467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317426" y="6278457"/>
            <a:ext cx="2607575" cy="51387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873977" y="6986561"/>
            <a:ext cx="813593" cy="44046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187175" y="6934532"/>
            <a:ext cx="350520" cy="348615"/>
          </a:xfrm>
          <a:custGeom>
            <a:avLst/>
            <a:gdLst/>
            <a:ahLst/>
            <a:cxnLst/>
            <a:rect l="l" t="t" r="r" b="b"/>
            <a:pathLst>
              <a:path w="350520" h="348615">
                <a:moveTo>
                  <a:pt x="175816" y="0"/>
                </a:moveTo>
                <a:lnTo>
                  <a:pt x="107930" y="13873"/>
                </a:lnTo>
                <a:lnTo>
                  <a:pt x="64449" y="39886"/>
                </a:lnTo>
                <a:lnTo>
                  <a:pt x="31348" y="76302"/>
                </a:lnTo>
                <a:lnTo>
                  <a:pt x="22652" y="91908"/>
                </a:lnTo>
                <a:lnTo>
                  <a:pt x="13956" y="105780"/>
                </a:lnTo>
                <a:lnTo>
                  <a:pt x="8696" y="123126"/>
                </a:lnTo>
                <a:lnTo>
                  <a:pt x="5260" y="138732"/>
                </a:lnTo>
                <a:lnTo>
                  <a:pt x="1753" y="156076"/>
                </a:lnTo>
                <a:lnTo>
                  <a:pt x="0" y="173414"/>
                </a:lnTo>
                <a:lnTo>
                  <a:pt x="1753" y="192492"/>
                </a:lnTo>
                <a:lnTo>
                  <a:pt x="13956" y="241048"/>
                </a:lnTo>
                <a:lnTo>
                  <a:pt x="40044" y="284399"/>
                </a:lnTo>
                <a:lnTo>
                  <a:pt x="78336" y="319083"/>
                </a:lnTo>
                <a:lnTo>
                  <a:pt x="139278" y="345090"/>
                </a:lnTo>
                <a:lnTo>
                  <a:pt x="175816" y="348561"/>
                </a:lnTo>
                <a:lnTo>
                  <a:pt x="210670" y="345090"/>
                </a:lnTo>
                <a:lnTo>
                  <a:pt x="226308" y="339886"/>
                </a:lnTo>
                <a:lnTo>
                  <a:pt x="243771" y="334689"/>
                </a:lnTo>
                <a:lnTo>
                  <a:pt x="285498" y="308674"/>
                </a:lnTo>
                <a:lnTo>
                  <a:pt x="320353" y="270527"/>
                </a:lnTo>
                <a:lnTo>
                  <a:pt x="341251" y="225436"/>
                </a:lnTo>
                <a:lnTo>
                  <a:pt x="349948" y="173414"/>
                </a:lnTo>
                <a:lnTo>
                  <a:pt x="346442" y="138732"/>
                </a:lnTo>
                <a:lnTo>
                  <a:pt x="341251" y="123126"/>
                </a:lnTo>
                <a:lnTo>
                  <a:pt x="335992" y="105780"/>
                </a:lnTo>
                <a:lnTo>
                  <a:pt x="309904" y="64169"/>
                </a:lnTo>
                <a:lnTo>
                  <a:pt x="273366" y="29485"/>
                </a:lnTo>
                <a:lnTo>
                  <a:pt x="226308" y="8676"/>
                </a:lnTo>
                <a:lnTo>
                  <a:pt x="210670" y="3472"/>
                </a:lnTo>
                <a:lnTo>
                  <a:pt x="175816" y="0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212422" y="6959679"/>
            <a:ext cx="350520" cy="348615"/>
          </a:xfrm>
          <a:custGeom>
            <a:avLst/>
            <a:gdLst/>
            <a:ahLst/>
            <a:cxnLst/>
            <a:rect l="l" t="t" r="r" b="b"/>
            <a:pathLst>
              <a:path w="350520" h="348615">
                <a:moveTo>
                  <a:pt x="175815" y="0"/>
                </a:moveTo>
                <a:lnTo>
                  <a:pt x="193277" y="1732"/>
                </a:lnTo>
                <a:lnTo>
                  <a:pt x="210669" y="3471"/>
                </a:lnTo>
                <a:lnTo>
                  <a:pt x="226308" y="8668"/>
                </a:lnTo>
                <a:lnTo>
                  <a:pt x="243771" y="13873"/>
                </a:lnTo>
                <a:lnTo>
                  <a:pt x="257656" y="20809"/>
                </a:lnTo>
                <a:lnTo>
                  <a:pt x="297700" y="52020"/>
                </a:lnTo>
                <a:lnTo>
                  <a:pt x="329048" y="91908"/>
                </a:lnTo>
                <a:lnTo>
                  <a:pt x="341251" y="123119"/>
                </a:lnTo>
                <a:lnTo>
                  <a:pt x="346440" y="138731"/>
                </a:lnTo>
                <a:lnTo>
                  <a:pt x="348194" y="156069"/>
                </a:lnTo>
                <a:lnTo>
                  <a:pt x="349947" y="173414"/>
                </a:lnTo>
                <a:lnTo>
                  <a:pt x="341251" y="225435"/>
                </a:lnTo>
                <a:lnTo>
                  <a:pt x="320352" y="270520"/>
                </a:lnTo>
                <a:lnTo>
                  <a:pt x="285498" y="308674"/>
                </a:lnTo>
                <a:lnTo>
                  <a:pt x="243771" y="334681"/>
                </a:lnTo>
                <a:lnTo>
                  <a:pt x="226308" y="339886"/>
                </a:lnTo>
                <a:lnTo>
                  <a:pt x="210669" y="345090"/>
                </a:lnTo>
                <a:lnTo>
                  <a:pt x="193277" y="346822"/>
                </a:lnTo>
                <a:lnTo>
                  <a:pt x="175815" y="348555"/>
                </a:lnTo>
                <a:lnTo>
                  <a:pt x="156669" y="346822"/>
                </a:lnTo>
                <a:lnTo>
                  <a:pt x="139277" y="345090"/>
                </a:lnTo>
                <a:lnTo>
                  <a:pt x="123638" y="339886"/>
                </a:lnTo>
                <a:lnTo>
                  <a:pt x="107929" y="334681"/>
                </a:lnTo>
                <a:lnTo>
                  <a:pt x="64449" y="308674"/>
                </a:lnTo>
                <a:lnTo>
                  <a:pt x="31348" y="270520"/>
                </a:lnTo>
                <a:lnTo>
                  <a:pt x="8696" y="225435"/>
                </a:lnTo>
                <a:lnTo>
                  <a:pt x="0" y="173414"/>
                </a:lnTo>
                <a:lnTo>
                  <a:pt x="8696" y="123119"/>
                </a:lnTo>
                <a:lnTo>
                  <a:pt x="22651" y="91908"/>
                </a:lnTo>
                <a:lnTo>
                  <a:pt x="31348" y="76302"/>
                </a:lnTo>
                <a:lnTo>
                  <a:pt x="64449" y="39887"/>
                </a:lnTo>
                <a:lnTo>
                  <a:pt x="107929" y="13873"/>
                </a:lnTo>
                <a:lnTo>
                  <a:pt x="123638" y="8668"/>
                </a:lnTo>
                <a:lnTo>
                  <a:pt x="139277" y="3471"/>
                </a:lnTo>
                <a:lnTo>
                  <a:pt x="156669" y="1732"/>
                </a:lnTo>
                <a:lnTo>
                  <a:pt x="175815" y="0"/>
                </a:lnTo>
              </a:path>
            </a:pathLst>
          </a:custGeom>
          <a:ln w="979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227219" y="7343785"/>
            <a:ext cx="31750" cy="53975"/>
          </a:xfrm>
          <a:custGeom>
            <a:avLst/>
            <a:gdLst/>
            <a:ahLst/>
            <a:cxnLst/>
            <a:rect l="l" t="t" r="r" b="b"/>
            <a:pathLst>
              <a:path w="31750" h="53975">
                <a:moveTo>
                  <a:pt x="31348" y="0"/>
                </a:moveTo>
                <a:lnTo>
                  <a:pt x="0" y="0"/>
                </a:lnTo>
                <a:lnTo>
                  <a:pt x="0" y="53759"/>
                </a:lnTo>
                <a:lnTo>
                  <a:pt x="1753" y="53759"/>
                </a:lnTo>
                <a:lnTo>
                  <a:pt x="1753" y="27746"/>
                </a:lnTo>
                <a:lnTo>
                  <a:pt x="27842" y="27746"/>
                </a:lnTo>
                <a:lnTo>
                  <a:pt x="27842" y="26013"/>
                </a:lnTo>
                <a:lnTo>
                  <a:pt x="1753" y="26013"/>
                </a:lnTo>
                <a:lnTo>
                  <a:pt x="1753" y="1738"/>
                </a:lnTo>
                <a:lnTo>
                  <a:pt x="31348" y="1738"/>
                </a:lnTo>
                <a:lnTo>
                  <a:pt x="3134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265511" y="7343785"/>
            <a:ext cx="1905" cy="53975"/>
          </a:xfrm>
          <a:custGeom>
            <a:avLst/>
            <a:gdLst/>
            <a:ahLst/>
            <a:cxnLst/>
            <a:rect l="l" t="t" r="r" b="b"/>
            <a:pathLst>
              <a:path w="1904" h="53975">
                <a:moveTo>
                  <a:pt x="1752" y="15608"/>
                </a:moveTo>
                <a:lnTo>
                  <a:pt x="0" y="15608"/>
                </a:lnTo>
                <a:lnTo>
                  <a:pt x="0" y="53759"/>
                </a:lnTo>
                <a:lnTo>
                  <a:pt x="1752" y="53759"/>
                </a:lnTo>
                <a:lnTo>
                  <a:pt x="1752" y="15608"/>
                </a:lnTo>
                <a:close/>
              </a:path>
              <a:path w="1904" h="53975">
                <a:moveTo>
                  <a:pt x="1752" y="0"/>
                </a:moveTo>
                <a:lnTo>
                  <a:pt x="0" y="0"/>
                </a:lnTo>
                <a:lnTo>
                  <a:pt x="0" y="6936"/>
                </a:lnTo>
                <a:lnTo>
                  <a:pt x="1752" y="6936"/>
                </a:lnTo>
                <a:lnTo>
                  <a:pt x="175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279466" y="7343786"/>
            <a:ext cx="1905" cy="53975"/>
          </a:xfrm>
          <a:custGeom>
            <a:avLst/>
            <a:gdLst/>
            <a:ahLst/>
            <a:cxnLst/>
            <a:rect l="l" t="t" r="r" b="b"/>
            <a:pathLst>
              <a:path w="1904" h="53975">
                <a:moveTo>
                  <a:pt x="0" y="53757"/>
                </a:moveTo>
                <a:lnTo>
                  <a:pt x="1740" y="53757"/>
                </a:lnTo>
                <a:lnTo>
                  <a:pt x="1740" y="0"/>
                </a:lnTo>
                <a:lnTo>
                  <a:pt x="0" y="0"/>
                </a:lnTo>
                <a:lnTo>
                  <a:pt x="0" y="5375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291669" y="7343786"/>
            <a:ext cx="1905" cy="53975"/>
          </a:xfrm>
          <a:custGeom>
            <a:avLst/>
            <a:gdLst/>
            <a:ahLst/>
            <a:cxnLst/>
            <a:rect l="l" t="t" r="r" b="b"/>
            <a:pathLst>
              <a:path w="1904" h="53975">
                <a:moveTo>
                  <a:pt x="0" y="53757"/>
                </a:moveTo>
                <a:lnTo>
                  <a:pt x="1740" y="53757"/>
                </a:lnTo>
                <a:lnTo>
                  <a:pt x="1740" y="0"/>
                </a:lnTo>
                <a:lnTo>
                  <a:pt x="0" y="0"/>
                </a:lnTo>
                <a:lnTo>
                  <a:pt x="0" y="5375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302119" y="7357660"/>
            <a:ext cx="33655" cy="41910"/>
          </a:xfrm>
          <a:custGeom>
            <a:avLst/>
            <a:gdLst/>
            <a:ahLst/>
            <a:cxnLst/>
            <a:rect l="l" t="t" r="r" b="b"/>
            <a:pathLst>
              <a:path w="33654" h="41909">
                <a:moveTo>
                  <a:pt x="24334" y="1733"/>
                </a:moveTo>
                <a:lnTo>
                  <a:pt x="10448" y="1733"/>
                </a:lnTo>
                <a:lnTo>
                  <a:pt x="6941" y="3468"/>
                </a:lnTo>
                <a:lnTo>
                  <a:pt x="5189" y="6936"/>
                </a:lnTo>
                <a:lnTo>
                  <a:pt x="3435" y="8670"/>
                </a:lnTo>
                <a:lnTo>
                  <a:pt x="1682" y="12138"/>
                </a:lnTo>
                <a:lnTo>
                  <a:pt x="1682" y="17340"/>
                </a:lnTo>
                <a:lnTo>
                  <a:pt x="0" y="20808"/>
                </a:lnTo>
                <a:lnTo>
                  <a:pt x="1682" y="26010"/>
                </a:lnTo>
                <a:lnTo>
                  <a:pt x="1682" y="29479"/>
                </a:lnTo>
                <a:lnTo>
                  <a:pt x="5189" y="36415"/>
                </a:lnTo>
                <a:lnTo>
                  <a:pt x="6941" y="38149"/>
                </a:lnTo>
                <a:lnTo>
                  <a:pt x="13884" y="41617"/>
                </a:lnTo>
                <a:lnTo>
                  <a:pt x="19145" y="41617"/>
                </a:lnTo>
                <a:lnTo>
                  <a:pt x="22580" y="39884"/>
                </a:lnTo>
                <a:lnTo>
                  <a:pt x="17391" y="39884"/>
                </a:lnTo>
                <a:lnTo>
                  <a:pt x="13884" y="38149"/>
                </a:lnTo>
                <a:lnTo>
                  <a:pt x="10448" y="38149"/>
                </a:lnTo>
                <a:lnTo>
                  <a:pt x="6941" y="34682"/>
                </a:lnTo>
                <a:lnTo>
                  <a:pt x="5189" y="31214"/>
                </a:lnTo>
                <a:lnTo>
                  <a:pt x="3435" y="29479"/>
                </a:lnTo>
                <a:lnTo>
                  <a:pt x="3435" y="20808"/>
                </a:lnTo>
                <a:lnTo>
                  <a:pt x="33030" y="20808"/>
                </a:lnTo>
                <a:lnTo>
                  <a:pt x="33030" y="19075"/>
                </a:lnTo>
                <a:lnTo>
                  <a:pt x="3435" y="19075"/>
                </a:lnTo>
                <a:lnTo>
                  <a:pt x="3435" y="12138"/>
                </a:lnTo>
                <a:lnTo>
                  <a:pt x="5189" y="10403"/>
                </a:lnTo>
                <a:lnTo>
                  <a:pt x="6941" y="6936"/>
                </a:lnTo>
                <a:lnTo>
                  <a:pt x="8695" y="5201"/>
                </a:lnTo>
                <a:lnTo>
                  <a:pt x="12132" y="3468"/>
                </a:lnTo>
                <a:lnTo>
                  <a:pt x="26087" y="3468"/>
                </a:lnTo>
                <a:lnTo>
                  <a:pt x="24334" y="1733"/>
                </a:lnTo>
                <a:close/>
              </a:path>
              <a:path w="33654" h="41909">
                <a:moveTo>
                  <a:pt x="33030" y="29479"/>
                </a:moveTo>
                <a:lnTo>
                  <a:pt x="31277" y="29479"/>
                </a:lnTo>
                <a:lnTo>
                  <a:pt x="29593" y="31214"/>
                </a:lnTo>
                <a:lnTo>
                  <a:pt x="29593" y="32947"/>
                </a:lnTo>
                <a:lnTo>
                  <a:pt x="24334" y="38149"/>
                </a:lnTo>
                <a:lnTo>
                  <a:pt x="22580" y="38149"/>
                </a:lnTo>
                <a:lnTo>
                  <a:pt x="19145" y="39884"/>
                </a:lnTo>
                <a:lnTo>
                  <a:pt x="24334" y="39884"/>
                </a:lnTo>
                <a:lnTo>
                  <a:pt x="27840" y="38149"/>
                </a:lnTo>
                <a:lnTo>
                  <a:pt x="29593" y="36415"/>
                </a:lnTo>
                <a:lnTo>
                  <a:pt x="31277" y="34682"/>
                </a:lnTo>
                <a:lnTo>
                  <a:pt x="31277" y="31214"/>
                </a:lnTo>
                <a:lnTo>
                  <a:pt x="33030" y="29479"/>
                </a:lnTo>
                <a:close/>
              </a:path>
              <a:path w="33654" h="41909">
                <a:moveTo>
                  <a:pt x="26087" y="3468"/>
                </a:moveTo>
                <a:lnTo>
                  <a:pt x="22580" y="3468"/>
                </a:lnTo>
                <a:lnTo>
                  <a:pt x="26087" y="5201"/>
                </a:lnTo>
                <a:lnTo>
                  <a:pt x="27840" y="6936"/>
                </a:lnTo>
                <a:lnTo>
                  <a:pt x="29593" y="10403"/>
                </a:lnTo>
                <a:lnTo>
                  <a:pt x="31277" y="12138"/>
                </a:lnTo>
                <a:lnTo>
                  <a:pt x="31277" y="19075"/>
                </a:lnTo>
                <a:lnTo>
                  <a:pt x="33030" y="19075"/>
                </a:lnTo>
                <a:lnTo>
                  <a:pt x="33030" y="12138"/>
                </a:lnTo>
                <a:lnTo>
                  <a:pt x="31277" y="8670"/>
                </a:lnTo>
                <a:lnTo>
                  <a:pt x="29593" y="5201"/>
                </a:lnTo>
                <a:lnTo>
                  <a:pt x="26087" y="3468"/>
                </a:lnTo>
                <a:close/>
              </a:path>
              <a:path w="33654" h="41909">
                <a:moveTo>
                  <a:pt x="17391" y="0"/>
                </a:moveTo>
                <a:lnTo>
                  <a:pt x="13884" y="1733"/>
                </a:lnTo>
                <a:lnTo>
                  <a:pt x="20897" y="1733"/>
                </a:lnTo>
                <a:lnTo>
                  <a:pt x="1739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343846" y="7357660"/>
            <a:ext cx="13970" cy="40005"/>
          </a:xfrm>
          <a:custGeom>
            <a:avLst/>
            <a:gdLst/>
            <a:ahLst/>
            <a:cxnLst/>
            <a:rect l="l" t="t" r="r" b="b"/>
            <a:pathLst>
              <a:path w="13970" h="40004">
                <a:moveTo>
                  <a:pt x="3506" y="1733"/>
                </a:moveTo>
                <a:lnTo>
                  <a:pt x="0" y="1733"/>
                </a:lnTo>
                <a:lnTo>
                  <a:pt x="0" y="39884"/>
                </a:lnTo>
                <a:lnTo>
                  <a:pt x="3506" y="39884"/>
                </a:lnTo>
                <a:lnTo>
                  <a:pt x="3506" y="12138"/>
                </a:lnTo>
                <a:lnTo>
                  <a:pt x="5259" y="10403"/>
                </a:lnTo>
                <a:lnTo>
                  <a:pt x="5259" y="8670"/>
                </a:lnTo>
                <a:lnTo>
                  <a:pt x="3506" y="8670"/>
                </a:lnTo>
                <a:lnTo>
                  <a:pt x="3506" y="1733"/>
                </a:lnTo>
                <a:close/>
              </a:path>
              <a:path w="13970" h="40004">
                <a:moveTo>
                  <a:pt x="8765" y="3468"/>
                </a:moveTo>
                <a:lnTo>
                  <a:pt x="5259" y="3468"/>
                </a:lnTo>
                <a:lnTo>
                  <a:pt x="5259" y="5201"/>
                </a:lnTo>
                <a:lnTo>
                  <a:pt x="3506" y="6936"/>
                </a:lnTo>
                <a:lnTo>
                  <a:pt x="3506" y="8670"/>
                </a:lnTo>
                <a:lnTo>
                  <a:pt x="5259" y="8670"/>
                </a:lnTo>
                <a:lnTo>
                  <a:pt x="5259" y="6936"/>
                </a:lnTo>
                <a:lnTo>
                  <a:pt x="8765" y="3468"/>
                </a:lnTo>
                <a:close/>
              </a:path>
              <a:path w="13970" h="40004">
                <a:moveTo>
                  <a:pt x="13954" y="0"/>
                </a:moveTo>
                <a:lnTo>
                  <a:pt x="12202" y="0"/>
                </a:lnTo>
                <a:lnTo>
                  <a:pt x="10448" y="1733"/>
                </a:lnTo>
                <a:lnTo>
                  <a:pt x="8765" y="1733"/>
                </a:lnTo>
                <a:lnTo>
                  <a:pt x="7012" y="3468"/>
                </a:lnTo>
                <a:lnTo>
                  <a:pt x="13954" y="3468"/>
                </a:lnTo>
                <a:lnTo>
                  <a:pt x="1395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383889" y="7343785"/>
            <a:ext cx="36830" cy="53975"/>
          </a:xfrm>
          <a:custGeom>
            <a:avLst/>
            <a:gdLst/>
            <a:ahLst/>
            <a:cxnLst/>
            <a:rect l="l" t="t" r="r" b="b"/>
            <a:pathLst>
              <a:path w="36829" h="53975">
                <a:moveTo>
                  <a:pt x="22652" y="0"/>
                </a:moveTo>
                <a:lnTo>
                  <a:pt x="0" y="0"/>
                </a:lnTo>
                <a:lnTo>
                  <a:pt x="0" y="53759"/>
                </a:lnTo>
                <a:lnTo>
                  <a:pt x="3506" y="53759"/>
                </a:lnTo>
                <a:lnTo>
                  <a:pt x="3506" y="29481"/>
                </a:lnTo>
                <a:lnTo>
                  <a:pt x="29594" y="29481"/>
                </a:lnTo>
                <a:lnTo>
                  <a:pt x="27912" y="27746"/>
                </a:lnTo>
                <a:lnTo>
                  <a:pt x="29594" y="27746"/>
                </a:lnTo>
                <a:lnTo>
                  <a:pt x="31348" y="26013"/>
                </a:lnTo>
                <a:lnTo>
                  <a:pt x="3506" y="26013"/>
                </a:lnTo>
                <a:lnTo>
                  <a:pt x="3506" y="1738"/>
                </a:lnTo>
                <a:lnTo>
                  <a:pt x="26159" y="1738"/>
                </a:lnTo>
                <a:lnTo>
                  <a:pt x="22652" y="0"/>
                </a:lnTo>
                <a:close/>
              </a:path>
              <a:path w="36829" h="53975">
                <a:moveTo>
                  <a:pt x="31348" y="29481"/>
                </a:moveTo>
                <a:lnTo>
                  <a:pt x="27912" y="29481"/>
                </a:lnTo>
                <a:lnTo>
                  <a:pt x="27912" y="31215"/>
                </a:lnTo>
                <a:lnTo>
                  <a:pt x="29594" y="31215"/>
                </a:lnTo>
                <a:lnTo>
                  <a:pt x="29594" y="32950"/>
                </a:lnTo>
                <a:lnTo>
                  <a:pt x="31348" y="34683"/>
                </a:lnTo>
                <a:lnTo>
                  <a:pt x="31348" y="43353"/>
                </a:lnTo>
                <a:lnTo>
                  <a:pt x="33101" y="43353"/>
                </a:lnTo>
                <a:lnTo>
                  <a:pt x="33101" y="53759"/>
                </a:lnTo>
                <a:lnTo>
                  <a:pt x="36607" y="53759"/>
                </a:lnTo>
                <a:lnTo>
                  <a:pt x="34855" y="52024"/>
                </a:lnTo>
                <a:lnTo>
                  <a:pt x="34855" y="34683"/>
                </a:lnTo>
                <a:lnTo>
                  <a:pt x="33101" y="34683"/>
                </a:lnTo>
                <a:lnTo>
                  <a:pt x="33101" y="32950"/>
                </a:lnTo>
                <a:lnTo>
                  <a:pt x="31348" y="31215"/>
                </a:lnTo>
                <a:lnTo>
                  <a:pt x="31348" y="29481"/>
                </a:lnTo>
                <a:close/>
              </a:path>
              <a:path w="36829" h="53975">
                <a:moveTo>
                  <a:pt x="29594" y="1738"/>
                </a:moveTo>
                <a:lnTo>
                  <a:pt x="20899" y="1738"/>
                </a:lnTo>
                <a:lnTo>
                  <a:pt x="22652" y="3470"/>
                </a:lnTo>
                <a:lnTo>
                  <a:pt x="27912" y="3470"/>
                </a:lnTo>
                <a:lnTo>
                  <a:pt x="29594" y="5204"/>
                </a:lnTo>
                <a:lnTo>
                  <a:pt x="33101" y="8669"/>
                </a:lnTo>
                <a:lnTo>
                  <a:pt x="33101" y="10407"/>
                </a:lnTo>
                <a:lnTo>
                  <a:pt x="34855" y="12139"/>
                </a:lnTo>
                <a:lnTo>
                  <a:pt x="34855" y="15608"/>
                </a:lnTo>
                <a:lnTo>
                  <a:pt x="33101" y="17343"/>
                </a:lnTo>
                <a:lnTo>
                  <a:pt x="33101" y="20811"/>
                </a:lnTo>
                <a:lnTo>
                  <a:pt x="31348" y="22545"/>
                </a:lnTo>
                <a:lnTo>
                  <a:pt x="31348" y="24278"/>
                </a:lnTo>
                <a:lnTo>
                  <a:pt x="27912" y="26013"/>
                </a:lnTo>
                <a:lnTo>
                  <a:pt x="33101" y="26013"/>
                </a:lnTo>
                <a:lnTo>
                  <a:pt x="34855" y="24278"/>
                </a:lnTo>
                <a:lnTo>
                  <a:pt x="34855" y="22545"/>
                </a:lnTo>
                <a:lnTo>
                  <a:pt x="36607" y="19076"/>
                </a:lnTo>
                <a:lnTo>
                  <a:pt x="36607" y="8669"/>
                </a:lnTo>
                <a:lnTo>
                  <a:pt x="34855" y="5204"/>
                </a:lnTo>
                <a:lnTo>
                  <a:pt x="31348" y="3470"/>
                </a:lnTo>
                <a:lnTo>
                  <a:pt x="29594" y="173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429194" y="7357660"/>
            <a:ext cx="34925" cy="41910"/>
          </a:xfrm>
          <a:custGeom>
            <a:avLst/>
            <a:gdLst/>
            <a:ahLst/>
            <a:cxnLst/>
            <a:rect l="l" t="t" r="r" b="b"/>
            <a:pathLst>
              <a:path w="34925" h="41909">
                <a:moveTo>
                  <a:pt x="24334" y="1733"/>
                </a:moveTo>
                <a:lnTo>
                  <a:pt x="8695" y="1733"/>
                </a:lnTo>
                <a:lnTo>
                  <a:pt x="3435" y="6936"/>
                </a:lnTo>
                <a:lnTo>
                  <a:pt x="1752" y="8670"/>
                </a:lnTo>
                <a:lnTo>
                  <a:pt x="0" y="12138"/>
                </a:lnTo>
                <a:lnTo>
                  <a:pt x="0" y="29479"/>
                </a:lnTo>
                <a:lnTo>
                  <a:pt x="1752" y="32947"/>
                </a:lnTo>
                <a:lnTo>
                  <a:pt x="3435" y="36415"/>
                </a:lnTo>
                <a:lnTo>
                  <a:pt x="10449" y="39884"/>
                </a:lnTo>
                <a:lnTo>
                  <a:pt x="12202" y="41617"/>
                </a:lnTo>
                <a:lnTo>
                  <a:pt x="19145" y="41617"/>
                </a:lnTo>
                <a:lnTo>
                  <a:pt x="24334" y="39884"/>
                </a:lnTo>
                <a:lnTo>
                  <a:pt x="15638" y="39884"/>
                </a:lnTo>
                <a:lnTo>
                  <a:pt x="12202" y="38149"/>
                </a:lnTo>
                <a:lnTo>
                  <a:pt x="10449" y="38149"/>
                </a:lnTo>
                <a:lnTo>
                  <a:pt x="6943" y="36415"/>
                </a:lnTo>
                <a:lnTo>
                  <a:pt x="5189" y="34682"/>
                </a:lnTo>
                <a:lnTo>
                  <a:pt x="3435" y="31214"/>
                </a:lnTo>
                <a:lnTo>
                  <a:pt x="1752" y="29479"/>
                </a:lnTo>
                <a:lnTo>
                  <a:pt x="1752" y="13872"/>
                </a:lnTo>
                <a:lnTo>
                  <a:pt x="3435" y="10403"/>
                </a:lnTo>
                <a:lnTo>
                  <a:pt x="5189" y="6936"/>
                </a:lnTo>
                <a:lnTo>
                  <a:pt x="6943" y="5201"/>
                </a:lnTo>
                <a:lnTo>
                  <a:pt x="10449" y="3468"/>
                </a:lnTo>
                <a:lnTo>
                  <a:pt x="26088" y="3468"/>
                </a:lnTo>
                <a:lnTo>
                  <a:pt x="24334" y="1733"/>
                </a:lnTo>
                <a:close/>
              </a:path>
              <a:path w="34925" h="41909">
                <a:moveTo>
                  <a:pt x="26088" y="3468"/>
                </a:moveTo>
                <a:lnTo>
                  <a:pt x="19145" y="3468"/>
                </a:lnTo>
                <a:lnTo>
                  <a:pt x="22651" y="5201"/>
                </a:lnTo>
                <a:lnTo>
                  <a:pt x="26088" y="5201"/>
                </a:lnTo>
                <a:lnTo>
                  <a:pt x="27840" y="8670"/>
                </a:lnTo>
                <a:lnTo>
                  <a:pt x="29594" y="10403"/>
                </a:lnTo>
                <a:lnTo>
                  <a:pt x="31347" y="13872"/>
                </a:lnTo>
                <a:lnTo>
                  <a:pt x="31347" y="29479"/>
                </a:lnTo>
                <a:lnTo>
                  <a:pt x="29594" y="31214"/>
                </a:lnTo>
                <a:lnTo>
                  <a:pt x="27840" y="34682"/>
                </a:lnTo>
                <a:lnTo>
                  <a:pt x="26088" y="36415"/>
                </a:lnTo>
                <a:lnTo>
                  <a:pt x="22651" y="38149"/>
                </a:lnTo>
                <a:lnTo>
                  <a:pt x="19145" y="38149"/>
                </a:lnTo>
                <a:lnTo>
                  <a:pt x="15638" y="39884"/>
                </a:lnTo>
                <a:lnTo>
                  <a:pt x="24334" y="39884"/>
                </a:lnTo>
                <a:lnTo>
                  <a:pt x="26088" y="38149"/>
                </a:lnTo>
                <a:lnTo>
                  <a:pt x="29594" y="36415"/>
                </a:lnTo>
                <a:lnTo>
                  <a:pt x="31347" y="32947"/>
                </a:lnTo>
                <a:lnTo>
                  <a:pt x="33030" y="29479"/>
                </a:lnTo>
                <a:lnTo>
                  <a:pt x="33030" y="26010"/>
                </a:lnTo>
                <a:lnTo>
                  <a:pt x="34784" y="20808"/>
                </a:lnTo>
                <a:lnTo>
                  <a:pt x="33030" y="17340"/>
                </a:lnTo>
                <a:lnTo>
                  <a:pt x="33030" y="12138"/>
                </a:lnTo>
                <a:lnTo>
                  <a:pt x="31347" y="8670"/>
                </a:lnTo>
                <a:lnTo>
                  <a:pt x="29594" y="5201"/>
                </a:lnTo>
                <a:lnTo>
                  <a:pt x="26088" y="3468"/>
                </a:lnTo>
                <a:close/>
              </a:path>
              <a:path w="34925" h="41909">
                <a:moveTo>
                  <a:pt x="15638" y="0"/>
                </a:moveTo>
                <a:lnTo>
                  <a:pt x="12202" y="1733"/>
                </a:lnTo>
                <a:lnTo>
                  <a:pt x="19145" y="1733"/>
                </a:lnTo>
                <a:lnTo>
                  <a:pt x="1563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469237" y="7343785"/>
            <a:ext cx="34925" cy="55880"/>
          </a:xfrm>
          <a:custGeom>
            <a:avLst/>
            <a:gdLst/>
            <a:ahLst/>
            <a:cxnLst/>
            <a:rect l="l" t="t" r="r" b="b"/>
            <a:pathLst>
              <a:path w="34925" h="55879">
                <a:moveTo>
                  <a:pt x="26088" y="15608"/>
                </a:moveTo>
                <a:lnTo>
                  <a:pt x="10449" y="15608"/>
                </a:lnTo>
                <a:lnTo>
                  <a:pt x="6943" y="17343"/>
                </a:lnTo>
                <a:lnTo>
                  <a:pt x="5190" y="20811"/>
                </a:lnTo>
                <a:lnTo>
                  <a:pt x="3436" y="22545"/>
                </a:lnTo>
                <a:lnTo>
                  <a:pt x="1753" y="26013"/>
                </a:lnTo>
                <a:lnTo>
                  <a:pt x="1753" y="31215"/>
                </a:lnTo>
                <a:lnTo>
                  <a:pt x="0" y="34683"/>
                </a:lnTo>
                <a:lnTo>
                  <a:pt x="1753" y="39885"/>
                </a:lnTo>
                <a:lnTo>
                  <a:pt x="1753" y="43353"/>
                </a:lnTo>
                <a:lnTo>
                  <a:pt x="3436" y="46822"/>
                </a:lnTo>
                <a:lnTo>
                  <a:pt x="5190" y="50290"/>
                </a:lnTo>
                <a:lnTo>
                  <a:pt x="6943" y="52024"/>
                </a:lnTo>
                <a:lnTo>
                  <a:pt x="13886" y="55492"/>
                </a:lnTo>
                <a:lnTo>
                  <a:pt x="22652" y="55492"/>
                </a:lnTo>
                <a:lnTo>
                  <a:pt x="26088" y="53759"/>
                </a:lnTo>
                <a:lnTo>
                  <a:pt x="17392" y="53759"/>
                </a:lnTo>
                <a:lnTo>
                  <a:pt x="13886" y="52024"/>
                </a:lnTo>
                <a:lnTo>
                  <a:pt x="10449" y="52024"/>
                </a:lnTo>
                <a:lnTo>
                  <a:pt x="6943" y="48557"/>
                </a:lnTo>
                <a:lnTo>
                  <a:pt x="5190" y="45088"/>
                </a:lnTo>
                <a:lnTo>
                  <a:pt x="3436" y="43353"/>
                </a:lnTo>
                <a:lnTo>
                  <a:pt x="3436" y="27746"/>
                </a:lnTo>
                <a:lnTo>
                  <a:pt x="6943" y="20811"/>
                </a:lnTo>
                <a:lnTo>
                  <a:pt x="8696" y="19076"/>
                </a:lnTo>
                <a:lnTo>
                  <a:pt x="12203" y="17343"/>
                </a:lnTo>
                <a:lnTo>
                  <a:pt x="27842" y="17343"/>
                </a:lnTo>
                <a:lnTo>
                  <a:pt x="26088" y="15608"/>
                </a:lnTo>
                <a:close/>
              </a:path>
              <a:path w="34925" h="55879">
                <a:moveTo>
                  <a:pt x="27842" y="17343"/>
                </a:moveTo>
                <a:lnTo>
                  <a:pt x="20899" y="17343"/>
                </a:lnTo>
                <a:lnTo>
                  <a:pt x="24335" y="19076"/>
                </a:lnTo>
                <a:lnTo>
                  <a:pt x="26088" y="19076"/>
                </a:lnTo>
                <a:lnTo>
                  <a:pt x="27842" y="22545"/>
                </a:lnTo>
                <a:lnTo>
                  <a:pt x="29594" y="24278"/>
                </a:lnTo>
                <a:lnTo>
                  <a:pt x="31348" y="27746"/>
                </a:lnTo>
                <a:lnTo>
                  <a:pt x="33031" y="31215"/>
                </a:lnTo>
                <a:lnTo>
                  <a:pt x="33031" y="39885"/>
                </a:lnTo>
                <a:lnTo>
                  <a:pt x="31348" y="43353"/>
                </a:lnTo>
                <a:lnTo>
                  <a:pt x="29594" y="45088"/>
                </a:lnTo>
                <a:lnTo>
                  <a:pt x="27842" y="48557"/>
                </a:lnTo>
                <a:lnTo>
                  <a:pt x="24335" y="52024"/>
                </a:lnTo>
                <a:lnTo>
                  <a:pt x="20899" y="52024"/>
                </a:lnTo>
                <a:lnTo>
                  <a:pt x="17392" y="53759"/>
                </a:lnTo>
                <a:lnTo>
                  <a:pt x="26088" y="53759"/>
                </a:lnTo>
                <a:lnTo>
                  <a:pt x="31348" y="48557"/>
                </a:lnTo>
                <a:lnTo>
                  <a:pt x="33031" y="45088"/>
                </a:lnTo>
                <a:lnTo>
                  <a:pt x="34785" y="45088"/>
                </a:lnTo>
                <a:lnTo>
                  <a:pt x="34785" y="24278"/>
                </a:lnTo>
                <a:lnTo>
                  <a:pt x="33031" y="24278"/>
                </a:lnTo>
                <a:lnTo>
                  <a:pt x="31348" y="22545"/>
                </a:lnTo>
                <a:lnTo>
                  <a:pt x="27842" y="19076"/>
                </a:lnTo>
                <a:lnTo>
                  <a:pt x="27842" y="17343"/>
                </a:lnTo>
                <a:close/>
              </a:path>
              <a:path w="34925" h="55879">
                <a:moveTo>
                  <a:pt x="34785" y="45088"/>
                </a:moveTo>
                <a:lnTo>
                  <a:pt x="33031" y="45088"/>
                </a:lnTo>
                <a:lnTo>
                  <a:pt x="33031" y="53759"/>
                </a:lnTo>
                <a:lnTo>
                  <a:pt x="34785" y="53759"/>
                </a:lnTo>
                <a:lnTo>
                  <a:pt x="34785" y="45088"/>
                </a:lnTo>
                <a:close/>
              </a:path>
              <a:path w="34925" h="55879">
                <a:moveTo>
                  <a:pt x="34785" y="0"/>
                </a:moveTo>
                <a:lnTo>
                  <a:pt x="33031" y="0"/>
                </a:lnTo>
                <a:lnTo>
                  <a:pt x="33031" y="24278"/>
                </a:lnTo>
                <a:lnTo>
                  <a:pt x="34785" y="24278"/>
                </a:lnTo>
                <a:lnTo>
                  <a:pt x="34785" y="0"/>
                </a:lnTo>
                <a:close/>
              </a:path>
              <a:path w="34925" h="55879">
                <a:moveTo>
                  <a:pt x="20899" y="13874"/>
                </a:moveTo>
                <a:lnTo>
                  <a:pt x="17392" y="13874"/>
                </a:lnTo>
                <a:lnTo>
                  <a:pt x="13886" y="15608"/>
                </a:lnTo>
                <a:lnTo>
                  <a:pt x="22652" y="15608"/>
                </a:lnTo>
                <a:lnTo>
                  <a:pt x="20899" y="138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2283967" y="7484871"/>
            <a:ext cx="1453895" cy="110337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795125" y="7450157"/>
            <a:ext cx="884633" cy="118722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3829004" y="7450157"/>
            <a:ext cx="1752112" cy="1187226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830262" y="6017032"/>
            <a:ext cx="2328551" cy="140258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717549" y="5391150"/>
            <a:ext cx="6337300" cy="355600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31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5"/>
              </a:spcBef>
            </a:pPr>
            <a:endParaRPr sz="1750">
              <a:latin typeface="Times New Roman"/>
              <a:cs typeface="Times New Roman"/>
            </a:endParaRPr>
          </a:p>
          <a:p>
            <a:pPr marL="516255">
              <a:lnSpc>
                <a:spcPct val="100000"/>
              </a:lnSpc>
              <a:spcBef>
                <a:spcPts val="5"/>
              </a:spcBef>
            </a:pPr>
            <a:r>
              <a:rPr sz="1100" b="1" dirty="0">
                <a:latin typeface="Cambria"/>
                <a:cs typeface="Cambria"/>
              </a:rPr>
              <a:t>Konstruksi dasar kabel atas tanah (kabel</a:t>
            </a:r>
            <a:r>
              <a:rPr sz="1100" b="1" spc="15" dirty="0">
                <a:latin typeface="Cambria"/>
                <a:cs typeface="Cambria"/>
              </a:rPr>
              <a:t> </a:t>
            </a:r>
            <a:r>
              <a:rPr sz="1100" b="1" spc="-5" dirty="0">
                <a:latin typeface="Cambria"/>
                <a:cs typeface="Cambria"/>
              </a:rPr>
              <a:t>udara)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550">
              <a:latin typeface="Times New Roman"/>
              <a:cs typeface="Times New Roman"/>
            </a:endParaRPr>
          </a:p>
          <a:p>
            <a:pPr marL="241935" marR="4993640" indent="59055">
              <a:lnSpc>
                <a:spcPct val="102499"/>
              </a:lnSpc>
              <a:spcBef>
                <a:spcPts val="5"/>
              </a:spcBef>
            </a:pPr>
            <a:r>
              <a:rPr sz="800" i="1" spc="10" dirty="0">
                <a:latin typeface="Cambria"/>
                <a:cs typeface="Cambria"/>
              </a:rPr>
              <a:t>Gambar </a:t>
            </a:r>
            <a:r>
              <a:rPr sz="800" i="1" dirty="0">
                <a:latin typeface="Cambria"/>
                <a:cs typeface="Cambria"/>
              </a:rPr>
              <a:t>6 : </a:t>
            </a:r>
            <a:r>
              <a:rPr sz="800" i="1" spc="5" dirty="0">
                <a:latin typeface="Cambria"/>
                <a:cs typeface="Cambria"/>
              </a:rPr>
              <a:t>Konstruksi  kabel atas tanah</a:t>
            </a:r>
            <a:r>
              <a:rPr sz="800" i="1" spc="-5" dirty="0">
                <a:latin typeface="Cambria"/>
                <a:cs typeface="Cambria"/>
              </a:rPr>
              <a:t> </a:t>
            </a:r>
            <a:r>
              <a:rPr sz="800" i="1" spc="5" dirty="0">
                <a:latin typeface="Cambria"/>
                <a:cs typeface="Cambria"/>
              </a:rPr>
              <a:t>(udara)</a:t>
            </a:r>
            <a:endParaRPr sz="800">
              <a:latin typeface="Cambria"/>
              <a:cs typeface="Cambria"/>
            </a:endParaRPr>
          </a:p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250">
              <a:latin typeface="Times New Roman"/>
              <a:cs typeface="Times New Roman"/>
            </a:endParaRPr>
          </a:p>
          <a:p>
            <a:pPr marL="374650">
              <a:lnSpc>
                <a:spcPct val="100000"/>
              </a:lnSpc>
            </a:pPr>
            <a:r>
              <a:rPr sz="700" spc="5" dirty="0">
                <a:latin typeface="Calibri"/>
                <a:cs typeface="Calibri"/>
              </a:rPr>
              <a:t>Page </a:t>
            </a:r>
            <a:r>
              <a:rPr sz="700" dirty="0">
                <a:latin typeface="Calibri"/>
                <a:cs typeface="Calibri"/>
              </a:rPr>
              <a:t>-</a:t>
            </a:r>
            <a:r>
              <a:rPr sz="700" spc="25" dirty="0">
                <a:latin typeface="Calibri"/>
                <a:cs typeface="Calibri"/>
              </a:rPr>
              <a:t> </a:t>
            </a:r>
            <a:r>
              <a:rPr sz="700" spc="15" dirty="0">
                <a:latin typeface="Calibri"/>
                <a:cs typeface="Calibri"/>
              </a:rPr>
              <a:t>98</a:t>
            </a:r>
            <a:endParaRPr sz="700">
              <a:latin typeface="Calibri"/>
              <a:cs typeface="Calibri"/>
            </a:endParaRPr>
          </a:p>
        </p:txBody>
      </p:sp>
      <p:sp>
        <p:nvSpPr>
          <p:cNvPr id="40" name="object 4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535"/>
              </a:lnSpc>
            </a:pPr>
            <a:fld id="{81D60167-4931-47E6-BA6A-407CBD079E47}" type="slidenum">
              <a:rPr dirty="0"/>
              <a:t>38</a:t>
            </a:fld>
            <a:endParaRPr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645870" y="4338673"/>
            <a:ext cx="480659" cy="2476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839898" y="3085183"/>
            <a:ext cx="831231" cy="8020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006359" y="3974886"/>
            <a:ext cx="47625" cy="70485"/>
          </a:xfrm>
          <a:custGeom>
            <a:avLst/>
            <a:gdLst/>
            <a:ahLst/>
            <a:cxnLst/>
            <a:rect l="l" t="t" r="r" b="b"/>
            <a:pathLst>
              <a:path w="47625" h="70485">
                <a:moveTo>
                  <a:pt x="41548" y="5253"/>
                </a:moveTo>
                <a:lnTo>
                  <a:pt x="25147" y="5253"/>
                </a:lnTo>
                <a:lnTo>
                  <a:pt x="28973" y="5779"/>
                </a:lnTo>
                <a:lnTo>
                  <a:pt x="31706" y="6304"/>
                </a:lnTo>
                <a:lnTo>
                  <a:pt x="37174" y="9457"/>
                </a:lnTo>
                <a:lnTo>
                  <a:pt x="38813" y="12084"/>
                </a:lnTo>
                <a:lnTo>
                  <a:pt x="39907" y="14185"/>
                </a:lnTo>
                <a:lnTo>
                  <a:pt x="41000" y="17339"/>
                </a:lnTo>
                <a:lnTo>
                  <a:pt x="41000" y="22067"/>
                </a:lnTo>
                <a:lnTo>
                  <a:pt x="39907" y="24169"/>
                </a:lnTo>
                <a:lnTo>
                  <a:pt x="39907" y="25220"/>
                </a:lnTo>
                <a:lnTo>
                  <a:pt x="39361" y="26271"/>
                </a:lnTo>
                <a:lnTo>
                  <a:pt x="38813" y="27847"/>
                </a:lnTo>
                <a:lnTo>
                  <a:pt x="38267" y="28898"/>
                </a:lnTo>
                <a:lnTo>
                  <a:pt x="36080" y="32050"/>
                </a:lnTo>
                <a:lnTo>
                  <a:pt x="34441" y="33102"/>
                </a:lnTo>
                <a:lnTo>
                  <a:pt x="31706" y="35203"/>
                </a:lnTo>
                <a:lnTo>
                  <a:pt x="28427" y="36780"/>
                </a:lnTo>
                <a:lnTo>
                  <a:pt x="24601" y="39406"/>
                </a:lnTo>
                <a:lnTo>
                  <a:pt x="22414" y="40458"/>
                </a:lnTo>
                <a:lnTo>
                  <a:pt x="19133" y="42560"/>
                </a:lnTo>
                <a:lnTo>
                  <a:pt x="18040" y="43610"/>
                </a:lnTo>
                <a:lnTo>
                  <a:pt x="9293" y="48864"/>
                </a:lnTo>
                <a:lnTo>
                  <a:pt x="6013" y="52017"/>
                </a:lnTo>
                <a:lnTo>
                  <a:pt x="3827" y="55170"/>
                </a:lnTo>
                <a:lnTo>
                  <a:pt x="1640" y="57797"/>
                </a:lnTo>
                <a:lnTo>
                  <a:pt x="1093" y="60949"/>
                </a:lnTo>
                <a:lnTo>
                  <a:pt x="0" y="64627"/>
                </a:lnTo>
                <a:lnTo>
                  <a:pt x="0" y="69883"/>
                </a:lnTo>
                <a:lnTo>
                  <a:pt x="47014" y="69883"/>
                </a:lnTo>
                <a:lnTo>
                  <a:pt x="47014" y="64627"/>
                </a:lnTo>
                <a:lnTo>
                  <a:pt x="6560" y="64627"/>
                </a:lnTo>
                <a:lnTo>
                  <a:pt x="7106" y="62001"/>
                </a:lnTo>
                <a:lnTo>
                  <a:pt x="8200" y="59899"/>
                </a:lnTo>
                <a:lnTo>
                  <a:pt x="9293" y="57271"/>
                </a:lnTo>
                <a:lnTo>
                  <a:pt x="15307" y="51492"/>
                </a:lnTo>
                <a:lnTo>
                  <a:pt x="18587" y="49390"/>
                </a:lnTo>
                <a:lnTo>
                  <a:pt x="22414" y="47288"/>
                </a:lnTo>
                <a:lnTo>
                  <a:pt x="23507" y="47288"/>
                </a:lnTo>
                <a:lnTo>
                  <a:pt x="25147" y="46238"/>
                </a:lnTo>
                <a:lnTo>
                  <a:pt x="26240" y="45186"/>
                </a:lnTo>
                <a:lnTo>
                  <a:pt x="32800" y="42034"/>
                </a:lnTo>
                <a:lnTo>
                  <a:pt x="39361" y="36780"/>
                </a:lnTo>
                <a:lnTo>
                  <a:pt x="41548" y="35203"/>
                </a:lnTo>
                <a:lnTo>
                  <a:pt x="43733" y="32050"/>
                </a:lnTo>
                <a:lnTo>
                  <a:pt x="45374" y="29949"/>
                </a:lnTo>
                <a:lnTo>
                  <a:pt x="46468" y="28373"/>
                </a:lnTo>
                <a:lnTo>
                  <a:pt x="47014" y="26271"/>
                </a:lnTo>
                <a:lnTo>
                  <a:pt x="47014" y="24169"/>
                </a:lnTo>
                <a:lnTo>
                  <a:pt x="47561" y="22067"/>
                </a:lnTo>
                <a:lnTo>
                  <a:pt x="47561" y="20491"/>
                </a:lnTo>
                <a:lnTo>
                  <a:pt x="47014" y="16287"/>
                </a:lnTo>
                <a:lnTo>
                  <a:pt x="45920" y="12084"/>
                </a:lnTo>
                <a:lnTo>
                  <a:pt x="43733" y="8406"/>
                </a:lnTo>
                <a:lnTo>
                  <a:pt x="41548" y="5253"/>
                </a:lnTo>
                <a:close/>
              </a:path>
              <a:path w="47625" h="70485">
                <a:moveTo>
                  <a:pt x="25147" y="0"/>
                </a:moveTo>
                <a:lnTo>
                  <a:pt x="1640" y="23643"/>
                </a:lnTo>
                <a:lnTo>
                  <a:pt x="8747" y="23643"/>
                </a:lnTo>
                <a:lnTo>
                  <a:pt x="9293" y="19441"/>
                </a:lnTo>
                <a:lnTo>
                  <a:pt x="9839" y="15761"/>
                </a:lnTo>
                <a:lnTo>
                  <a:pt x="10933" y="12609"/>
                </a:lnTo>
                <a:lnTo>
                  <a:pt x="13120" y="9982"/>
                </a:lnTo>
                <a:lnTo>
                  <a:pt x="15307" y="8406"/>
                </a:lnTo>
                <a:lnTo>
                  <a:pt x="18040" y="6304"/>
                </a:lnTo>
                <a:lnTo>
                  <a:pt x="21320" y="5779"/>
                </a:lnTo>
                <a:lnTo>
                  <a:pt x="25147" y="5253"/>
                </a:lnTo>
                <a:lnTo>
                  <a:pt x="41548" y="5253"/>
                </a:lnTo>
                <a:lnTo>
                  <a:pt x="38267" y="2626"/>
                </a:lnTo>
                <a:lnTo>
                  <a:pt x="34441" y="1050"/>
                </a:lnTo>
                <a:lnTo>
                  <a:pt x="30067" y="524"/>
                </a:lnTo>
                <a:lnTo>
                  <a:pt x="2514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094996" y="3970714"/>
            <a:ext cx="330762" cy="7614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870670" y="3085183"/>
            <a:ext cx="830129" cy="80209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090092" y="3976971"/>
            <a:ext cx="47625" cy="67945"/>
          </a:xfrm>
          <a:custGeom>
            <a:avLst/>
            <a:gdLst/>
            <a:ahLst/>
            <a:cxnLst/>
            <a:rect l="l" t="t" r="r" b="b"/>
            <a:pathLst>
              <a:path w="47625" h="67945">
                <a:moveTo>
                  <a:pt x="37832" y="51108"/>
                </a:moveTo>
                <a:lnTo>
                  <a:pt x="30806" y="51108"/>
                </a:lnTo>
                <a:lnTo>
                  <a:pt x="30806" y="67796"/>
                </a:lnTo>
                <a:lnTo>
                  <a:pt x="37832" y="67796"/>
                </a:lnTo>
                <a:lnTo>
                  <a:pt x="37832" y="51108"/>
                </a:lnTo>
                <a:close/>
              </a:path>
              <a:path w="47625" h="67945">
                <a:moveTo>
                  <a:pt x="37832" y="0"/>
                </a:moveTo>
                <a:lnTo>
                  <a:pt x="30265" y="0"/>
                </a:lnTo>
                <a:lnTo>
                  <a:pt x="0" y="45892"/>
                </a:lnTo>
                <a:lnTo>
                  <a:pt x="0" y="51108"/>
                </a:lnTo>
                <a:lnTo>
                  <a:pt x="47560" y="51108"/>
                </a:lnTo>
                <a:lnTo>
                  <a:pt x="47560" y="45892"/>
                </a:lnTo>
                <a:lnTo>
                  <a:pt x="5405" y="45892"/>
                </a:lnTo>
                <a:lnTo>
                  <a:pt x="30806" y="8343"/>
                </a:lnTo>
                <a:lnTo>
                  <a:pt x="37832" y="8343"/>
                </a:lnTo>
                <a:lnTo>
                  <a:pt x="37832" y="0"/>
                </a:lnTo>
                <a:close/>
              </a:path>
              <a:path w="47625" h="67945">
                <a:moveTo>
                  <a:pt x="37832" y="8343"/>
                </a:moveTo>
                <a:lnTo>
                  <a:pt x="30806" y="8343"/>
                </a:lnTo>
                <a:lnTo>
                  <a:pt x="30806" y="45892"/>
                </a:lnTo>
                <a:lnTo>
                  <a:pt x="37832" y="45892"/>
                </a:lnTo>
                <a:lnTo>
                  <a:pt x="37832" y="834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177645" y="3972801"/>
            <a:ext cx="46990" cy="72390"/>
          </a:xfrm>
          <a:custGeom>
            <a:avLst/>
            <a:gdLst/>
            <a:ahLst/>
            <a:cxnLst/>
            <a:rect l="l" t="t" r="r" b="b"/>
            <a:pathLst>
              <a:path w="46989" h="72389">
                <a:moveTo>
                  <a:pt x="46479" y="0"/>
                </a:moveTo>
                <a:lnTo>
                  <a:pt x="0" y="0"/>
                </a:lnTo>
                <a:lnTo>
                  <a:pt x="0" y="71968"/>
                </a:lnTo>
                <a:lnTo>
                  <a:pt x="6866" y="71968"/>
                </a:lnTo>
                <a:lnTo>
                  <a:pt x="6866" y="38069"/>
                </a:lnTo>
                <a:lnTo>
                  <a:pt x="41725" y="38069"/>
                </a:lnTo>
                <a:lnTo>
                  <a:pt x="41725" y="31812"/>
                </a:lnTo>
                <a:lnTo>
                  <a:pt x="6866" y="31812"/>
                </a:lnTo>
                <a:lnTo>
                  <a:pt x="6866" y="6257"/>
                </a:lnTo>
                <a:lnTo>
                  <a:pt x="46479" y="6257"/>
                </a:lnTo>
                <a:lnTo>
                  <a:pt x="4647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260874" y="3970714"/>
            <a:ext cx="247525" cy="7614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903648" y="3085183"/>
            <a:ext cx="831231" cy="80209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137127" y="3970714"/>
            <a:ext cx="418318" cy="7614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875420" y="1829481"/>
            <a:ext cx="987066" cy="74565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931678" y="1852425"/>
            <a:ext cx="252982" cy="6257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931678" y="1992170"/>
            <a:ext cx="695163" cy="42236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344668" y="1992170"/>
            <a:ext cx="5715" cy="59690"/>
          </a:xfrm>
          <a:custGeom>
            <a:avLst/>
            <a:gdLst/>
            <a:ahLst/>
            <a:cxnLst/>
            <a:rect l="l" t="t" r="r" b="b"/>
            <a:pathLst>
              <a:path w="5714" h="59689">
                <a:moveTo>
                  <a:pt x="0" y="59443"/>
                </a:moveTo>
                <a:lnTo>
                  <a:pt x="5405" y="59443"/>
                </a:lnTo>
                <a:lnTo>
                  <a:pt x="5405" y="0"/>
                </a:lnTo>
                <a:lnTo>
                  <a:pt x="0" y="0"/>
                </a:lnTo>
                <a:lnTo>
                  <a:pt x="0" y="5944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955039" y="2024888"/>
            <a:ext cx="2474976" cy="171602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717549" y="1098550"/>
            <a:ext cx="6337300" cy="356870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 marL="671195">
              <a:lnSpc>
                <a:spcPct val="100000"/>
              </a:lnSpc>
              <a:spcBef>
                <a:spcPts val="1145"/>
              </a:spcBef>
            </a:pPr>
            <a:r>
              <a:rPr sz="1100" b="1" dirty="0">
                <a:latin typeface="Cambria"/>
                <a:cs typeface="Cambria"/>
              </a:rPr>
              <a:t>Konstruksi dasar kabel rumah (2 s/d 6</a:t>
            </a:r>
            <a:r>
              <a:rPr sz="1100" b="1" spc="15" dirty="0">
                <a:latin typeface="Cambria"/>
                <a:cs typeface="Cambria"/>
              </a:rPr>
              <a:t> </a:t>
            </a:r>
            <a:r>
              <a:rPr sz="1100" b="1" spc="-5" dirty="0">
                <a:latin typeface="Cambria"/>
                <a:cs typeface="Cambria"/>
              </a:rPr>
              <a:t>core)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 marL="4014470">
              <a:lnSpc>
                <a:spcPct val="100000"/>
              </a:lnSpc>
              <a:spcBef>
                <a:spcPts val="940"/>
              </a:spcBef>
            </a:pPr>
            <a:r>
              <a:rPr sz="800" spc="10" dirty="0">
                <a:latin typeface="Calibri"/>
                <a:cs typeface="Calibri"/>
              </a:rPr>
              <a:t>SINGLE </a:t>
            </a:r>
            <a:r>
              <a:rPr sz="800" spc="5" dirty="0">
                <a:latin typeface="Calibri"/>
                <a:cs typeface="Calibri"/>
              </a:rPr>
              <a:t>FIBRE</a:t>
            </a:r>
            <a:r>
              <a:rPr sz="800" spc="35" dirty="0">
                <a:latin typeface="Calibri"/>
                <a:cs typeface="Calibri"/>
              </a:rPr>
              <a:t> </a:t>
            </a:r>
            <a:r>
              <a:rPr sz="800" spc="10" dirty="0">
                <a:latin typeface="Calibri"/>
                <a:cs typeface="Calibri"/>
              </a:rPr>
              <a:t>DESIGN</a:t>
            </a:r>
            <a:endParaRPr sz="8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 marL="3939540">
              <a:lnSpc>
                <a:spcPts val="915"/>
              </a:lnSpc>
              <a:spcBef>
                <a:spcPts val="690"/>
              </a:spcBef>
            </a:pPr>
            <a:r>
              <a:rPr sz="800" i="1" spc="10" dirty="0">
                <a:latin typeface="Cambria"/>
                <a:cs typeface="Cambria"/>
              </a:rPr>
              <a:t>Gambar </a:t>
            </a:r>
            <a:r>
              <a:rPr sz="800" i="1" dirty="0">
                <a:latin typeface="Cambria"/>
                <a:cs typeface="Cambria"/>
              </a:rPr>
              <a:t>7 : </a:t>
            </a:r>
            <a:r>
              <a:rPr sz="800" i="1" spc="5" dirty="0">
                <a:latin typeface="Cambria"/>
                <a:cs typeface="Cambria"/>
              </a:rPr>
              <a:t>Konstruksi kabel</a:t>
            </a:r>
            <a:r>
              <a:rPr sz="800" i="1" spc="60" dirty="0">
                <a:latin typeface="Cambria"/>
                <a:cs typeface="Cambria"/>
              </a:rPr>
              <a:t> </a:t>
            </a:r>
            <a:r>
              <a:rPr sz="800" i="1" spc="10" dirty="0">
                <a:latin typeface="Cambria"/>
                <a:cs typeface="Cambria"/>
              </a:rPr>
              <a:t>rumah</a:t>
            </a:r>
            <a:endParaRPr sz="800">
              <a:latin typeface="Cambria"/>
              <a:cs typeface="Cambria"/>
            </a:endParaRPr>
          </a:p>
          <a:p>
            <a:pPr marL="374650">
              <a:lnSpc>
                <a:spcPts val="795"/>
              </a:lnSpc>
            </a:pPr>
            <a:r>
              <a:rPr sz="700" spc="5" dirty="0">
                <a:latin typeface="Calibri"/>
                <a:cs typeface="Calibri"/>
              </a:rPr>
              <a:t>Page </a:t>
            </a:r>
            <a:r>
              <a:rPr sz="700" dirty="0">
                <a:latin typeface="Calibri"/>
                <a:cs typeface="Calibri"/>
              </a:rPr>
              <a:t>-</a:t>
            </a:r>
            <a:r>
              <a:rPr sz="700" spc="25" dirty="0">
                <a:latin typeface="Calibri"/>
                <a:cs typeface="Calibri"/>
              </a:rPr>
              <a:t> </a:t>
            </a:r>
            <a:r>
              <a:rPr sz="700" spc="15" dirty="0">
                <a:latin typeface="Calibri"/>
                <a:cs typeface="Calibri"/>
              </a:rPr>
              <a:t>99</a:t>
            </a:r>
            <a:endParaRPr sz="700">
              <a:latin typeface="Calibri"/>
              <a:cs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3645870" y="8619760"/>
            <a:ext cx="480659" cy="2467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717549" y="5391150"/>
            <a:ext cx="6337300" cy="355600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118745" rIns="0" bIns="0" rtlCol="0">
            <a:spAutoFit/>
          </a:bodyPr>
          <a:lstStyle/>
          <a:p>
            <a:pPr marL="592455" marR="2985770">
              <a:lnSpc>
                <a:spcPct val="196400"/>
              </a:lnSpc>
              <a:spcBef>
                <a:spcPts val="935"/>
              </a:spcBef>
            </a:pPr>
            <a:r>
              <a:rPr sz="1100" b="1" dirty="0">
                <a:solidFill>
                  <a:srgbClr val="FF0000"/>
                </a:solidFill>
                <a:latin typeface="Cambria"/>
                <a:cs typeface="Cambria"/>
              </a:rPr>
              <a:t>Fungsi </a:t>
            </a:r>
            <a:r>
              <a:rPr sz="1100" b="1" spc="5" dirty="0">
                <a:solidFill>
                  <a:srgbClr val="FF0000"/>
                </a:solidFill>
                <a:latin typeface="Cambria"/>
                <a:cs typeface="Cambria"/>
              </a:rPr>
              <a:t>bagian kabel </a:t>
            </a:r>
            <a:r>
              <a:rPr sz="1100" b="1" dirty="0">
                <a:solidFill>
                  <a:srgbClr val="FF0000"/>
                </a:solidFill>
                <a:latin typeface="Cambria"/>
                <a:cs typeface="Cambria"/>
              </a:rPr>
              <a:t>untuk jenis loose tube  </a:t>
            </a:r>
            <a:r>
              <a:rPr sz="1100" b="1" spc="5" dirty="0">
                <a:latin typeface="Cambria"/>
                <a:cs typeface="Cambria"/>
              </a:rPr>
              <a:t>Loose</a:t>
            </a:r>
            <a:r>
              <a:rPr sz="1100" b="1" dirty="0">
                <a:latin typeface="Cambria"/>
                <a:cs typeface="Cambria"/>
              </a:rPr>
              <a:t> tube</a:t>
            </a:r>
            <a:endParaRPr sz="1100">
              <a:latin typeface="Cambria"/>
              <a:cs typeface="Cambria"/>
            </a:endParaRPr>
          </a:p>
          <a:p>
            <a:pPr marL="909955" marR="868680" indent="-317500">
              <a:lnSpc>
                <a:spcPts val="1300"/>
              </a:lnSpc>
              <a:spcBef>
                <a:spcPts val="135"/>
              </a:spcBef>
              <a:buFont typeface="Wingdings"/>
              <a:buChar char=""/>
              <a:tabLst>
                <a:tab pos="909955" algn="l"/>
                <a:tab pos="910590" algn="l"/>
              </a:tabLst>
            </a:pPr>
            <a:r>
              <a:rPr sz="1100" dirty="0">
                <a:latin typeface="Cambria"/>
                <a:cs typeface="Cambria"/>
              </a:rPr>
              <a:t>Berbentuk tabung longgar </a:t>
            </a:r>
            <a:r>
              <a:rPr sz="1100" spc="-5" dirty="0">
                <a:latin typeface="Cambria"/>
                <a:cs typeface="Cambria"/>
              </a:rPr>
              <a:t>yang </a:t>
            </a:r>
            <a:r>
              <a:rPr sz="1100" dirty="0">
                <a:latin typeface="Cambria"/>
                <a:cs typeface="Cambria"/>
              </a:rPr>
              <a:t>terbuat </a:t>
            </a:r>
            <a:r>
              <a:rPr sz="1100" spc="5" dirty="0">
                <a:latin typeface="Cambria"/>
                <a:cs typeface="Cambria"/>
              </a:rPr>
              <a:t>dari bahan </a:t>
            </a:r>
            <a:r>
              <a:rPr sz="1100" dirty="0">
                <a:latin typeface="Cambria"/>
                <a:cs typeface="Cambria"/>
              </a:rPr>
              <a:t>PBTP </a:t>
            </a:r>
            <a:r>
              <a:rPr sz="1100" spc="-5" dirty="0">
                <a:latin typeface="Cambria"/>
                <a:cs typeface="Cambria"/>
              </a:rPr>
              <a:t>(Polybutylene-  terepthalete) yang </a:t>
            </a:r>
            <a:r>
              <a:rPr sz="1100" dirty="0">
                <a:latin typeface="Cambria"/>
                <a:cs typeface="Cambria"/>
              </a:rPr>
              <a:t>berisi </a:t>
            </a:r>
            <a:r>
              <a:rPr sz="1100" spc="-5" dirty="0">
                <a:latin typeface="Cambria"/>
                <a:cs typeface="Cambria"/>
              </a:rPr>
              <a:t>thixotropic </a:t>
            </a:r>
            <a:r>
              <a:rPr sz="1100" dirty="0">
                <a:latin typeface="Cambria"/>
                <a:cs typeface="Cambria"/>
              </a:rPr>
              <a:t>gel, </a:t>
            </a:r>
            <a:r>
              <a:rPr sz="1100" spc="5" dirty="0">
                <a:latin typeface="Cambria"/>
                <a:cs typeface="Cambria"/>
              </a:rPr>
              <a:t>dimana </a:t>
            </a:r>
            <a:r>
              <a:rPr sz="1100" dirty="0">
                <a:latin typeface="Cambria"/>
                <a:cs typeface="Cambria"/>
              </a:rPr>
              <a:t>serat optik ditempatkan di  dalamnya.</a:t>
            </a:r>
            <a:endParaRPr sz="1100">
              <a:latin typeface="Cambria"/>
              <a:cs typeface="Cambria"/>
            </a:endParaRPr>
          </a:p>
          <a:p>
            <a:pPr marL="909955" marR="447040" indent="-317500">
              <a:lnSpc>
                <a:spcPts val="1300"/>
              </a:lnSpc>
              <a:spcBef>
                <a:spcPts val="105"/>
              </a:spcBef>
              <a:buFont typeface="Wingdings"/>
              <a:buChar char=""/>
              <a:tabLst>
                <a:tab pos="909955" algn="l"/>
                <a:tab pos="910590" algn="l"/>
              </a:tabLst>
            </a:pPr>
            <a:r>
              <a:rPr sz="1100" dirty="0">
                <a:latin typeface="Cambria"/>
                <a:cs typeface="Cambria"/>
              </a:rPr>
              <a:t>Konstruksi loose tube </a:t>
            </a:r>
            <a:r>
              <a:rPr sz="1100" spc="-5" dirty="0">
                <a:latin typeface="Cambria"/>
                <a:cs typeface="Cambria"/>
              </a:rPr>
              <a:t>yang </a:t>
            </a:r>
            <a:r>
              <a:rPr sz="1100" dirty="0">
                <a:latin typeface="Cambria"/>
                <a:cs typeface="Cambria"/>
              </a:rPr>
              <a:t>berbentuk longgar tersebut mempunyai tujuan agar  </a:t>
            </a:r>
            <a:r>
              <a:rPr sz="1100" spc="-5" dirty="0">
                <a:latin typeface="Cambria"/>
                <a:cs typeface="Cambria"/>
              </a:rPr>
              <a:t>serat </a:t>
            </a:r>
            <a:r>
              <a:rPr sz="1100" dirty="0">
                <a:latin typeface="Cambria"/>
                <a:cs typeface="Cambria"/>
              </a:rPr>
              <a:t>optik dapat bebas </a:t>
            </a:r>
            <a:r>
              <a:rPr sz="1100" spc="-5" dirty="0">
                <a:latin typeface="Cambria"/>
                <a:cs typeface="Cambria"/>
              </a:rPr>
              <a:t>bergerak, </a:t>
            </a:r>
            <a:r>
              <a:rPr sz="1100" dirty="0">
                <a:latin typeface="Cambria"/>
                <a:cs typeface="Cambria"/>
              </a:rPr>
              <a:t>tidak langsung mengalami </a:t>
            </a:r>
            <a:r>
              <a:rPr sz="1100" spc="-5" dirty="0">
                <a:latin typeface="Cambria"/>
                <a:cs typeface="Cambria"/>
              </a:rPr>
              <a:t>tekanan </a:t>
            </a:r>
            <a:r>
              <a:rPr sz="1100" dirty="0">
                <a:latin typeface="Cambria"/>
                <a:cs typeface="Cambria"/>
              </a:rPr>
              <a:t>atau gesekan  </a:t>
            </a:r>
            <a:r>
              <a:rPr sz="1100" spc="-5" dirty="0">
                <a:latin typeface="Cambria"/>
                <a:cs typeface="Cambria"/>
              </a:rPr>
              <a:t>yang </a:t>
            </a:r>
            <a:r>
              <a:rPr sz="1100" dirty="0">
                <a:latin typeface="Cambria"/>
                <a:cs typeface="Cambria"/>
              </a:rPr>
              <a:t>dapat merusak serat pada saat instalasi kabel</a:t>
            </a:r>
            <a:r>
              <a:rPr sz="1100" spc="35" dirty="0">
                <a:latin typeface="Cambria"/>
                <a:cs typeface="Cambria"/>
              </a:rPr>
              <a:t> </a:t>
            </a:r>
            <a:r>
              <a:rPr sz="1100" dirty="0">
                <a:latin typeface="Cambria"/>
                <a:cs typeface="Cambria"/>
              </a:rPr>
              <a:t>optik.</a:t>
            </a:r>
            <a:endParaRPr sz="1100">
              <a:latin typeface="Cambria"/>
              <a:cs typeface="Cambria"/>
            </a:endParaRPr>
          </a:p>
          <a:p>
            <a:pPr marL="909955" marR="548005" indent="-317500">
              <a:lnSpc>
                <a:spcPts val="1300"/>
              </a:lnSpc>
              <a:spcBef>
                <a:spcPts val="85"/>
              </a:spcBef>
              <a:buFont typeface="Wingdings"/>
              <a:buChar char=""/>
              <a:tabLst>
                <a:tab pos="909955" algn="l"/>
                <a:tab pos="910590" algn="l"/>
              </a:tabLst>
            </a:pPr>
            <a:r>
              <a:rPr sz="1100" dirty="0">
                <a:latin typeface="Cambria"/>
                <a:cs typeface="Cambria"/>
              </a:rPr>
              <a:t>Thixotropic gel adalah bahan semacam </a:t>
            </a:r>
            <a:r>
              <a:rPr sz="1100" spc="-5" dirty="0">
                <a:latin typeface="Cambria"/>
                <a:cs typeface="Cambria"/>
              </a:rPr>
              <a:t>jelly yang </a:t>
            </a:r>
            <a:r>
              <a:rPr sz="1100" dirty="0">
                <a:latin typeface="Cambria"/>
                <a:cs typeface="Cambria"/>
              </a:rPr>
              <a:t>berfungsi melindungi </a:t>
            </a:r>
            <a:r>
              <a:rPr sz="1100" spc="-5" dirty="0">
                <a:latin typeface="Cambria"/>
                <a:cs typeface="Cambria"/>
              </a:rPr>
              <a:t>serat </a:t>
            </a:r>
            <a:r>
              <a:rPr sz="1100" dirty="0">
                <a:latin typeface="Cambria"/>
                <a:cs typeface="Cambria"/>
              </a:rPr>
              <a:t>dari  pengaruh mekanis dan </a:t>
            </a:r>
            <a:r>
              <a:rPr sz="1100" spc="-5" dirty="0">
                <a:latin typeface="Cambria"/>
                <a:cs typeface="Cambria"/>
              </a:rPr>
              <a:t>juga </a:t>
            </a:r>
            <a:r>
              <a:rPr sz="1100" dirty="0">
                <a:latin typeface="Cambria"/>
                <a:cs typeface="Cambria"/>
              </a:rPr>
              <a:t>untuk menahan</a:t>
            </a:r>
            <a:r>
              <a:rPr sz="1100" spc="35" dirty="0">
                <a:latin typeface="Cambria"/>
                <a:cs typeface="Cambria"/>
              </a:rPr>
              <a:t> </a:t>
            </a:r>
            <a:r>
              <a:rPr sz="1100" spc="-25" dirty="0">
                <a:latin typeface="Cambria"/>
                <a:cs typeface="Cambria"/>
              </a:rPr>
              <a:t>air.</a:t>
            </a:r>
            <a:endParaRPr sz="1100">
              <a:latin typeface="Cambria"/>
              <a:cs typeface="Cambria"/>
            </a:endParaRPr>
          </a:p>
          <a:p>
            <a:pPr marL="909955" indent="-318135">
              <a:lnSpc>
                <a:spcPts val="1250"/>
              </a:lnSpc>
              <a:buFont typeface="Wingdings"/>
              <a:buChar char=""/>
              <a:tabLst>
                <a:tab pos="909955" algn="l"/>
                <a:tab pos="910590" algn="l"/>
              </a:tabLst>
            </a:pPr>
            <a:r>
              <a:rPr sz="1100" dirty="0">
                <a:latin typeface="Cambria"/>
                <a:cs typeface="Cambria"/>
              </a:rPr>
              <a:t>Penggunaan paling </a:t>
            </a:r>
            <a:r>
              <a:rPr sz="1100" spc="5" dirty="0">
                <a:latin typeface="Cambria"/>
                <a:cs typeface="Cambria"/>
              </a:rPr>
              <a:t>umum selama </a:t>
            </a:r>
            <a:r>
              <a:rPr sz="1100" dirty="0">
                <a:latin typeface="Cambria"/>
                <a:cs typeface="Cambria"/>
              </a:rPr>
              <a:t>ini </a:t>
            </a:r>
            <a:r>
              <a:rPr sz="1100" spc="5" dirty="0">
                <a:latin typeface="Cambria"/>
                <a:cs typeface="Cambria"/>
              </a:rPr>
              <a:t>adalah </a:t>
            </a:r>
            <a:r>
              <a:rPr sz="1100" dirty="0">
                <a:latin typeface="Cambria"/>
                <a:cs typeface="Cambria"/>
              </a:rPr>
              <a:t>kabel dengan 6 </a:t>
            </a:r>
            <a:r>
              <a:rPr sz="1100" spc="5" dirty="0">
                <a:latin typeface="Cambria"/>
                <a:cs typeface="Cambria"/>
              </a:rPr>
              <a:t>dan </a:t>
            </a:r>
            <a:r>
              <a:rPr sz="1100" dirty="0">
                <a:latin typeface="Cambria"/>
                <a:cs typeface="Cambria"/>
              </a:rPr>
              <a:t>8 loose</a:t>
            </a:r>
            <a:r>
              <a:rPr sz="1100" spc="35" dirty="0">
                <a:latin typeface="Cambria"/>
                <a:cs typeface="Cambria"/>
              </a:rPr>
              <a:t> </a:t>
            </a:r>
            <a:r>
              <a:rPr sz="1100" dirty="0">
                <a:latin typeface="Cambria"/>
                <a:cs typeface="Cambria"/>
              </a:rPr>
              <a:t>tube,</a:t>
            </a:r>
            <a:endParaRPr sz="1100">
              <a:latin typeface="Cambria"/>
              <a:cs typeface="Cambria"/>
            </a:endParaRPr>
          </a:p>
          <a:p>
            <a:pPr marL="909955">
              <a:lnSpc>
                <a:spcPts val="1310"/>
              </a:lnSpc>
              <a:spcBef>
                <a:spcPts val="95"/>
              </a:spcBef>
            </a:pPr>
            <a:r>
              <a:rPr sz="1100" dirty="0">
                <a:latin typeface="Cambria"/>
                <a:cs typeface="Cambria"/>
              </a:rPr>
              <a:t>dengan kapasitas per loose tube </a:t>
            </a:r>
            <a:r>
              <a:rPr sz="1100" spc="5" dirty="0">
                <a:latin typeface="Cambria"/>
                <a:cs typeface="Cambria"/>
              </a:rPr>
              <a:t>adalah </a:t>
            </a:r>
            <a:r>
              <a:rPr sz="1100" dirty="0">
                <a:latin typeface="Cambria"/>
                <a:cs typeface="Cambria"/>
              </a:rPr>
              <a:t>2 sampai dengan 12</a:t>
            </a:r>
            <a:r>
              <a:rPr sz="1100" spc="30" dirty="0">
                <a:latin typeface="Cambria"/>
                <a:cs typeface="Cambria"/>
              </a:rPr>
              <a:t> </a:t>
            </a:r>
            <a:r>
              <a:rPr sz="1100" spc="-5" dirty="0">
                <a:latin typeface="Cambria"/>
                <a:cs typeface="Cambria"/>
              </a:rPr>
              <a:t>core.</a:t>
            </a:r>
            <a:endParaRPr sz="1100">
              <a:latin typeface="Cambria"/>
              <a:cs typeface="Cambria"/>
            </a:endParaRPr>
          </a:p>
          <a:p>
            <a:pPr marL="909955" marR="548005" indent="-317500">
              <a:lnSpc>
                <a:spcPts val="1300"/>
              </a:lnSpc>
              <a:spcBef>
                <a:spcPts val="50"/>
              </a:spcBef>
              <a:buFont typeface="Wingdings"/>
              <a:buChar char=""/>
              <a:tabLst>
                <a:tab pos="909955" algn="l"/>
                <a:tab pos="910590" algn="l"/>
              </a:tabLst>
            </a:pPr>
            <a:r>
              <a:rPr sz="1100" dirty="0">
                <a:latin typeface="Cambria"/>
                <a:cs typeface="Cambria"/>
              </a:rPr>
              <a:t>Seiring dengan perkembangan teknologi dan tuntutan kebutuhan pelanggan, saat  ini telah dikembangkan kabel </a:t>
            </a:r>
            <a:r>
              <a:rPr sz="1100" spc="-5" dirty="0">
                <a:latin typeface="Cambria"/>
                <a:cs typeface="Cambria"/>
              </a:rPr>
              <a:t>serat </a:t>
            </a:r>
            <a:r>
              <a:rPr sz="1100" dirty="0">
                <a:latin typeface="Cambria"/>
                <a:cs typeface="Cambria"/>
              </a:rPr>
              <a:t>optik dengan kapasitas 144 </a:t>
            </a:r>
            <a:r>
              <a:rPr sz="1100" spc="-5" dirty="0">
                <a:latin typeface="Cambria"/>
                <a:cs typeface="Cambria"/>
              </a:rPr>
              <a:t>core </a:t>
            </a:r>
            <a:r>
              <a:rPr sz="1100" dirty="0">
                <a:latin typeface="Cambria"/>
                <a:cs typeface="Cambria"/>
              </a:rPr>
              <a:t>dengan</a:t>
            </a:r>
            <a:r>
              <a:rPr sz="1100" spc="50" dirty="0">
                <a:latin typeface="Cambria"/>
                <a:cs typeface="Cambria"/>
              </a:rPr>
              <a:t> </a:t>
            </a:r>
            <a:r>
              <a:rPr sz="1100" spc="5" dirty="0">
                <a:latin typeface="Cambria"/>
                <a:cs typeface="Cambria"/>
              </a:rPr>
              <a:t>12</a:t>
            </a:r>
            <a:endParaRPr sz="1100">
              <a:latin typeface="Cambria"/>
              <a:cs typeface="Cambria"/>
            </a:endParaRPr>
          </a:p>
          <a:p>
            <a:pPr marL="909955">
              <a:lnSpc>
                <a:spcPct val="100000"/>
              </a:lnSpc>
              <a:spcBef>
                <a:spcPts val="25"/>
              </a:spcBef>
            </a:pPr>
            <a:r>
              <a:rPr sz="1100" dirty="0">
                <a:latin typeface="Cambria"/>
                <a:cs typeface="Cambria"/>
              </a:rPr>
              <a:t>loose tube, </a:t>
            </a:r>
            <a:r>
              <a:rPr sz="1100" spc="5" dirty="0">
                <a:latin typeface="Cambria"/>
                <a:cs typeface="Cambria"/>
              </a:rPr>
              <a:t>dan </a:t>
            </a:r>
            <a:r>
              <a:rPr sz="1100" dirty="0">
                <a:latin typeface="Cambria"/>
                <a:cs typeface="Cambria"/>
              </a:rPr>
              <a:t>kapasitas 288 dengan 24 loose</a:t>
            </a:r>
            <a:r>
              <a:rPr sz="1100" spc="10" dirty="0">
                <a:latin typeface="Cambria"/>
                <a:cs typeface="Cambria"/>
              </a:rPr>
              <a:t> </a:t>
            </a:r>
            <a:r>
              <a:rPr sz="1100" dirty="0">
                <a:latin typeface="Cambria"/>
                <a:cs typeface="Cambria"/>
              </a:rPr>
              <a:t>tube.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050">
              <a:latin typeface="Times New Roman"/>
              <a:cs typeface="Times New Roman"/>
            </a:endParaRPr>
          </a:p>
          <a:p>
            <a:pPr marL="374650">
              <a:lnSpc>
                <a:spcPct val="100000"/>
              </a:lnSpc>
            </a:pPr>
            <a:r>
              <a:rPr sz="700" spc="5" dirty="0">
                <a:latin typeface="Calibri"/>
                <a:cs typeface="Calibri"/>
              </a:rPr>
              <a:t>Page </a:t>
            </a:r>
            <a:r>
              <a:rPr sz="700" dirty="0">
                <a:latin typeface="Calibri"/>
                <a:cs typeface="Calibri"/>
              </a:rPr>
              <a:t>-</a:t>
            </a:r>
            <a:r>
              <a:rPr sz="700" spc="25" dirty="0">
                <a:latin typeface="Calibri"/>
                <a:cs typeface="Calibri"/>
              </a:rPr>
              <a:t> </a:t>
            </a:r>
            <a:r>
              <a:rPr sz="700" spc="15" dirty="0">
                <a:latin typeface="Calibri"/>
                <a:cs typeface="Calibri"/>
              </a:rPr>
              <a:t>100</a:t>
            </a:r>
            <a:endParaRPr sz="700">
              <a:latin typeface="Calibri"/>
              <a:cs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6267450" y="8289325"/>
            <a:ext cx="370416" cy="32602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535"/>
              </a:lnSpc>
            </a:pPr>
            <a:fld id="{81D60167-4931-47E6-BA6A-407CBD079E47}" type="slidenum">
              <a:rPr dirty="0"/>
              <a:t>39</a:t>
            </a:fld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645870" y="4338673"/>
            <a:ext cx="480659" cy="2476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76726" y="1092200"/>
            <a:ext cx="3359486" cy="29619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17549" y="1098550"/>
            <a:ext cx="6337300" cy="3606115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1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1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1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150" dirty="0">
              <a:latin typeface="Times New Roman"/>
              <a:cs typeface="Times New Roman"/>
            </a:endParaRPr>
          </a:p>
          <a:p>
            <a:pPr marL="3813810" marR="213360">
              <a:lnSpc>
                <a:spcPts val="2020"/>
              </a:lnSpc>
            </a:pPr>
            <a:r>
              <a:rPr sz="1700" b="1" spc="-25" dirty="0">
                <a:solidFill>
                  <a:srgbClr val="FF0000"/>
                </a:solidFill>
                <a:latin typeface="Calibri"/>
                <a:cs typeface="Calibri"/>
              </a:rPr>
              <a:t>Laboratorium </a:t>
            </a:r>
            <a:r>
              <a:rPr sz="1700" b="1" spc="-15" dirty="0">
                <a:solidFill>
                  <a:srgbClr val="FF0000"/>
                </a:solidFill>
                <a:latin typeface="Calibri"/>
                <a:cs typeface="Calibri"/>
              </a:rPr>
              <a:t>Simulasi  </a:t>
            </a:r>
            <a:r>
              <a:rPr sz="1700" b="1" spc="-20" dirty="0">
                <a:latin typeface="Calibri"/>
                <a:cs typeface="Calibri"/>
              </a:rPr>
              <a:t>Jaringan Kabel </a:t>
            </a:r>
            <a:r>
              <a:rPr sz="1700" b="1" spc="-25" dirty="0">
                <a:latin typeface="Calibri"/>
                <a:cs typeface="Calibri"/>
              </a:rPr>
              <a:t>Serat</a:t>
            </a:r>
            <a:r>
              <a:rPr sz="1700" b="1" spc="-95" dirty="0">
                <a:latin typeface="Calibri"/>
                <a:cs typeface="Calibri"/>
              </a:rPr>
              <a:t> </a:t>
            </a:r>
            <a:r>
              <a:rPr sz="1700" b="1" spc="-15" dirty="0">
                <a:latin typeface="Calibri"/>
                <a:cs typeface="Calibri"/>
              </a:rPr>
              <a:t>Optik</a:t>
            </a:r>
            <a:endParaRPr sz="17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1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1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1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1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50" dirty="0">
              <a:latin typeface="Times New Roman"/>
              <a:cs typeface="Times New Roman"/>
            </a:endParaRPr>
          </a:p>
          <a:p>
            <a:pPr marL="374650">
              <a:lnSpc>
                <a:spcPct val="100000"/>
              </a:lnSpc>
            </a:pPr>
            <a:endParaRPr sz="700" dirty="0">
              <a:latin typeface="Calibri"/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535"/>
              </a:lnSpc>
            </a:pPr>
            <a:fld id="{81D60167-4931-47E6-BA6A-407CBD079E47}" type="slidenum">
              <a:rPr dirty="0"/>
              <a:t>4</a:t>
            </a:fld>
            <a:endParaRPr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645870" y="4338673"/>
            <a:ext cx="480659" cy="2476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17549" y="1098550"/>
            <a:ext cx="6337300" cy="356870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44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5"/>
              </a:spcBef>
            </a:pPr>
            <a:endParaRPr sz="1700">
              <a:latin typeface="Times New Roman"/>
              <a:cs typeface="Times New Roman"/>
            </a:endParaRPr>
          </a:p>
          <a:p>
            <a:pPr marL="457834">
              <a:lnSpc>
                <a:spcPct val="100000"/>
              </a:lnSpc>
              <a:spcBef>
                <a:spcPts val="5"/>
              </a:spcBef>
            </a:pPr>
            <a:r>
              <a:rPr sz="1100" b="1" dirty="0">
                <a:latin typeface="Cambria"/>
                <a:cs typeface="Cambria"/>
              </a:rPr>
              <a:t>HDPE Sheath </a:t>
            </a:r>
            <a:r>
              <a:rPr sz="1100" b="1" spc="5" dirty="0">
                <a:latin typeface="Cambria"/>
                <a:cs typeface="Cambria"/>
              </a:rPr>
              <a:t>atau </a:t>
            </a:r>
            <a:r>
              <a:rPr sz="1100" b="1" dirty="0">
                <a:latin typeface="Cambria"/>
                <a:cs typeface="Cambria"/>
              </a:rPr>
              <a:t>High Density </a:t>
            </a:r>
            <a:r>
              <a:rPr sz="1100" b="1" spc="-10" dirty="0">
                <a:latin typeface="Cambria"/>
                <a:cs typeface="Cambria"/>
              </a:rPr>
              <a:t>Polyethylene</a:t>
            </a:r>
            <a:r>
              <a:rPr sz="1100" b="1" spc="10" dirty="0">
                <a:latin typeface="Cambria"/>
                <a:cs typeface="Cambria"/>
              </a:rPr>
              <a:t> </a:t>
            </a:r>
            <a:r>
              <a:rPr sz="1100" b="1" dirty="0">
                <a:latin typeface="Cambria"/>
                <a:cs typeface="Cambria"/>
              </a:rPr>
              <a:t>Sheath</a:t>
            </a:r>
            <a:endParaRPr sz="1100">
              <a:latin typeface="Cambria"/>
              <a:cs typeface="Cambria"/>
            </a:endParaRPr>
          </a:p>
          <a:p>
            <a:pPr marL="775335" indent="-318135">
              <a:lnSpc>
                <a:spcPct val="100000"/>
              </a:lnSpc>
              <a:spcBef>
                <a:spcPts val="190"/>
              </a:spcBef>
              <a:buFont typeface="Wingdings"/>
              <a:buChar char=""/>
              <a:tabLst>
                <a:tab pos="775335" algn="l"/>
                <a:tab pos="775970" algn="l"/>
              </a:tabLst>
            </a:pPr>
            <a:r>
              <a:rPr sz="1100" spc="-15" dirty="0">
                <a:latin typeface="Cambria"/>
                <a:cs typeface="Cambria"/>
              </a:rPr>
              <a:t>Terbuat </a:t>
            </a:r>
            <a:r>
              <a:rPr sz="1100" spc="5" dirty="0">
                <a:latin typeface="Cambria"/>
                <a:cs typeface="Cambria"/>
              </a:rPr>
              <a:t>dari bahan </a:t>
            </a:r>
            <a:r>
              <a:rPr sz="1100" dirty="0">
                <a:latin typeface="Cambria"/>
                <a:cs typeface="Cambria"/>
              </a:rPr>
              <a:t>sejenis </a:t>
            </a:r>
            <a:r>
              <a:rPr sz="1100" spc="-5" dirty="0">
                <a:latin typeface="Cambria"/>
                <a:cs typeface="Cambria"/>
              </a:rPr>
              <a:t>polyethylene</a:t>
            </a:r>
            <a:r>
              <a:rPr sz="1100" spc="10" dirty="0">
                <a:latin typeface="Cambria"/>
                <a:cs typeface="Cambria"/>
              </a:rPr>
              <a:t> </a:t>
            </a:r>
            <a:r>
              <a:rPr sz="1100" spc="-5" dirty="0">
                <a:latin typeface="Cambria"/>
                <a:cs typeface="Cambria"/>
              </a:rPr>
              <a:t>keras.</a:t>
            </a:r>
            <a:endParaRPr sz="1100">
              <a:latin typeface="Cambria"/>
              <a:cs typeface="Cambria"/>
            </a:endParaRPr>
          </a:p>
          <a:p>
            <a:pPr marL="775335" marR="403860" indent="-317500">
              <a:lnSpc>
                <a:spcPts val="1490"/>
              </a:lnSpc>
              <a:spcBef>
                <a:spcPts val="5"/>
              </a:spcBef>
              <a:buFont typeface="Wingdings"/>
              <a:buChar char=""/>
              <a:tabLst>
                <a:tab pos="775335" algn="l"/>
                <a:tab pos="775970" algn="l"/>
              </a:tabLst>
            </a:pPr>
            <a:r>
              <a:rPr sz="1100" dirty="0">
                <a:latin typeface="Cambria"/>
                <a:cs typeface="Cambria"/>
              </a:rPr>
              <a:t>Merupakan kulit kabel optik </a:t>
            </a:r>
            <a:r>
              <a:rPr sz="1100" spc="-5" dirty="0">
                <a:latin typeface="Cambria"/>
                <a:cs typeface="Cambria"/>
              </a:rPr>
              <a:t>yang </a:t>
            </a:r>
            <a:r>
              <a:rPr sz="1100" dirty="0">
                <a:latin typeface="Cambria"/>
                <a:cs typeface="Cambria"/>
              </a:rPr>
              <a:t>berfungsi sebagai bantalan untuk melindungi </a:t>
            </a:r>
            <a:r>
              <a:rPr sz="1100" spc="-5" dirty="0">
                <a:latin typeface="Cambria"/>
                <a:cs typeface="Cambria"/>
              </a:rPr>
              <a:t>serat  </a:t>
            </a:r>
            <a:r>
              <a:rPr sz="1100" dirty="0">
                <a:latin typeface="Cambria"/>
                <a:cs typeface="Cambria"/>
              </a:rPr>
              <a:t>optik </a:t>
            </a:r>
            <a:r>
              <a:rPr sz="1100" spc="5" dirty="0">
                <a:latin typeface="Cambria"/>
                <a:cs typeface="Cambria"/>
              </a:rPr>
              <a:t>dari </a:t>
            </a:r>
            <a:r>
              <a:rPr sz="1100" dirty="0">
                <a:latin typeface="Cambria"/>
                <a:cs typeface="Cambria"/>
              </a:rPr>
              <a:t>pengaruh mekanis pada saat</a:t>
            </a:r>
            <a:r>
              <a:rPr sz="1100" spc="15" dirty="0">
                <a:latin typeface="Cambria"/>
                <a:cs typeface="Cambria"/>
              </a:rPr>
              <a:t> </a:t>
            </a:r>
            <a:r>
              <a:rPr sz="1100" dirty="0">
                <a:latin typeface="Cambria"/>
                <a:cs typeface="Cambria"/>
              </a:rPr>
              <a:t>instalasi.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Wingdings"/>
              <a:buChar char=""/>
            </a:pPr>
            <a:endParaRPr sz="1300">
              <a:latin typeface="Times New Roman"/>
              <a:cs typeface="Times New Roman"/>
            </a:endParaRPr>
          </a:p>
          <a:p>
            <a:pPr marL="457834">
              <a:lnSpc>
                <a:spcPct val="100000"/>
              </a:lnSpc>
              <a:spcBef>
                <a:spcPts val="5"/>
              </a:spcBef>
            </a:pPr>
            <a:r>
              <a:rPr sz="1100" b="1" dirty="0">
                <a:latin typeface="Cambria"/>
                <a:cs typeface="Cambria"/>
              </a:rPr>
              <a:t>Alumunium tape </a:t>
            </a:r>
            <a:r>
              <a:rPr sz="1100" b="1" spc="5" dirty="0">
                <a:latin typeface="Cambria"/>
                <a:cs typeface="Cambria"/>
              </a:rPr>
              <a:t>atau </a:t>
            </a:r>
            <a:r>
              <a:rPr sz="1100" b="1" dirty="0">
                <a:latin typeface="Cambria"/>
                <a:cs typeface="Cambria"/>
              </a:rPr>
              <a:t>lapisan alumunium</a:t>
            </a:r>
            <a:endParaRPr sz="1100">
              <a:latin typeface="Cambria"/>
              <a:cs typeface="Cambria"/>
            </a:endParaRPr>
          </a:p>
          <a:p>
            <a:pPr marL="775335" indent="-318135">
              <a:lnSpc>
                <a:spcPct val="100000"/>
              </a:lnSpc>
              <a:spcBef>
                <a:spcPts val="190"/>
              </a:spcBef>
              <a:buFont typeface="Wingdings"/>
              <a:buChar char=""/>
              <a:tabLst>
                <a:tab pos="775335" algn="l"/>
                <a:tab pos="775970" algn="l"/>
              </a:tabLst>
            </a:pPr>
            <a:r>
              <a:rPr sz="1100" dirty="0">
                <a:latin typeface="Cambria"/>
                <a:cs typeface="Cambria"/>
              </a:rPr>
              <a:t>Ditempatkan di </a:t>
            </a:r>
            <a:r>
              <a:rPr sz="1100" spc="-5" dirty="0">
                <a:latin typeface="Cambria"/>
                <a:cs typeface="Cambria"/>
              </a:rPr>
              <a:t>antara </a:t>
            </a:r>
            <a:r>
              <a:rPr sz="1100" dirty="0">
                <a:latin typeface="Cambria"/>
                <a:cs typeface="Cambria"/>
              </a:rPr>
              <a:t>kulit kabel </a:t>
            </a:r>
            <a:r>
              <a:rPr sz="1100" spc="5" dirty="0">
                <a:latin typeface="Cambria"/>
                <a:cs typeface="Cambria"/>
              </a:rPr>
              <a:t>dan </a:t>
            </a:r>
            <a:r>
              <a:rPr sz="1100" spc="-5" dirty="0">
                <a:latin typeface="Cambria"/>
                <a:cs typeface="Cambria"/>
              </a:rPr>
              <a:t>water</a:t>
            </a:r>
            <a:r>
              <a:rPr sz="1100" spc="20" dirty="0">
                <a:latin typeface="Cambria"/>
                <a:cs typeface="Cambria"/>
              </a:rPr>
              <a:t> </a:t>
            </a:r>
            <a:r>
              <a:rPr sz="1100" dirty="0">
                <a:latin typeface="Cambria"/>
                <a:cs typeface="Cambria"/>
              </a:rPr>
              <a:t>blocking.</a:t>
            </a:r>
            <a:endParaRPr sz="1100">
              <a:latin typeface="Cambria"/>
              <a:cs typeface="Cambria"/>
            </a:endParaRPr>
          </a:p>
          <a:p>
            <a:pPr marL="775335" marR="405130" indent="-317500">
              <a:lnSpc>
                <a:spcPct val="105500"/>
              </a:lnSpc>
              <a:spcBef>
                <a:spcPts val="120"/>
              </a:spcBef>
              <a:buFont typeface="Wingdings"/>
              <a:buChar char=""/>
              <a:tabLst>
                <a:tab pos="775335" algn="l"/>
                <a:tab pos="775970" algn="l"/>
              </a:tabLst>
            </a:pPr>
            <a:r>
              <a:rPr sz="1100" dirty="0">
                <a:latin typeface="Cambria"/>
                <a:cs typeface="Cambria"/>
              </a:rPr>
              <a:t>Berfungsi sebagai konduktivitas elektris </a:t>
            </a:r>
            <a:r>
              <a:rPr sz="1100" spc="5" dirty="0">
                <a:latin typeface="Cambria"/>
                <a:cs typeface="Cambria"/>
              </a:rPr>
              <a:t>dan </a:t>
            </a:r>
            <a:r>
              <a:rPr sz="1100" dirty="0">
                <a:latin typeface="Cambria"/>
                <a:cs typeface="Cambria"/>
              </a:rPr>
              <a:t>melindungi kabel </a:t>
            </a:r>
            <a:r>
              <a:rPr sz="1100" spc="5" dirty="0">
                <a:latin typeface="Cambria"/>
                <a:cs typeface="Cambria"/>
              </a:rPr>
              <a:t>dari </a:t>
            </a:r>
            <a:r>
              <a:rPr sz="1100" dirty="0">
                <a:latin typeface="Cambria"/>
                <a:cs typeface="Cambria"/>
              </a:rPr>
              <a:t>pengaruh  mekanis.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Font typeface="Wingdings"/>
              <a:buChar char=""/>
            </a:pPr>
            <a:endParaRPr sz="1450">
              <a:latin typeface="Times New Roman"/>
              <a:cs typeface="Times New Roman"/>
            </a:endParaRPr>
          </a:p>
          <a:p>
            <a:pPr marL="457834">
              <a:lnSpc>
                <a:spcPct val="100000"/>
              </a:lnSpc>
            </a:pPr>
            <a:r>
              <a:rPr sz="1100" b="1" dirty="0">
                <a:latin typeface="Cambria"/>
                <a:cs typeface="Cambria"/>
              </a:rPr>
              <a:t>Flooding</a:t>
            </a:r>
            <a:r>
              <a:rPr sz="1100" b="1" spc="5" dirty="0">
                <a:latin typeface="Cambria"/>
                <a:cs typeface="Cambria"/>
              </a:rPr>
              <a:t> </a:t>
            </a:r>
            <a:r>
              <a:rPr sz="1100" b="1" dirty="0">
                <a:latin typeface="Cambria"/>
                <a:cs typeface="Cambria"/>
              </a:rPr>
              <a:t>gel</a:t>
            </a:r>
            <a:endParaRPr sz="1100">
              <a:latin typeface="Cambria"/>
              <a:cs typeface="Cambria"/>
            </a:endParaRPr>
          </a:p>
          <a:p>
            <a:pPr marL="779145" indent="-318135">
              <a:lnSpc>
                <a:spcPct val="100000"/>
              </a:lnSpc>
              <a:spcBef>
                <a:spcPts val="75"/>
              </a:spcBef>
              <a:buFont typeface="Wingdings"/>
              <a:buChar char=""/>
              <a:tabLst>
                <a:tab pos="779145" algn="l"/>
                <a:tab pos="779780" algn="l"/>
              </a:tabLst>
            </a:pPr>
            <a:r>
              <a:rPr sz="1100" spc="-15" dirty="0">
                <a:latin typeface="Cambria"/>
                <a:cs typeface="Cambria"/>
              </a:rPr>
              <a:t>Terbuat</a:t>
            </a:r>
            <a:r>
              <a:rPr sz="1100" spc="40" dirty="0">
                <a:latin typeface="Cambria"/>
                <a:cs typeface="Cambria"/>
              </a:rPr>
              <a:t> </a:t>
            </a:r>
            <a:r>
              <a:rPr sz="1100" spc="5" dirty="0">
                <a:latin typeface="Cambria"/>
                <a:cs typeface="Cambria"/>
              </a:rPr>
              <a:t>dari</a:t>
            </a:r>
            <a:r>
              <a:rPr sz="1100" spc="45" dirty="0">
                <a:latin typeface="Cambria"/>
                <a:cs typeface="Cambria"/>
              </a:rPr>
              <a:t> </a:t>
            </a:r>
            <a:r>
              <a:rPr sz="1100" spc="5" dirty="0">
                <a:latin typeface="Cambria"/>
                <a:cs typeface="Cambria"/>
              </a:rPr>
              <a:t>bahan</a:t>
            </a:r>
            <a:r>
              <a:rPr sz="1100" spc="40" dirty="0">
                <a:latin typeface="Cambria"/>
                <a:cs typeface="Cambria"/>
              </a:rPr>
              <a:t> </a:t>
            </a:r>
            <a:r>
              <a:rPr sz="1100" dirty="0">
                <a:latin typeface="Cambria"/>
                <a:cs typeface="Cambria"/>
              </a:rPr>
              <a:t>campuran</a:t>
            </a:r>
            <a:r>
              <a:rPr sz="1100" spc="40" dirty="0">
                <a:latin typeface="Cambria"/>
                <a:cs typeface="Cambria"/>
              </a:rPr>
              <a:t> </a:t>
            </a:r>
            <a:r>
              <a:rPr sz="1100" dirty="0">
                <a:latin typeface="Cambria"/>
                <a:cs typeface="Cambria"/>
              </a:rPr>
              <a:t>petroleum,</a:t>
            </a:r>
            <a:r>
              <a:rPr sz="1100" spc="40" dirty="0">
                <a:latin typeface="Cambria"/>
                <a:cs typeface="Cambria"/>
              </a:rPr>
              <a:t> </a:t>
            </a:r>
            <a:r>
              <a:rPr sz="1100" dirty="0">
                <a:latin typeface="Cambria"/>
                <a:cs typeface="Cambria"/>
              </a:rPr>
              <a:t>synthetic</a:t>
            </a:r>
            <a:r>
              <a:rPr sz="1100" spc="35" dirty="0">
                <a:latin typeface="Cambria"/>
                <a:cs typeface="Cambria"/>
              </a:rPr>
              <a:t> </a:t>
            </a:r>
            <a:r>
              <a:rPr sz="1100" spc="5" dirty="0">
                <a:latin typeface="Cambria"/>
                <a:cs typeface="Cambria"/>
              </a:rPr>
              <a:t>dan</a:t>
            </a:r>
            <a:r>
              <a:rPr sz="1100" spc="40" dirty="0">
                <a:latin typeface="Cambria"/>
                <a:cs typeface="Cambria"/>
              </a:rPr>
              <a:t> </a:t>
            </a:r>
            <a:r>
              <a:rPr sz="1100" dirty="0">
                <a:latin typeface="Cambria"/>
                <a:cs typeface="Cambria"/>
              </a:rPr>
              <a:t>silicon</a:t>
            </a:r>
            <a:r>
              <a:rPr sz="1100" spc="40" dirty="0">
                <a:latin typeface="Cambria"/>
                <a:cs typeface="Cambria"/>
              </a:rPr>
              <a:t> </a:t>
            </a:r>
            <a:r>
              <a:rPr sz="1100" spc="-5" dirty="0">
                <a:latin typeface="Cambria"/>
                <a:cs typeface="Cambria"/>
              </a:rPr>
              <a:t>yang</a:t>
            </a:r>
            <a:r>
              <a:rPr sz="1100" spc="40" dirty="0">
                <a:latin typeface="Cambria"/>
                <a:cs typeface="Cambria"/>
              </a:rPr>
              <a:t> </a:t>
            </a:r>
            <a:r>
              <a:rPr sz="1100" dirty="0">
                <a:latin typeface="Cambria"/>
                <a:cs typeface="Cambria"/>
              </a:rPr>
              <a:t>mempunyai</a:t>
            </a:r>
            <a:r>
              <a:rPr sz="1100" spc="45" dirty="0">
                <a:latin typeface="Cambria"/>
                <a:cs typeface="Cambria"/>
              </a:rPr>
              <a:t> </a:t>
            </a:r>
            <a:r>
              <a:rPr sz="1100" dirty="0">
                <a:latin typeface="Cambria"/>
                <a:cs typeface="Cambria"/>
              </a:rPr>
              <a:t>sifat</a:t>
            </a:r>
            <a:endParaRPr sz="1100">
              <a:latin typeface="Cambria"/>
              <a:cs typeface="Cambria"/>
            </a:endParaRPr>
          </a:p>
          <a:p>
            <a:pPr marL="779145">
              <a:lnSpc>
                <a:spcPct val="100000"/>
              </a:lnSpc>
              <a:spcBef>
                <a:spcPts val="190"/>
              </a:spcBef>
            </a:pPr>
            <a:r>
              <a:rPr sz="1100" dirty="0">
                <a:latin typeface="Cambria"/>
                <a:cs typeface="Cambria"/>
              </a:rPr>
              <a:t>anti </a:t>
            </a:r>
            <a:r>
              <a:rPr sz="1100" spc="-25" dirty="0">
                <a:latin typeface="Cambria"/>
                <a:cs typeface="Cambria"/>
              </a:rPr>
              <a:t>air.</a:t>
            </a:r>
            <a:endParaRPr sz="1100">
              <a:latin typeface="Cambria"/>
              <a:cs typeface="Cambria"/>
            </a:endParaRPr>
          </a:p>
          <a:p>
            <a:pPr marL="779145" indent="-318135">
              <a:lnSpc>
                <a:spcPct val="100000"/>
              </a:lnSpc>
              <a:spcBef>
                <a:spcPts val="170"/>
              </a:spcBef>
              <a:buFont typeface="Wingdings"/>
              <a:buChar char=""/>
              <a:tabLst>
                <a:tab pos="779145" algn="l"/>
                <a:tab pos="779780" algn="l"/>
              </a:tabLst>
            </a:pPr>
            <a:r>
              <a:rPr sz="1100" dirty="0">
                <a:latin typeface="Cambria"/>
                <a:cs typeface="Cambria"/>
              </a:rPr>
              <a:t>Merupakan </a:t>
            </a:r>
            <a:r>
              <a:rPr sz="1100" spc="5" dirty="0">
                <a:latin typeface="Cambria"/>
                <a:cs typeface="Cambria"/>
              </a:rPr>
              <a:t>bahan </a:t>
            </a:r>
            <a:r>
              <a:rPr sz="1100" dirty="0">
                <a:latin typeface="Cambria"/>
                <a:cs typeface="Cambria"/>
              </a:rPr>
              <a:t>pengisi </a:t>
            </a:r>
            <a:r>
              <a:rPr sz="1100" spc="-5" dirty="0">
                <a:latin typeface="Cambria"/>
                <a:cs typeface="Cambria"/>
              </a:rPr>
              <a:t>yang </a:t>
            </a:r>
            <a:r>
              <a:rPr sz="1100" dirty="0">
                <a:latin typeface="Cambria"/>
                <a:cs typeface="Cambria"/>
              </a:rPr>
              <a:t>digunakan pada kabel optik agar kabel menjadi</a:t>
            </a:r>
            <a:r>
              <a:rPr sz="1100" spc="50" dirty="0">
                <a:latin typeface="Cambria"/>
                <a:cs typeface="Cambria"/>
              </a:rPr>
              <a:t> </a:t>
            </a:r>
            <a:r>
              <a:rPr sz="1100" spc="5" dirty="0">
                <a:latin typeface="Cambria"/>
                <a:cs typeface="Cambria"/>
              </a:rPr>
              <a:t>padat.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 marL="374650">
              <a:lnSpc>
                <a:spcPct val="100000"/>
              </a:lnSpc>
              <a:spcBef>
                <a:spcPts val="935"/>
              </a:spcBef>
            </a:pPr>
            <a:r>
              <a:rPr sz="700" spc="5" dirty="0">
                <a:latin typeface="Calibri"/>
                <a:cs typeface="Calibri"/>
              </a:rPr>
              <a:t>Page </a:t>
            </a:r>
            <a:r>
              <a:rPr sz="700" dirty="0">
                <a:latin typeface="Calibri"/>
                <a:cs typeface="Calibri"/>
              </a:rPr>
              <a:t>-</a:t>
            </a:r>
            <a:r>
              <a:rPr sz="700" spc="25" dirty="0">
                <a:latin typeface="Calibri"/>
                <a:cs typeface="Calibri"/>
              </a:rPr>
              <a:t> </a:t>
            </a:r>
            <a:r>
              <a:rPr sz="700" spc="15" dirty="0">
                <a:latin typeface="Calibri"/>
                <a:cs typeface="Calibri"/>
              </a:rPr>
              <a:t>101</a:t>
            </a:r>
            <a:endParaRPr sz="7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645870" y="8619760"/>
            <a:ext cx="480659" cy="2467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717549" y="5391150"/>
            <a:ext cx="6337300" cy="355600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 marL="469265">
              <a:lnSpc>
                <a:spcPts val="1310"/>
              </a:lnSpc>
              <a:spcBef>
                <a:spcPts val="810"/>
              </a:spcBef>
            </a:pPr>
            <a:r>
              <a:rPr sz="1100" b="1" spc="5" dirty="0">
                <a:latin typeface="Cambria"/>
                <a:cs typeface="Cambria"/>
              </a:rPr>
              <a:t>PE</a:t>
            </a:r>
            <a:r>
              <a:rPr sz="1100" b="1" dirty="0">
                <a:latin typeface="Cambria"/>
                <a:cs typeface="Cambria"/>
              </a:rPr>
              <a:t> Sheath</a:t>
            </a:r>
            <a:endParaRPr sz="1100">
              <a:latin typeface="Cambria"/>
              <a:cs typeface="Cambria"/>
            </a:endParaRPr>
          </a:p>
          <a:p>
            <a:pPr marL="786765" indent="-318135">
              <a:lnSpc>
                <a:spcPts val="1295"/>
              </a:lnSpc>
              <a:buFont typeface="Wingdings"/>
              <a:buChar char=""/>
              <a:tabLst>
                <a:tab pos="786765" algn="l"/>
                <a:tab pos="787400" algn="l"/>
              </a:tabLst>
            </a:pPr>
            <a:r>
              <a:rPr sz="1100" spc="-15" dirty="0">
                <a:latin typeface="Cambria"/>
                <a:cs typeface="Cambria"/>
              </a:rPr>
              <a:t>Terbuat </a:t>
            </a:r>
            <a:r>
              <a:rPr sz="1100" spc="5" dirty="0">
                <a:latin typeface="Cambria"/>
                <a:cs typeface="Cambria"/>
              </a:rPr>
              <a:t>dari bahan</a:t>
            </a:r>
            <a:r>
              <a:rPr sz="1100" spc="10" dirty="0">
                <a:latin typeface="Cambria"/>
                <a:cs typeface="Cambria"/>
              </a:rPr>
              <a:t> </a:t>
            </a:r>
            <a:r>
              <a:rPr sz="1100" spc="-5" dirty="0">
                <a:latin typeface="Cambria"/>
                <a:cs typeface="Cambria"/>
              </a:rPr>
              <a:t>polyethylene.</a:t>
            </a:r>
            <a:endParaRPr sz="1100">
              <a:latin typeface="Cambria"/>
              <a:cs typeface="Cambria"/>
            </a:endParaRPr>
          </a:p>
          <a:p>
            <a:pPr marL="786765" indent="-318135">
              <a:lnSpc>
                <a:spcPts val="1310"/>
              </a:lnSpc>
              <a:buFont typeface="Wingdings"/>
              <a:buChar char=""/>
              <a:tabLst>
                <a:tab pos="786765" algn="l"/>
                <a:tab pos="787400" algn="l"/>
              </a:tabLst>
            </a:pPr>
            <a:r>
              <a:rPr sz="1100" dirty="0">
                <a:latin typeface="Cambria"/>
                <a:cs typeface="Cambria"/>
              </a:rPr>
              <a:t>Berfungsi sebagai penutup bagian </a:t>
            </a:r>
            <a:r>
              <a:rPr sz="1100" spc="-5" dirty="0">
                <a:latin typeface="Cambria"/>
                <a:cs typeface="Cambria"/>
              </a:rPr>
              <a:t>central strength</a:t>
            </a:r>
            <a:r>
              <a:rPr sz="1100" spc="30" dirty="0">
                <a:latin typeface="Cambria"/>
                <a:cs typeface="Cambria"/>
              </a:rPr>
              <a:t> </a:t>
            </a:r>
            <a:r>
              <a:rPr sz="1100" spc="-15" dirty="0">
                <a:latin typeface="Cambria"/>
                <a:cs typeface="Cambria"/>
              </a:rPr>
              <a:t>member.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Font typeface="Wingdings"/>
              <a:buChar char=""/>
            </a:pPr>
            <a:endParaRPr sz="1200">
              <a:latin typeface="Times New Roman"/>
              <a:cs typeface="Times New Roman"/>
            </a:endParaRPr>
          </a:p>
          <a:p>
            <a:pPr marL="469265">
              <a:lnSpc>
                <a:spcPts val="1310"/>
              </a:lnSpc>
            </a:pPr>
            <a:r>
              <a:rPr sz="1100" b="1" dirty="0">
                <a:latin typeface="Cambria"/>
                <a:cs typeface="Cambria"/>
              </a:rPr>
              <a:t>Central strength</a:t>
            </a:r>
            <a:r>
              <a:rPr sz="1100" b="1" spc="-5" dirty="0">
                <a:latin typeface="Cambria"/>
                <a:cs typeface="Cambria"/>
              </a:rPr>
              <a:t> </a:t>
            </a:r>
            <a:r>
              <a:rPr sz="1100" b="1" spc="5" dirty="0">
                <a:latin typeface="Cambria"/>
                <a:cs typeface="Cambria"/>
              </a:rPr>
              <a:t>member</a:t>
            </a:r>
            <a:endParaRPr sz="1100">
              <a:latin typeface="Cambria"/>
              <a:cs typeface="Cambria"/>
            </a:endParaRPr>
          </a:p>
          <a:p>
            <a:pPr marL="789940" indent="-321310">
              <a:lnSpc>
                <a:spcPts val="1310"/>
              </a:lnSpc>
              <a:buFont typeface="Wingdings"/>
              <a:buChar char=""/>
              <a:tabLst>
                <a:tab pos="789940" algn="l"/>
                <a:tab pos="790575" algn="l"/>
              </a:tabLst>
            </a:pPr>
            <a:r>
              <a:rPr sz="1100" dirty="0">
                <a:latin typeface="Cambria"/>
                <a:cs typeface="Cambria"/>
              </a:rPr>
              <a:t>Merupakan bagian penguat </a:t>
            </a:r>
            <a:r>
              <a:rPr sz="1100" spc="-5" dirty="0">
                <a:latin typeface="Cambria"/>
                <a:cs typeface="Cambria"/>
              </a:rPr>
              <a:t>yang </a:t>
            </a:r>
            <a:r>
              <a:rPr sz="1100" dirty="0">
                <a:latin typeface="Cambria"/>
                <a:cs typeface="Cambria"/>
              </a:rPr>
              <a:t>terletak di </a:t>
            </a:r>
            <a:r>
              <a:rPr sz="1100" spc="-5" dirty="0">
                <a:latin typeface="Cambria"/>
                <a:cs typeface="Cambria"/>
              </a:rPr>
              <a:t>tengah-tengah </a:t>
            </a:r>
            <a:r>
              <a:rPr sz="1100" dirty="0">
                <a:latin typeface="Cambria"/>
                <a:cs typeface="Cambria"/>
              </a:rPr>
              <a:t>kabel</a:t>
            </a:r>
            <a:r>
              <a:rPr sz="1100" spc="110" dirty="0">
                <a:latin typeface="Cambria"/>
                <a:cs typeface="Cambria"/>
              </a:rPr>
              <a:t> </a:t>
            </a:r>
            <a:r>
              <a:rPr sz="1100" dirty="0">
                <a:latin typeface="Cambria"/>
                <a:cs typeface="Cambria"/>
              </a:rPr>
              <a:t>optik.</a:t>
            </a:r>
            <a:endParaRPr sz="1100">
              <a:latin typeface="Cambria"/>
              <a:cs typeface="Cambria"/>
            </a:endParaRPr>
          </a:p>
          <a:p>
            <a:pPr marL="789940" marR="408940" indent="-321310">
              <a:lnSpc>
                <a:spcPts val="1300"/>
              </a:lnSpc>
              <a:spcBef>
                <a:spcPts val="135"/>
              </a:spcBef>
              <a:buFont typeface="Wingdings"/>
              <a:buChar char=""/>
              <a:tabLst>
                <a:tab pos="789940" algn="l"/>
                <a:tab pos="790575" algn="l"/>
              </a:tabLst>
            </a:pPr>
            <a:r>
              <a:rPr sz="1100" spc="-5" dirty="0">
                <a:latin typeface="Cambria"/>
                <a:cs typeface="Cambria"/>
              </a:rPr>
              <a:t>Central strength </a:t>
            </a:r>
            <a:r>
              <a:rPr sz="1100" dirty="0">
                <a:latin typeface="Cambria"/>
                <a:cs typeface="Cambria"/>
              </a:rPr>
              <a:t>member dapat merupakan: pilinan </a:t>
            </a:r>
            <a:r>
              <a:rPr sz="1100" spc="-5" dirty="0">
                <a:latin typeface="Cambria"/>
                <a:cs typeface="Cambria"/>
              </a:rPr>
              <a:t>kawat </a:t>
            </a:r>
            <a:r>
              <a:rPr sz="1100" dirty="0">
                <a:latin typeface="Cambria"/>
                <a:cs typeface="Cambria"/>
              </a:rPr>
              <a:t>baja, atau Solid </a:t>
            </a:r>
            <a:r>
              <a:rPr sz="1100" spc="-5" dirty="0">
                <a:latin typeface="Cambria"/>
                <a:cs typeface="Cambria"/>
              </a:rPr>
              <a:t>Steel Core  </a:t>
            </a:r>
            <a:r>
              <a:rPr sz="1100" dirty="0">
                <a:latin typeface="Cambria"/>
                <a:cs typeface="Cambria"/>
              </a:rPr>
              <a:t>(SS), Stranded Wire </a:t>
            </a:r>
            <a:r>
              <a:rPr sz="1100" spc="-5" dirty="0">
                <a:latin typeface="Cambria"/>
                <a:cs typeface="Cambria"/>
              </a:rPr>
              <a:t>Steel </a:t>
            </a:r>
            <a:r>
              <a:rPr sz="1100" spc="5" dirty="0">
                <a:latin typeface="Cambria"/>
                <a:cs typeface="Cambria"/>
              </a:rPr>
              <a:t>(WS), </a:t>
            </a:r>
            <a:r>
              <a:rPr sz="1100" dirty="0">
                <a:latin typeface="Cambria"/>
                <a:cs typeface="Cambria"/>
              </a:rPr>
              <a:t>atau Glass </a:t>
            </a:r>
            <a:r>
              <a:rPr sz="1100" spc="-5" dirty="0">
                <a:latin typeface="Cambria"/>
                <a:cs typeface="Cambria"/>
              </a:rPr>
              <a:t>Reinforced </a:t>
            </a:r>
            <a:r>
              <a:rPr sz="1100" dirty="0">
                <a:latin typeface="Cambria"/>
                <a:cs typeface="Cambria"/>
              </a:rPr>
              <a:t>Plastic</a:t>
            </a:r>
            <a:r>
              <a:rPr sz="1100" spc="35" dirty="0">
                <a:latin typeface="Cambria"/>
                <a:cs typeface="Cambria"/>
              </a:rPr>
              <a:t> </a:t>
            </a:r>
            <a:r>
              <a:rPr sz="1100" spc="5" dirty="0">
                <a:latin typeface="Cambria"/>
                <a:cs typeface="Cambria"/>
              </a:rPr>
              <a:t>(GRP).</a:t>
            </a:r>
            <a:endParaRPr sz="1100">
              <a:latin typeface="Cambria"/>
              <a:cs typeface="Cambria"/>
            </a:endParaRPr>
          </a:p>
          <a:p>
            <a:pPr marL="789940" indent="-321310">
              <a:lnSpc>
                <a:spcPts val="1250"/>
              </a:lnSpc>
              <a:buFont typeface="Wingdings"/>
              <a:buChar char=""/>
              <a:tabLst>
                <a:tab pos="789940" algn="l"/>
                <a:tab pos="790575" algn="l"/>
              </a:tabLst>
            </a:pPr>
            <a:r>
              <a:rPr sz="1100" spc="-5" dirty="0">
                <a:latin typeface="Cambria"/>
                <a:cs typeface="Cambria"/>
              </a:rPr>
              <a:t>Central strength </a:t>
            </a:r>
            <a:r>
              <a:rPr sz="1100" dirty="0">
                <a:latin typeface="Cambria"/>
                <a:cs typeface="Cambria"/>
              </a:rPr>
              <a:t>member mempunyai kekuatan mekanis </a:t>
            </a:r>
            <a:r>
              <a:rPr sz="1100" spc="-5" dirty="0">
                <a:latin typeface="Cambria"/>
                <a:cs typeface="Cambria"/>
              </a:rPr>
              <a:t>yang </a:t>
            </a:r>
            <a:r>
              <a:rPr sz="1100" dirty="0">
                <a:latin typeface="Cambria"/>
                <a:cs typeface="Cambria"/>
              </a:rPr>
              <a:t>tinggi </a:t>
            </a:r>
            <a:r>
              <a:rPr sz="1100" spc="-5" dirty="0">
                <a:latin typeface="Cambria"/>
                <a:cs typeface="Cambria"/>
              </a:rPr>
              <a:t>yang</a:t>
            </a:r>
            <a:r>
              <a:rPr sz="1100" spc="90" dirty="0">
                <a:latin typeface="Cambria"/>
                <a:cs typeface="Cambria"/>
              </a:rPr>
              <a:t> </a:t>
            </a:r>
            <a:r>
              <a:rPr sz="1100" dirty="0">
                <a:latin typeface="Cambria"/>
                <a:cs typeface="Cambria"/>
              </a:rPr>
              <a:t>diperlukan</a:t>
            </a:r>
            <a:endParaRPr sz="1100">
              <a:latin typeface="Cambria"/>
              <a:cs typeface="Cambria"/>
            </a:endParaRPr>
          </a:p>
          <a:p>
            <a:pPr marL="789940">
              <a:lnSpc>
                <a:spcPct val="100000"/>
              </a:lnSpc>
              <a:spcBef>
                <a:spcPts val="70"/>
              </a:spcBef>
            </a:pPr>
            <a:r>
              <a:rPr sz="1100" dirty="0">
                <a:latin typeface="Cambria"/>
                <a:cs typeface="Cambria"/>
              </a:rPr>
              <a:t>pada saat</a:t>
            </a:r>
            <a:r>
              <a:rPr sz="1100" spc="5" dirty="0">
                <a:latin typeface="Cambria"/>
                <a:cs typeface="Cambria"/>
              </a:rPr>
              <a:t> </a:t>
            </a:r>
            <a:r>
              <a:rPr sz="1100" dirty="0">
                <a:latin typeface="Cambria"/>
                <a:cs typeface="Cambria"/>
              </a:rPr>
              <a:t>instalasi.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100">
              <a:latin typeface="Times New Roman"/>
              <a:cs typeface="Times New Roman"/>
            </a:endParaRPr>
          </a:p>
          <a:p>
            <a:pPr marL="469265">
              <a:lnSpc>
                <a:spcPct val="100000"/>
              </a:lnSpc>
            </a:pPr>
            <a:r>
              <a:rPr sz="1100" b="1" spc="-5" dirty="0">
                <a:latin typeface="Cambria"/>
                <a:cs typeface="Cambria"/>
              </a:rPr>
              <a:t>Peripheral </a:t>
            </a:r>
            <a:r>
              <a:rPr sz="1100" b="1" dirty="0">
                <a:latin typeface="Cambria"/>
                <a:cs typeface="Cambria"/>
              </a:rPr>
              <a:t>Strain</a:t>
            </a:r>
            <a:r>
              <a:rPr sz="1100" b="1" spc="5" dirty="0">
                <a:latin typeface="Cambria"/>
                <a:cs typeface="Cambria"/>
              </a:rPr>
              <a:t> </a:t>
            </a:r>
            <a:r>
              <a:rPr sz="1100" b="1" dirty="0">
                <a:latin typeface="Cambria"/>
                <a:cs typeface="Cambria"/>
              </a:rPr>
              <a:t>Elements</a:t>
            </a:r>
            <a:endParaRPr sz="1100">
              <a:latin typeface="Cambria"/>
              <a:cs typeface="Cambria"/>
            </a:endParaRPr>
          </a:p>
          <a:p>
            <a:pPr marL="789940" marR="912494" indent="-317500">
              <a:lnSpc>
                <a:spcPts val="1300"/>
              </a:lnSpc>
              <a:spcBef>
                <a:spcPts val="135"/>
              </a:spcBef>
              <a:buFont typeface="Wingdings"/>
              <a:buChar char=""/>
              <a:tabLst>
                <a:tab pos="789940" algn="l"/>
                <a:tab pos="790575" algn="l"/>
              </a:tabLst>
            </a:pPr>
            <a:r>
              <a:rPr sz="1100" spc="-15" dirty="0">
                <a:latin typeface="Cambria"/>
                <a:cs typeface="Cambria"/>
              </a:rPr>
              <a:t>Terbuat </a:t>
            </a:r>
            <a:r>
              <a:rPr sz="1100" spc="5" dirty="0">
                <a:latin typeface="Cambria"/>
                <a:cs typeface="Cambria"/>
              </a:rPr>
              <a:t>dari bahan </a:t>
            </a:r>
            <a:r>
              <a:rPr sz="1100" dirty="0">
                <a:latin typeface="Cambria"/>
                <a:cs typeface="Cambria"/>
              </a:rPr>
              <a:t>polyramid </a:t>
            </a:r>
            <a:r>
              <a:rPr sz="1100" spc="-5" dirty="0">
                <a:latin typeface="Cambria"/>
                <a:cs typeface="Cambria"/>
              </a:rPr>
              <a:t>yang </a:t>
            </a:r>
            <a:r>
              <a:rPr sz="1100" dirty="0">
                <a:latin typeface="Cambria"/>
                <a:cs typeface="Cambria"/>
              </a:rPr>
              <a:t>merupakan elemen pelengkap optik </a:t>
            </a:r>
            <a:r>
              <a:rPr sz="1100" spc="-5" dirty="0">
                <a:latin typeface="Cambria"/>
                <a:cs typeface="Cambria"/>
              </a:rPr>
              <a:t>yang  </a:t>
            </a:r>
            <a:r>
              <a:rPr sz="1100" dirty="0">
                <a:latin typeface="Cambria"/>
                <a:cs typeface="Cambria"/>
              </a:rPr>
              <a:t>diperlukan untuk </a:t>
            </a:r>
            <a:r>
              <a:rPr sz="1100" spc="5" dirty="0">
                <a:latin typeface="Cambria"/>
                <a:cs typeface="Cambria"/>
              </a:rPr>
              <a:t>menambah </a:t>
            </a:r>
            <a:r>
              <a:rPr sz="1100" dirty="0">
                <a:latin typeface="Cambria"/>
                <a:cs typeface="Cambria"/>
              </a:rPr>
              <a:t>kekuatan kabel</a:t>
            </a:r>
            <a:r>
              <a:rPr sz="1100" spc="5" dirty="0">
                <a:latin typeface="Cambria"/>
                <a:cs typeface="Cambria"/>
              </a:rPr>
              <a:t> </a:t>
            </a:r>
            <a:r>
              <a:rPr sz="1100" dirty="0">
                <a:latin typeface="Cambria"/>
                <a:cs typeface="Cambria"/>
              </a:rPr>
              <a:t>optik.</a:t>
            </a:r>
            <a:endParaRPr sz="1100">
              <a:latin typeface="Cambria"/>
              <a:cs typeface="Cambria"/>
            </a:endParaRPr>
          </a:p>
          <a:p>
            <a:pPr marL="789940" indent="-318135">
              <a:lnSpc>
                <a:spcPts val="1250"/>
              </a:lnSpc>
              <a:buFont typeface="Wingdings"/>
              <a:buChar char=""/>
              <a:tabLst>
                <a:tab pos="789940" algn="l"/>
                <a:tab pos="790575" algn="l"/>
              </a:tabLst>
            </a:pPr>
            <a:r>
              <a:rPr sz="1100" spc="-5" dirty="0">
                <a:latin typeface="Cambria"/>
                <a:cs typeface="Cambria"/>
              </a:rPr>
              <a:t>Polyramid </a:t>
            </a:r>
            <a:r>
              <a:rPr sz="1100" dirty="0">
                <a:latin typeface="Cambria"/>
                <a:cs typeface="Cambria"/>
              </a:rPr>
              <a:t>mempunyai kekuatan tarik</a:t>
            </a:r>
            <a:r>
              <a:rPr sz="1100" spc="15" dirty="0">
                <a:latin typeface="Cambria"/>
                <a:cs typeface="Cambria"/>
              </a:rPr>
              <a:t> </a:t>
            </a:r>
            <a:r>
              <a:rPr sz="1100" dirty="0">
                <a:latin typeface="Cambria"/>
                <a:cs typeface="Cambria"/>
              </a:rPr>
              <a:t>tinggi.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 marL="374650">
              <a:lnSpc>
                <a:spcPct val="100000"/>
              </a:lnSpc>
              <a:spcBef>
                <a:spcPts val="1010"/>
              </a:spcBef>
            </a:pPr>
            <a:r>
              <a:rPr sz="700" spc="5" dirty="0">
                <a:latin typeface="Calibri"/>
                <a:cs typeface="Calibri"/>
              </a:rPr>
              <a:t>Page </a:t>
            </a:r>
            <a:r>
              <a:rPr sz="700" dirty="0">
                <a:latin typeface="Calibri"/>
                <a:cs typeface="Calibri"/>
              </a:rPr>
              <a:t>-</a:t>
            </a:r>
            <a:r>
              <a:rPr sz="700" spc="25" dirty="0">
                <a:latin typeface="Calibri"/>
                <a:cs typeface="Calibri"/>
              </a:rPr>
              <a:t> </a:t>
            </a:r>
            <a:r>
              <a:rPr sz="700" spc="15" dirty="0">
                <a:latin typeface="Calibri"/>
                <a:cs typeface="Calibri"/>
              </a:rPr>
              <a:t>102</a:t>
            </a:r>
            <a:endParaRPr sz="70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535"/>
              </a:lnSpc>
            </a:pPr>
            <a:fld id="{81D60167-4931-47E6-BA6A-407CBD079E47}" type="slidenum">
              <a:rPr dirty="0"/>
              <a:t>40</a:t>
            </a:fld>
            <a:endParaRPr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645870" y="4338673"/>
            <a:ext cx="480659" cy="2476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431748" y="1838395"/>
            <a:ext cx="101600" cy="10187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431748" y="2691564"/>
            <a:ext cx="101600" cy="10187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717549" y="1098550"/>
            <a:ext cx="6337300" cy="356870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635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0"/>
              </a:spcBef>
            </a:pPr>
            <a:endParaRPr sz="1600">
              <a:latin typeface="Times New Roman"/>
              <a:cs typeface="Times New Roman"/>
            </a:endParaRPr>
          </a:p>
          <a:p>
            <a:pPr marL="713740">
              <a:lnSpc>
                <a:spcPct val="100000"/>
              </a:lnSpc>
            </a:pPr>
            <a:r>
              <a:rPr sz="1300" b="1" spc="-35" dirty="0">
                <a:latin typeface="Cambria"/>
                <a:cs typeface="Cambria"/>
              </a:rPr>
              <a:t>Redaman </a:t>
            </a:r>
            <a:r>
              <a:rPr sz="1300" b="1" spc="-20" dirty="0">
                <a:latin typeface="Cambria"/>
                <a:cs typeface="Cambria"/>
              </a:rPr>
              <a:t>atau </a:t>
            </a:r>
            <a:r>
              <a:rPr sz="1300" b="1" spc="-25" dirty="0">
                <a:latin typeface="Cambria"/>
                <a:cs typeface="Cambria"/>
              </a:rPr>
              <a:t>rugi-rugi </a:t>
            </a:r>
            <a:r>
              <a:rPr sz="1300" b="1" spc="-30" dirty="0">
                <a:latin typeface="Cambria"/>
                <a:cs typeface="Cambria"/>
              </a:rPr>
              <a:t>kabel serat </a:t>
            </a:r>
            <a:r>
              <a:rPr sz="1300" b="1" spc="-20" dirty="0">
                <a:latin typeface="Cambria"/>
                <a:cs typeface="Cambria"/>
              </a:rPr>
              <a:t>optik</a:t>
            </a:r>
            <a:r>
              <a:rPr sz="1300" b="1" spc="-70" dirty="0">
                <a:latin typeface="Cambria"/>
                <a:cs typeface="Cambria"/>
              </a:rPr>
              <a:t> </a:t>
            </a:r>
            <a:r>
              <a:rPr sz="1300" b="1" spc="-10" dirty="0">
                <a:latin typeface="Cambria"/>
                <a:cs typeface="Cambria"/>
              </a:rPr>
              <a:t>::</a:t>
            </a:r>
            <a:endParaRPr sz="1300">
              <a:latin typeface="Cambria"/>
              <a:cs typeface="Cambria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 marL="1035685">
              <a:lnSpc>
                <a:spcPct val="100000"/>
              </a:lnSpc>
            </a:pPr>
            <a:r>
              <a:rPr sz="1100" spc="-5" dirty="0">
                <a:latin typeface="Cambria"/>
                <a:cs typeface="Cambria"/>
              </a:rPr>
              <a:t>Secara </a:t>
            </a:r>
            <a:r>
              <a:rPr sz="1100" dirty="0">
                <a:latin typeface="Cambria"/>
                <a:cs typeface="Cambria"/>
              </a:rPr>
              <a:t>garis besar rugi-rugi </a:t>
            </a:r>
            <a:r>
              <a:rPr sz="1100" spc="-5" dirty="0">
                <a:latin typeface="Cambria"/>
                <a:cs typeface="Cambria"/>
              </a:rPr>
              <a:t>yang </a:t>
            </a:r>
            <a:r>
              <a:rPr sz="1100" dirty="0">
                <a:latin typeface="Cambria"/>
                <a:cs typeface="Cambria"/>
              </a:rPr>
              <a:t>terjadi diakibatkan oleh</a:t>
            </a:r>
            <a:r>
              <a:rPr sz="1100" spc="45" dirty="0">
                <a:latin typeface="Cambria"/>
                <a:cs typeface="Cambria"/>
              </a:rPr>
              <a:t> </a:t>
            </a:r>
            <a:r>
              <a:rPr sz="1100" dirty="0">
                <a:latin typeface="Cambria"/>
                <a:cs typeface="Cambria"/>
              </a:rPr>
              <a:t>:</a:t>
            </a:r>
            <a:endParaRPr sz="1100">
              <a:latin typeface="Cambria"/>
              <a:cs typeface="Cambria"/>
            </a:endParaRPr>
          </a:p>
          <a:p>
            <a:pPr marL="1348740" indent="-313690">
              <a:lnSpc>
                <a:spcPct val="100000"/>
              </a:lnSpc>
              <a:spcBef>
                <a:spcPts val="385"/>
              </a:spcBef>
              <a:buFont typeface="Wingdings"/>
              <a:buChar char=""/>
              <a:tabLst>
                <a:tab pos="1348740" algn="l"/>
                <a:tab pos="1349375" algn="l"/>
              </a:tabLst>
            </a:pPr>
            <a:r>
              <a:rPr sz="1100" spc="-5" dirty="0">
                <a:latin typeface="Cambria"/>
                <a:cs typeface="Cambria"/>
              </a:rPr>
              <a:t>Faktor </a:t>
            </a:r>
            <a:r>
              <a:rPr sz="1100" dirty="0">
                <a:latin typeface="Cambria"/>
                <a:cs typeface="Cambria"/>
              </a:rPr>
              <a:t>intrinsik </a:t>
            </a:r>
            <a:r>
              <a:rPr sz="1100" spc="5" dirty="0">
                <a:latin typeface="Cambria"/>
                <a:cs typeface="Cambria"/>
              </a:rPr>
              <a:t>(dari </a:t>
            </a:r>
            <a:r>
              <a:rPr sz="1100" spc="-5" dirty="0">
                <a:latin typeface="Cambria"/>
                <a:cs typeface="Cambria"/>
              </a:rPr>
              <a:t>serat </a:t>
            </a:r>
            <a:r>
              <a:rPr sz="1100" dirty="0">
                <a:latin typeface="Cambria"/>
                <a:cs typeface="Cambria"/>
              </a:rPr>
              <a:t>itu</a:t>
            </a:r>
            <a:r>
              <a:rPr sz="1100" spc="15" dirty="0">
                <a:latin typeface="Cambria"/>
                <a:cs typeface="Cambria"/>
              </a:rPr>
              <a:t> </a:t>
            </a:r>
            <a:r>
              <a:rPr sz="1100" dirty="0">
                <a:latin typeface="Cambria"/>
                <a:cs typeface="Cambria"/>
              </a:rPr>
              <a:t>sendiri)</a:t>
            </a:r>
            <a:endParaRPr sz="1100">
              <a:latin typeface="Cambria"/>
              <a:cs typeface="Cambria"/>
            </a:endParaRPr>
          </a:p>
          <a:p>
            <a:pPr marL="1348740" indent="-313690">
              <a:lnSpc>
                <a:spcPct val="100000"/>
              </a:lnSpc>
              <a:spcBef>
                <a:spcPts val="505"/>
              </a:spcBef>
              <a:buFont typeface="Wingdings"/>
              <a:buChar char=""/>
              <a:tabLst>
                <a:tab pos="1348740" algn="l"/>
                <a:tab pos="1349375" algn="l"/>
              </a:tabLst>
            </a:pPr>
            <a:r>
              <a:rPr sz="1100" spc="-5" dirty="0">
                <a:latin typeface="Cambria"/>
                <a:cs typeface="Cambria"/>
              </a:rPr>
              <a:t>Faktor </a:t>
            </a:r>
            <a:r>
              <a:rPr sz="1100" dirty="0">
                <a:latin typeface="Cambria"/>
                <a:cs typeface="Cambria"/>
              </a:rPr>
              <a:t>ekstrinsik (terjadi </a:t>
            </a:r>
            <a:r>
              <a:rPr sz="1100" spc="-5" dirty="0">
                <a:latin typeface="Cambria"/>
                <a:cs typeface="Cambria"/>
              </a:rPr>
              <a:t>karena </a:t>
            </a:r>
            <a:r>
              <a:rPr sz="1100" dirty="0">
                <a:latin typeface="Cambria"/>
                <a:cs typeface="Cambria"/>
              </a:rPr>
              <a:t>instalasi kabel</a:t>
            </a:r>
            <a:r>
              <a:rPr sz="1100" spc="30" dirty="0">
                <a:latin typeface="Cambria"/>
                <a:cs typeface="Cambria"/>
              </a:rPr>
              <a:t> </a:t>
            </a:r>
            <a:r>
              <a:rPr sz="1100" dirty="0">
                <a:latin typeface="Cambria"/>
                <a:cs typeface="Cambria"/>
              </a:rPr>
              <a:t>optik)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Font typeface="Wingdings"/>
              <a:buChar char=""/>
            </a:pPr>
            <a:endParaRPr sz="1600">
              <a:latin typeface="Times New Roman"/>
              <a:cs typeface="Times New Roman"/>
            </a:endParaRPr>
          </a:p>
          <a:p>
            <a:pPr marL="1035685">
              <a:lnSpc>
                <a:spcPct val="100000"/>
              </a:lnSpc>
            </a:pPr>
            <a:r>
              <a:rPr sz="1100" dirty="0">
                <a:latin typeface="Cambria"/>
                <a:cs typeface="Cambria"/>
              </a:rPr>
              <a:t>Rugi-rugi </a:t>
            </a:r>
            <a:r>
              <a:rPr sz="1100" spc="-5" dirty="0">
                <a:latin typeface="Cambria"/>
                <a:cs typeface="Cambria"/>
              </a:rPr>
              <a:t>karena faktor </a:t>
            </a:r>
            <a:r>
              <a:rPr sz="1100" dirty="0">
                <a:latin typeface="Cambria"/>
                <a:cs typeface="Cambria"/>
              </a:rPr>
              <a:t>intrinsik</a:t>
            </a:r>
            <a:r>
              <a:rPr sz="1100" spc="25" dirty="0">
                <a:latin typeface="Cambria"/>
                <a:cs typeface="Cambria"/>
              </a:rPr>
              <a:t> </a:t>
            </a:r>
            <a:r>
              <a:rPr sz="1100" dirty="0">
                <a:latin typeface="Cambria"/>
                <a:cs typeface="Cambria"/>
              </a:rPr>
              <a:t>:</a:t>
            </a:r>
            <a:endParaRPr sz="1100">
              <a:latin typeface="Cambria"/>
              <a:cs typeface="Cambria"/>
            </a:endParaRPr>
          </a:p>
          <a:p>
            <a:pPr marL="1348740" indent="-318135">
              <a:lnSpc>
                <a:spcPct val="100000"/>
              </a:lnSpc>
              <a:spcBef>
                <a:spcPts val="385"/>
              </a:spcBef>
              <a:buFont typeface="Wingdings"/>
              <a:buChar char=""/>
              <a:tabLst>
                <a:tab pos="1348740" algn="l"/>
                <a:tab pos="1349375" algn="l"/>
              </a:tabLst>
            </a:pPr>
            <a:r>
              <a:rPr sz="1100" spc="-5" dirty="0">
                <a:latin typeface="Cambria"/>
                <a:cs typeface="Cambria"/>
              </a:rPr>
              <a:t>Penyerapan </a:t>
            </a:r>
            <a:r>
              <a:rPr sz="1100" dirty="0">
                <a:latin typeface="Cambria"/>
                <a:cs typeface="Cambria"/>
              </a:rPr>
              <a:t>(absorption loss)</a:t>
            </a:r>
            <a:endParaRPr sz="1100">
              <a:latin typeface="Cambria"/>
              <a:cs typeface="Cambria"/>
            </a:endParaRPr>
          </a:p>
          <a:p>
            <a:pPr marL="1348740" indent="-318135">
              <a:lnSpc>
                <a:spcPct val="100000"/>
              </a:lnSpc>
              <a:spcBef>
                <a:spcPts val="385"/>
              </a:spcBef>
              <a:buFont typeface="Wingdings"/>
              <a:buChar char=""/>
              <a:tabLst>
                <a:tab pos="1348740" algn="l"/>
                <a:tab pos="1349375" algn="l"/>
              </a:tabLst>
            </a:pPr>
            <a:r>
              <a:rPr sz="1100" dirty="0">
                <a:latin typeface="Cambria"/>
                <a:cs typeface="Cambria"/>
              </a:rPr>
              <a:t>Penghamburan (scattering</a:t>
            </a:r>
            <a:r>
              <a:rPr sz="1100" spc="-5" dirty="0">
                <a:latin typeface="Cambria"/>
                <a:cs typeface="Cambria"/>
              </a:rPr>
              <a:t> </a:t>
            </a:r>
            <a:r>
              <a:rPr sz="1100" dirty="0">
                <a:latin typeface="Cambria"/>
                <a:cs typeface="Cambria"/>
              </a:rPr>
              <a:t>loss)</a:t>
            </a:r>
            <a:endParaRPr sz="1100">
              <a:latin typeface="Cambria"/>
              <a:cs typeface="Cambria"/>
            </a:endParaRPr>
          </a:p>
          <a:p>
            <a:pPr marL="1670685" lvl="1" indent="-322580">
              <a:lnSpc>
                <a:spcPct val="100000"/>
              </a:lnSpc>
              <a:spcBef>
                <a:spcPts val="505"/>
              </a:spcBef>
              <a:buFont typeface="Wingdings"/>
              <a:buChar char=""/>
              <a:tabLst>
                <a:tab pos="1670685" algn="l"/>
                <a:tab pos="1671320" algn="l"/>
              </a:tabLst>
            </a:pPr>
            <a:r>
              <a:rPr sz="1100" spc="-5" dirty="0">
                <a:latin typeface="Cambria"/>
                <a:cs typeface="Cambria"/>
              </a:rPr>
              <a:t>Rayleigh</a:t>
            </a:r>
            <a:r>
              <a:rPr sz="1100" spc="5" dirty="0">
                <a:latin typeface="Cambria"/>
                <a:cs typeface="Cambria"/>
              </a:rPr>
              <a:t> </a:t>
            </a:r>
            <a:r>
              <a:rPr sz="1100" dirty="0">
                <a:latin typeface="Cambria"/>
                <a:cs typeface="Cambria"/>
              </a:rPr>
              <a:t>scattering</a:t>
            </a:r>
            <a:endParaRPr sz="1100">
              <a:latin typeface="Cambria"/>
              <a:cs typeface="Cambria"/>
            </a:endParaRPr>
          </a:p>
          <a:p>
            <a:pPr marL="1670685" lvl="1" indent="-322580">
              <a:lnSpc>
                <a:spcPct val="100000"/>
              </a:lnSpc>
              <a:spcBef>
                <a:spcPts val="380"/>
              </a:spcBef>
              <a:buFont typeface="Wingdings"/>
              <a:buChar char=""/>
              <a:tabLst>
                <a:tab pos="1670685" algn="l"/>
                <a:tab pos="1671320" algn="l"/>
              </a:tabLst>
            </a:pPr>
            <a:r>
              <a:rPr sz="1100" spc="-5" dirty="0">
                <a:latin typeface="Cambria"/>
                <a:cs typeface="Cambria"/>
              </a:rPr>
              <a:t>Micro</a:t>
            </a:r>
            <a:r>
              <a:rPr sz="1100" dirty="0">
                <a:latin typeface="Cambria"/>
                <a:cs typeface="Cambria"/>
              </a:rPr>
              <a:t> bending</a:t>
            </a:r>
            <a:endParaRPr sz="1100">
              <a:latin typeface="Cambria"/>
              <a:cs typeface="Cambria"/>
            </a:endParaRPr>
          </a:p>
          <a:p>
            <a:pPr marL="1670685" lvl="1" indent="-322580">
              <a:lnSpc>
                <a:spcPct val="100000"/>
              </a:lnSpc>
              <a:spcBef>
                <a:spcPts val="385"/>
              </a:spcBef>
              <a:buFont typeface="Wingdings"/>
              <a:buChar char=""/>
              <a:tabLst>
                <a:tab pos="1670685" algn="l"/>
                <a:tab pos="1671320" algn="l"/>
              </a:tabLst>
            </a:pPr>
            <a:r>
              <a:rPr sz="1100" spc="-5" dirty="0">
                <a:latin typeface="Cambria"/>
                <a:cs typeface="Cambria"/>
              </a:rPr>
              <a:t>Core </a:t>
            </a:r>
            <a:r>
              <a:rPr sz="1100" dirty="0">
                <a:latin typeface="Cambria"/>
                <a:cs typeface="Cambria"/>
              </a:rPr>
              <a:t>size variation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00">
              <a:latin typeface="Times New Roman"/>
              <a:cs typeface="Times New Roman"/>
            </a:endParaRPr>
          </a:p>
          <a:p>
            <a:pPr marL="374650">
              <a:lnSpc>
                <a:spcPct val="100000"/>
              </a:lnSpc>
              <a:spcBef>
                <a:spcPts val="5"/>
              </a:spcBef>
            </a:pPr>
            <a:r>
              <a:rPr sz="700" spc="5" dirty="0">
                <a:latin typeface="Calibri"/>
                <a:cs typeface="Calibri"/>
              </a:rPr>
              <a:t>Page </a:t>
            </a:r>
            <a:r>
              <a:rPr sz="700" dirty="0">
                <a:latin typeface="Calibri"/>
                <a:cs typeface="Calibri"/>
              </a:rPr>
              <a:t>-</a:t>
            </a:r>
            <a:r>
              <a:rPr sz="700" spc="25" dirty="0">
                <a:latin typeface="Calibri"/>
                <a:cs typeface="Calibri"/>
              </a:rPr>
              <a:t> </a:t>
            </a:r>
            <a:r>
              <a:rPr sz="700" spc="15" dirty="0">
                <a:latin typeface="Calibri"/>
                <a:cs typeface="Calibri"/>
              </a:rPr>
              <a:t>103</a:t>
            </a:r>
            <a:endParaRPr sz="7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040383" y="1287272"/>
            <a:ext cx="326136" cy="33223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267450" y="4007062"/>
            <a:ext cx="370416" cy="32718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645870" y="8619760"/>
            <a:ext cx="480659" cy="2467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717549" y="5391150"/>
            <a:ext cx="6337300" cy="355600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31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5"/>
              </a:spcBef>
            </a:pPr>
            <a:endParaRPr sz="1900">
              <a:latin typeface="Times New Roman"/>
              <a:cs typeface="Times New Roman"/>
            </a:endParaRPr>
          </a:p>
          <a:p>
            <a:pPr marL="580390">
              <a:lnSpc>
                <a:spcPct val="100000"/>
              </a:lnSpc>
            </a:pPr>
            <a:r>
              <a:rPr sz="1100" b="1" spc="-5" dirty="0">
                <a:latin typeface="Cambria"/>
                <a:cs typeface="Cambria"/>
              </a:rPr>
              <a:t>Rugi-rugi </a:t>
            </a:r>
            <a:r>
              <a:rPr sz="1100" b="1" dirty="0">
                <a:latin typeface="Cambria"/>
                <a:cs typeface="Cambria"/>
              </a:rPr>
              <a:t>karena </a:t>
            </a:r>
            <a:r>
              <a:rPr sz="1100" b="1" spc="-5" dirty="0">
                <a:latin typeface="Cambria"/>
                <a:cs typeface="Cambria"/>
              </a:rPr>
              <a:t>penyerapan </a:t>
            </a:r>
            <a:r>
              <a:rPr sz="1100" b="1" dirty="0">
                <a:latin typeface="Cambria"/>
                <a:cs typeface="Cambria"/>
              </a:rPr>
              <a:t>(absorption</a:t>
            </a:r>
            <a:r>
              <a:rPr sz="1100" b="1" spc="20" dirty="0">
                <a:latin typeface="Cambria"/>
                <a:cs typeface="Cambria"/>
              </a:rPr>
              <a:t> </a:t>
            </a:r>
            <a:r>
              <a:rPr sz="1100" b="1" dirty="0">
                <a:latin typeface="Cambria"/>
                <a:cs typeface="Cambria"/>
              </a:rPr>
              <a:t>loss)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300">
              <a:latin typeface="Times New Roman"/>
              <a:cs typeface="Times New Roman"/>
            </a:endParaRPr>
          </a:p>
          <a:p>
            <a:pPr marL="901700" marR="514984" indent="-321310">
              <a:lnSpc>
                <a:spcPts val="1300"/>
              </a:lnSpc>
              <a:buFont typeface="Wingdings"/>
              <a:buChar char=""/>
              <a:tabLst>
                <a:tab pos="901700" algn="l"/>
                <a:tab pos="902335" algn="l"/>
              </a:tabLst>
            </a:pPr>
            <a:r>
              <a:rPr sz="1100" spc="-5" dirty="0">
                <a:latin typeface="Cambria"/>
                <a:cs typeface="Cambria"/>
              </a:rPr>
              <a:t>Serat </a:t>
            </a:r>
            <a:r>
              <a:rPr sz="1100" dirty="0">
                <a:latin typeface="Cambria"/>
                <a:cs typeface="Cambria"/>
              </a:rPr>
              <a:t>optik dibuat dengan </a:t>
            </a:r>
            <a:r>
              <a:rPr sz="1100" spc="-5" dirty="0">
                <a:latin typeface="Cambria"/>
                <a:cs typeface="Cambria"/>
              </a:rPr>
              <a:t>cara </a:t>
            </a:r>
            <a:r>
              <a:rPr sz="1100" dirty="0">
                <a:latin typeface="Cambria"/>
                <a:cs typeface="Cambria"/>
              </a:rPr>
              <a:t>memanaskan bahan dasar kaca pada suhu </a:t>
            </a:r>
            <a:r>
              <a:rPr sz="1100" spc="-5" dirty="0">
                <a:latin typeface="Cambria"/>
                <a:cs typeface="Cambria"/>
              </a:rPr>
              <a:t>yang  </a:t>
            </a:r>
            <a:r>
              <a:rPr sz="1100" dirty="0">
                <a:latin typeface="Cambria"/>
                <a:cs typeface="Cambria"/>
              </a:rPr>
              <a:t>sangat tinggi. </a:t>
            </a:r>
            <a:r>
              <a:rPr sz="1100" spc="5" dirty="0">
                <a:latin typeface="Cambria"/>
                <a:cs typeface="Cambria"/>
              </a:rPr>
              <a:t>Namun </a:t>
            </a:r>
            <a:r>
              <a:rPr sz="1100" dirty="0">
                <a:latin typeface="Cambria"/>
                <a:cs typeface="Cambria"/>
              </a:rPr>
              <a:t>demikian kemungkinan masih </a:t>
            </a:r>
            <a:r>
              <a:rPr sz="1100" spc="-5" dirty="0">
                <a:latin typeface="Cambria"/>
                <a:cs typeface="Cambria"/>
              </a:rPr>
              <a:t>terdapat </a:t>
            </a:r>
            <a:r>
              <a:rPr sz="1100" dirty="0">
                <a:latin typeface="Cambria"/>
                <a:cs typeface="Cambria"/>
              </a:rPr>
              <a:t>molekul-molekul </a:t>
            </a:r>
            <a:r>
              <a:rPr sz="1100" spc="5" dirty="0">
                <a:latin typeface="Cambria"/>
                <a:cs typeface="Cambria"/>
              </a:rPr>
              <a:t>air  </a:t>
            </a:r>
            <a:r>
              <a:rPr sz="1100" spc="-5" dirty="0">
                <a:latin typeface="Cambria"/>
                <a:cs typeface="Cambria"/>
              </a:rPr>
              <a:t>yang terperangkap </a:t>
            </a:r>
            <a:r>
              <a:rPr sz="1100" dirty="0">
                <a:latin typeface="Cambria"/>
                <a:cs typeface="Cambria"/>
              </a:rPr>
              <a:t>di dalam </a:t>
            </a:r>
            <a:r>
              <a:rPr sz="1100" spc="-5" dirty="0">
                <a:latin typeface="Cambria"/>
                <a:cs typeface="Cambria"/>
              </a:rPr>
              <a:t>core </a:t>
            </a:r>
            <a:r>
              <a:rPr sz="1100" dirty="0">
                <a:latin typeface="Cambria"/>
                <a:cs typeface="Cambria"/>
              </a:rPr>
              <a:t>serat optik pada saat</a:t>
            </a:r>
            <a:r>
              <a:rPr sz="1100" spc="70" dirty="0">
                <a:latin typeface="Cambria"/>
                <a:cs typeface="Cambria"/>
              </a:rPr>
              <a:t> </a:t>
            </a:r>
            <a:r>
              <a:rPr sz="1100" dirty="0">
                <a:latin typeface="Cambria"/>
                <a:cs typeface="Cambria"/>
              </a:rPr>
              <a:t>pembuatan.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Font typeface="Wingdings"/>
              <a:buChar char=""/>
            </a:pPr>
            <a:endParaRPr sz="1200">
              <a:latin typeface="Times New Roman"/>
              <a:cs typeface="Times New Roman"/>
            </a:endParaRPr>
          </a:p>
          <a:p>
            <a:pPr marL="901700" marR="430530" indent="-321310">
              <a:lnSpc>
                <a:spcPts val="1300"/>
              </a:lnSpc>
              <a:buFont typeface="Wingdings"/>
              <a:buChar char=""/>
              <a:tabLst>
                <a:tab pos="901700" algn="l"/>
                <a:tab pos="902335" algn="l"/>
              </a:tabLst>
            </a:pPr>
            <a:r>
              <a:rPr sz="1100" dirty="0">
                <a:latin typeface="Cambria"/>
                <a:cs typeface="Cambria"/>
              </a:rPr>
              <a:t>Apabila </a:t>
            </a:r>
            <a:r>
              <a:rPr sz="1100" spc="-5" dirty="0">
                <a:latin typeface="Cambria"/>
                <a:cs typeface="Cambria"/>
              </a:rPr>
              <a:t>cahaya yang </a:t>
            </a:r>
            <a:r>
              <a:rPr sz="1100" dirty="0">
                <a:latin typeface="Cambria"/>
                <a:cs typeface="Cambria"/>
              </a:rPr>
              <a:t>ditransmisikan melewati molekul-molekul </a:t>
            </a:r>
            <a:r>
              <a:rPr sz="1100" spc="5" dirty="0">
                <a:latin typeface="Cambria"/>
                <a:cs typeface="Cambria"/>
              </a:rPr>
              <a:t>air </a:t>
            </a:r>
            <a:r>
              <a:rPr sz="1100" dirty="0">
                <a:latin typeface="Cambria"/>
                <a:cs typeface="Cambria"/>
              </a:rPr>
              <a:t>ini maka </a:t>
            </a:r>
            <a:r>
              <a:rPr sz="1100" spc="-5" dirty="0">
                <a:latin typeface="Cambria"/>
                <a:cs typeface="Cambria"/>
              </a:rPr>
              <a:t>cahaya  </a:t>
            </a:r>
            <a:r>
              <a:rPr sz="1100" dirty="0">
                <a:latin typeface="Cambria"/>
                <a:cs typeface="Cambria"/>
              </a:rPr>
              <a:t>tersebut akan diserap sehingga menyebabkan redaman</a:t>
            </a:r>
            <a:r>
              <a:rPr sz="1100" spc="15" dirty="0">
                <a:latin typeface="Cambria"/>
                <a:cs typeface="Cambria"/>
              </a:rPr>
              <a:t> </a:t>
            </a:r>
            <a:r>
              <a:rPr sz="1100" dirty="0">
                <a:latin typeface="Cambria"/>
                <a:cs typeface="Cambria"/>
              </a:rPr>
              <a:t>(loss).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050">
              <a:latin typeface="Times New Roman"/>
              <a:cs typeface="Times New Roman"/>
            </a:endParaRPr>
          </a:p>
          <a:p>
            <a:pPr marL="374650">
              <a:lnSpc>
                <a:spcPct val="100000"/>
              </a:lnSpc>
            </a:pPr>
            <a:r>
              <a:rPr sz="700" spc="5" dirty="0">
                <a:latin typeface="Calibri"/>
                <a:cs typeface="Calibri"/>
              </a:rPr>
              <a:t>Page </a:t>
            </a:r>
            <a:r>
              <a:rPr sz="700" dirty="0">
                <a:latin typeface="Calibri"/>
                <a:cs typeface="Calibri"/>
              </a:rPr>
              <a:t>-</a:t>
            </a:r>
            <a:r>
              <a:rPr sz="700" spc="25" dirty="0">
                <a:latin typeface="Calibri"/>
                <a:cs typeface="Calibri"/>
              </a:rPr>
              <a:t> </a:t>
            </a:r>
            <a:r>
              <a:rPr sz="700" spc="15" dirty="0">
                <a:latin typeface="Calibri"/>
                <a:cs typeface="Calibri"/>
              </a:rPr>
              <a:t>104</a:t>
            </a:r>
            <a:endParaRPr sz="7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528297" y="7720164"/>
            <a:ext cx="461645" cy="511809"/>
          </a:xfrm>
          <a:custGeom>
            <a:avLst/>
            <a:gdLst/>
            <a:ahLst/>
            <a:cxnLst/>
            <a:rect l="l" t="t" r="r" b="b"/>
            <a:pathLst>
              <a:path w="461644" h="511809">
                <a:moveTo>
                  <a:pt x="0" y="271342"/>
                </a:moveTo>
                <a:lnTo>
                  <a:pt x="1202" y="219477"/>
                </a:lnTo>
                <a:lnTo>
                  <a:pt x="11398" y="170557"/>
                </a:lnTo>
                <a:lnTo>
                  <a:pt x="29730" y="125674"/>
                </a:lnTo>
                <a:lnTo>
                  <a:pt x="55338" y="85919"/>
                </a:lnTo>
                <a:lnTo>
                  <a:pt x="87365" y="52382"/>
                </a:lnTo>
                <a:lnTo>
                  <a:pt x="124953" y="26157"/>
                </a:lnTo>
                <a:lnTo>
                  <a:pt x="167244" y="8332"/>
                </a:lnTo>
                <a:lnTo>
                  <a:pt x="213379" y="0"/>
                </a:lnTo>
                <a:lnTo>
                  <a:pt x="260218" y="2060"/>
                </a:lnTo>
                <a:lnTo>
                  <a:pt x="304523" y="14044"/>
                </a:lnTo>
                <a:lnTo>
                  <a:pt x="345298" y="34984"/>
                </a:lnTo>
                <a:lnTo>
                  <a:pt x="381546" y="63915"/>
                </a:lnTo>
                <a:lnTo>
                  <a:pt x="412270" y="99870"/>
                </a:lnTo>
                <a:lnTo>
                  <a:pt x="436473" y="141884"/>
                </a:lnTo>
                <a:lnTo>
                  <a:pt x="453158" y="188991"/>
                </a:lnTo>
                <a:lnTo>
                  <a:pt x="461328" y="240224"/>
                </a:lnTo>
                <a:lnTo>
                  <a:pt x="460125" y="292089"/>
                </a:lnTo>
                <a:lnTo>
                  <a:pt x="449929" y="341009"/>
                </a:lnTo>
                <a:lnTo>
                  <a:pt x="431598" y="385892"/>
                </a:lnTo>
                <a:lnTo>
                  <a:pt x="405990" y="425647"/>
                </a:lnTo>
                <a:lnTo>
                  <a:pt x="373962" y="459183"/>
                </a:lnTo>
                <a:lnTo>
                  <a:pt x="336374" y="485409"/>
                </a:lnTo>
                <a:lnTo>
                  <a:pt x="294084" y="503234"/>
                </a:lnTo>
                <a:lnTo>
                  <a:pt x="247948" y="511566"/>
                </a:lnTo>
                <a:lnTo>
                  <a:pt x="201110" y="509505"/>
                </a:lnTo>
                <a:lnTo>
                  <a:pt x="156805" y="497522"/>
                </a:lnTo>
                <a:lnTo>
                  <a:pt x="116029" y="476582"/>
                </a:lnTo>
                <a:lnTo>
                  <a:pt x="79781" y="447651"/>
                </a:lnTo>
                <a:lnTo>
                  <a:pt x="49057" y="411696"/>
                </a:lnTo>
                <a:lnTo>
                  <a:pt x="24854" y="369682"/>
                </a:lnTo>
                <a:lnTo>
                  <a:pt x="8169" y="322575"/>
                </a:lnTo>
                <a:lnTo>
                  <a:pt x="0" y="271342"/>
                </a:lnTo>
                <a:close/>
              </a:path>
            </a:pathLst>
          </a:custGeom>
          <a:ln w="1270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758689" y="7420194"/>
            <a:ext cx="4430395" cy="299085"/>
          </a:xfrm>
          <a:custGeom>
            <a:avLst/>
            <a:gdLst/>
            <a:ahLst/>
            <a:cxnLst/>
            <a:rect l="l" t="t" r="r" b="b"/>
            <a:pathLst>
              <a:path w="4430395" h="299084">
                <a:moveTo>
                  <a:pt x="0" y="298821"/>
                </a:moveTo>
                <a:lnTo>
                  <a:pt x="443006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793257" y="7931761"/>
            <a:ext cx="4430395" cy="299085"/>
          </a:xfrm>
          <a:custGeom>
            <a:avLst/>
            <a:gdLst/>
            <a:ahLst/>
            <a:cxnLst/>
            <a:rect l="l" t="t" r="r" b="b"/>
            <a:pathLst>
              <a:path w="4430395" h="299084">
                <a:moveTo>
                  <a:pt x="0" y="298821"/>
                </a:moveTo>
                <a:lnTo>
                  <a:pt x="443006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541855" y="7661159"/>
            <a:ext cx="776605" cy="123825"/>
          </a:xfrm>
          <a:custGeom>
            <a:avLst/>
            <a:gdLst/>
            <a:ahLst/>
            <a:cxnLst/>
            <a:rect l="l" t="t" r="r" b="b"/>
            <a:pathLst>
              <a:path w="776604" h="123825">
                <a:moveTo>
                  <a:pt x="656468" y="39561"/>
                </a:moveTo>
                <a:lnTo>
                  <a:pt x="0" y="83841"/>
                </a:lnTo>
                <a:lnTo>
                  <a:pt x="2673" y="123404"/>
                </a:lnTo>
                <a:lnTo>
                  <a:pt x="659141" y="79124"/>
                </a:lnTo>
                <a:lnTo>
                  <a:pt x="656468" y="39561"/>
                </a:lnTo>
                <a:close/>
              </a:path>
              <a:path w="776604" h="123825">
                <a:moveTo>
                  <a:pt x="745247" y="38225"/>
                </a:moveTo>
                <a:lnTo>
                  <a:pt x="676267" y="38225"/>
                </a:lnTo>
                <a:lnTo>
                  <a:pt x="678940" y="77788"/>
                </a:lnTo>
                <a:lnTo>
                  <a:pt x="659141" y="79124"/>
                </a:lnTo>
                <a:lnTo>
                  <a:pt x="661814" y="118686"/>
                </a:lnTo>
                <a:lnTo>
                  <a:pt x="776597" y="51329"/>
                </a:lnTo>
                <a:lnTo>
                  <a:pt x="745247" y="38225"/>
                </a:lnTo>
                <a:close/>
              </a:path>
              <a:path w="776604" h="123825">
                <a:moveTo>
                  <a:pt x="676267" y="38225"/>
                </a:moveTo>
                <a:lnTo>
                  <a:pt x="656468" y="39561"/>
                </a:lnTo>
                <a:lnTo>
                  <a:pt x="659141" y="79124"/>
                </a:lnTo>
                <a:lnTo>
                  <a:pt x="678940" y="77788"/>
                </a:lnTo>
                <a:lnTo>
                  <a:pt x="676267" y="38225"/>
                </a:lnTo>
                <a:close/>
              </a:path>
              <a:path w="776604" h="123825">
                <a:moveTo>
                  <a:pt x="653794" y="0"/>
                </a:moveTo>
                <a:lnTo>
                  <a:pt x="656468" y="39561"/>
                </a:lnTo>
                <a:lnTo>
                  <a:pt x="676267" y="38225"/>
                </a:lnTo>
                <a:lnTo>
                  <a:pt x="745247" y="38225"/>
                </a:lnTo>
                <a:lnTo>
                  <a:pt x="65379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657963" y="7715146"/>
            <a:ext cx="639445" cy="198120"/>
          </a:xfrm>
          <a:custGeom>
            <a:avLst/>
            <a:gdLst/>
            <a:ahLst/>
            <a:cxnLst/>
            <a:rect l="l" t="t" r="r" b="b"/>
            <a:pathLst>
              <a:path w="639445" h="198120">
                <a:moveTo>
                  <a:pt x="0" y="121026"/>
                </a:moveTo>
                <a:lnTo>
                  <a:pt x="26069" y="88621"/>
                </a:lnTo>
                <a:lnTo>
                  <a:pt x="53458" y="69161"/>
                </a:lnTo>
                <a:lnTo>
                  <a:pt x="89648" y="59758"/>
                </a:lnTo>
                <a:lnTo>
                  <a:pt x="142122" y="57527"/>
                </a:lnTo>
                <a:lnTo>
                  <a:pt x="218360" y="59579"/>
                </a:lnTo>
                <a:lnTo>
                  <a:pt x="251742" y="45511"/>
                </a:lnTo>
                <a:lnTo>
                  <a:pt x="301264" y="25883"/>
                </a:lnTo>
                <a:lnTo>
                  <a:pt x="357001" y="8208"/>
                </a:lnTo>
                <a:lnTo>
                  <a:pt x="409032" y="0"/>
                </a:lnTo>
                <a:lnTo>
                  <a:pt x="459653" y="1467"/>
                </a:lnTo>
                <a:lnTo>
                  <a:pt x="514586" y="5654"/>
                </a:lnTo>
                <a:lnTo>
                  <a:pt x="558667" y="10026"/>
                </a:lnTo>
                <a:lnTo>
                  <a:pt x="576731" y="12047"/>
                </a:lnTo>
                <a:lnTo>
                  <a:pt x="561516" y="44142"/>
                </a:lnTo>
                <a:lnTo>
                  <a:pt x="568325" y="67726"/>
                </a:lnTo>
                <a:lnTo>
                  <a:pt x="594948" y="88696"/>
                </a:lnTo>
                <a:lnTo>
                  <a:pt x="639177" y="112950"/>
                </a:lnTo>
                <a:lnTo>
                  <a:pt x="636537" y="128549"/>
                </a:lnTo>
                <a:lnTo>
                  <a:pt x="615418" y="172950"/>
                </a:lnTo>
                <a:lnTo>
                  <a:pt x="578707" y="183497"/>
                </a:lnTo>
                <a:lnTo>
                  <a:pt x="523838" y="190535"/>
                </a:lnTo>
                <a:lnTo>
                  <a:pt x="458764" y="194754"/>
                </a:lnTo>
                <a:lnTo>
                  <a:pt x="391438" y="196844"/>
                </a:lnTo>
                <a:lnTo>
                  <a:pt x="329813" y="197493"/>
                </a:lnTo>
                <a:lnTo>
                  <a:pt x="281841" y="197392"/>
                </a:lnTo>
                <a:lnTo>
                  <a:pt x="255475" y="197230"/>
                </a:lnTo>
                <a:lnTo>
                  <a:pt x="242303" y="188811"/>
                </a:lnTo>
                <a:lnTo>
                  <a:pt x="229972" y="179971"/>
                </a:lnTo>
                <a:lnTo>
                  <a:pt x="215959" y="171974"/>
                </a:lnTo>
                <a:lnTo>
                  <a:pt x="197743" y="166085"/>
                </a:lnTo>
                <a:lnTo>
                  <a:pt x="128434" y="154758"/>
                </a:lnTo>
                <a:lnTo>
                  <a:pt x="82518" y="150772"/>
                </a:lnTo>
                <a:lnTo>
                  <a:pt x="54670" y="151271"/>
                </a:lnTo>
                <a:lnTo>
                  <a:pt x="39562" y="153396"/>
                </a:lnTo>
                <a:lnTo>
                  <a:pt x="31868" y="154291"/>
                </a:lnTo>
                <a:lnTo>
                  <a:pt x="26260" y="151100"/>
                </a:lnTo>
                <a:lnTo>
                  <a:pt x="17413" y="140964"/>
                </a:lnTo>
                <a:lnTo>
                  <a:pt x="0" y="121026"/>
                </a:lnTo>
                <a:close/>
              </a:path>
            </a:pathLst>
          </a:custGeom>
          <a:ln w="1270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 rot="21420000">
            <a:off x="3730027" y="7602361"/>
            <a:ext cx="253372" cy="1638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290"/>
              </a:lnSpc>
            </a:pPr>
            <a:r>
              <a:rPr sz="1100" spc="5" dirty="0">
                <a:latin typeface="Calibri"/>
                <a:cs typeface="Calibri"/>
              </a:rPr>
              <a:t>OH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 rot="21420000">
            <a:off x="3935012" y="7603599"/>
            <a:ext cx="113058" cy="102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10"/>
              </a:lnSpc>
            </a:pPr>
            <a:r>
              <a:rPr sz="700" dirty="0">
                <a:latin typeface="Calibri"/>
                <a:cs typeface="Calibri"/>
              </a:rPr>
              <a:t>-</a:t>
            </a:r>
            <a:endParaRPr sz="700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2436359" y="7757318"/>
            <a:ext cx="890269" cy="233045"/>
          </a:xfrm>
          <a:custGeom>
            <a:avLst/>
            <a:gdLst/>
            <a:ahLst/>
            <a:cxnLst/>
            <a:rect l="l" t="t" r="r" b="b"/>
            <a:pathLst>
              <a:path w="890270" h="233045">
                <a:moveTo>
                  <a:pt x="845138" y="174398"/>
                </a:moveTo>
                <a:lnTo>
                  <a:pt x="800778" y="174398"/>
                </a:lnTo>
                <a:lnTo>
                  <a:pt x="804706" y="232530"/>
                </a:lnTo>
                <a:lnTo>
                  <a:pt x="845138" y="174398"/>
                </a:lnTo>
                <a:close/>
              </a:path>
              <a:path w="890270" h="233045">
                <a:moveTo>
                  <a:pt x="788992" y="0"/>
                </a:moveTo>
                <a:lnTo>
                  <a:pt x="792921" y="58132"/>
                </a:lnTo>
                <a:lnTo>
                  <a:pt x="0" y="111619"/>
                </a:lnTo>
                <a:lnTo>
                  <a:pt x="7856" y="227883"/>
                </a:lnTo>
                <a:lnTo>
                  <a:pt x="800778" y="174398"/>
                </a:lnTo>
                <a:lnTo>
                  <a:pt x="845138" y="174398"/>
                </a:lnTo>
                <a:lnTo>
                  <a:pt x="889939" y="109985"/>
                </a:lnTo>
                <a:lnTo>
                  <a:pt x="788992" y="0"/>
                </a:lnTo>
                <a:close/>
              </a:path>
            </a:pathLst>
          </a:custGeom>
          <a:solidFill>
            <a:srgbClr val="1F497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436359" y="7757319"/>
            <a:ext cx="890269" cy="233045"/>
          </a:xfrm>
          <a:custGeom>
            <a:avLst/>
            <a:gdLst/>
            <a:ahLst/>
            <a:cxnLst/>
            <a:rect l="l" t="t" r="r" b="b"/>
            <a:pathLst>
              <a:path w="890270" h="233045">
                <a:moveTo>
                  <a:pt x="0" y="111618"/>
                </a:moveTo>
                <a:lnTo>
                  <a:pt x="792922" y="58133"/>
                </a:lnTo>
                <a:lnTo>
                  <a:pt x="788993" y="0"/>
                </a:lnTo>
                <a:lnTo>
                  <a:pt x="889940" y="109986"/>
                </a:lnTo>
                <a:lnTo>
                  <a:pt x="804706" y="232530"/>
                </a:lnTo>
                <a:lnTo>
                  <a:pt x="800778" y="174398"/>
                </a:lnTo>
                <a:lnTo>
                  <a:pt x="7856" y="227883"/>
                </a:lnTo>
                <a:lnTo>
                  <a:pt x="0" y="111618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124894" y="7412002"/>
            <a:ext cx="250190" cy="518795"/>
          </a:xfrm>
          <a:custGeom>
            <a:avLst/>
            <a:gdLst/>
            <a:ahLst/>
            <a:cxnLst/>
            <a:rect l="l" t="t" r="r" b="b"/>
            <a:pathLst>
              <a:path w="250189" h="518795">
                <a:moveTo>
                  <a:pt x="98147" y="2359"/>
                </a:moveTo>
                <a:lnTo>
                  <a:pt x="51031" y="6688"/>
                </a:lnTo>
                <a:lnTo>
                  <a:pt x="15454" y="38610"/>
                </a:lnTo>
                <a:lnTo>
                  <a:pt x="1367" y="87869"/>
                </a:lnTo>
                <a:lnTo>
                  <a:pt x="0" y="121318"/>
                </a:lnTo>
                <a:lnTo>
                  <a:pt x="592" y="162302"/>
                </a:lnTo>
                <a:lnTo>
                  <a:pt x="2406" y="204729"/>
                </a:lnTo>
                <a:lnTo>
                  <a:pt x="5914" y="255727"/>
                </a:lnTo>
                <a:lnTo>
                  <a:pt x="10895" y="309277"/>
                </a:lnTo>
                <a:lnTo>
                  <a:pt x="17128" y="359356"/>
                </a:lnTo>
                <a:lnTo>
                  <a:pt x="24390" y="399942"/>
                </a:lnTo>
                <a:lnTo>
                  <a:pt x="35605" y="437047"/>
                </a:lnTo>
                <a:lnTo>
                  <a:pt x="63557" y="485580"/>
                </a:lnTo>
                <a:lnTo>
                  <a:pt x="101078" y="518226"/>
                </a:lnTo>
                <a:lnTo>
                  <a:pt x="114250" y="516284"/>
                </a:lnTo>
                <a:lnTo>
                  <a:pt x="159183" y="474289"/>
                </a:lnTo>
                <a:lnTo>
                  <a:pt x="193016" y="432660"/>
                </a:lnTo>
                <a:lnTo>
                  <a:pt x="224573" y="386008"/>
                </a:lnTo>
                <a:lnTo>
                  <a:pt x="244949" y="342124"/>
                </a:lnTo>
                <a:lnTo>
                  <a:pt x="249644" y="300639"/>
                </a:lnTo>
                <a:lnTo>
                  <a:pt x="244116" y="258214"/>
                </a:lnTo>
                <a:lnTo>
                  <a:pt x="234397" y="218180"/>
                </a:lnTo>
                <a:lnTo>
                  <a:pt x="226515" y="183870"/>
                </a:lnTo>
                <a:lnTo>
                  <a:pt x="219491" y="137185"/>
                </a:lnTo>
                <a:lnTo>
                  <a:pt x="205328" y="99416"/>
                </a:lnTo>
                <a:lnTo>
                  <a:pt x="157560" y="43977"/>
                </a:lnTo>
                <a:lnTo>
                  <a:pt x="125978" y="17783"/>
                </a:lnTo>
                <a:lnTo>
                  <a:pt x="98147" y="2359"/>
                </a:lnTo>
                <a:close/>
              </a:path>
            </a:pathLst>
          </a:custGeom>
          <a:ln w="1270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535"/>
              </a:lnSpc>
            </a:pPr>
            <a:fld id="{81D60167-4931-47E6-BA6A-407CBD079E47}" type="slidenum">
              <a:rPr dirty="0"/>
              <a:t>41</a:t>
            </a:fld>
            <a:endParaRPr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645870" y="4338673"/>
            <a:ext cx="480659" cy="2476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17549" y="1098550"/>
            <a:ext cx="6337300" cy="356870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 marL="598170">
              <a:lnSpc>
                <a:spcPct val="100000"/>
              </a:lnSpc>
              <a:spcBef>
                <a:spcPts val="955"/>
              </a:spcBef>
            </a:pPr>
            <a:r>
              <a:rPr sz="1100" b="1" spc="-5" dirty="0">
                <a:latin typeface="Cambria"/>
                <a:cs typeface="Cambria"/>
              </a:rPr>
              <a:t>Rugi-rugi </a:t>
            </a:r>
            <a:r>
              <a:rPr sz="1100" b="1" dirty="0">
                <a:latin typeface="Cambria"/>
                <a:cs typeface="Cambria"/>
              </a:rPr>
              <a:t>karena penghamburan (scattering</a:t>
            </a:r>
            <a:r>
              <a:rPr sz="1100" b="1" spc="20" dirty="0">
                <a:latin typeface="Cambria"/>
                <a:cs typeface="Cambria"/>
              </a:rPr>
              <a:t> </a:t>
            </a:r>
            <a:r>
              <a:rPr sz="1100" b="1" dirty="0">
                <a:latin typeface="Cambria"/>
                <a:cs typeface="Cambria"/>
              </a:rPr>
              <a:t>loss)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400">
              <a:latin typeface="Times New Roman"/>
              <a:cs typeface="Times New Roman"/>
            </a:endParaRPr>
          </a:p>
          <a:p>
            <a:pPr marL="843915" marR="3630929" indent="-237490">
              <a:lnSpc>
                <a:spcPct val="101200"/>
              </a:lnSpc>
              <a:spcBef>
                <a:spcPts val="5"/>
              </a:spcBef>
              <a:buFont typeface="Wingdings"/>
              <a:buChar char=""/>
              <a:tabLst>
                <a:tab pos="843915" algn="l"/>
                <a:tab pos="844550" algn="l"/>
              </a:tabLst>
            </a:pPr>
            <a:r>
              <a:rPr sz="1100" dirty="0">
                <a:latin typeface="Cambria"/>
                <a:cs typeface="Cambria"/>
              </a:rPr>
              <a:t>Ketidaksempurnaan dalam  pembuatan </a:t>
            </a:r>
            <a:r>
              <a:rPr sz="1100" spc="-5" dirty="0">
                <a:latin typeface="Cambria"/>
                <a:cs typeface="Cambria"/>
              </a:rPr>
              <a:t>serat </a:t>
            </a:r>
            <a:r>
              <a:rPr sz="1100" dirty="0">
                <a:latin typeface="Cambria"/>
                <a:cs typeface="Cambria"/>
              </a:rPr>
              <a:t>optik  menyebabkan </a:t>
            </a:r>
            <a:r>
              <a:rPr sz="1100" spc="5" dirty="0">
                <a:latin typeface="Cambria"/>
                <a:cs typeface="Cambria"/>
              </a:rPr>
              <a:t>masih ada</a:t>
            </a:r>
            <a:r>
              <a:rPr sz="1100" spc="-55" dirty="0">
                <a:latin typeface="Cambria"/>
                <a:cs typeface="Cambria"/>
              </a:rPr>
              <a:t> </a:t>
            </a:r>
            <a:r>
              <a:rPr sz="1100" spc="-5" dirty="0">
                <a:latin typeface="Cambria"/>
                <a:cs typeface="Cambria"/>
              </a:rPr>
              <a:t>facet-  </a:t>
            </a:r>
            <a:r>
              <a:rPr sz="1100" dirty="0">
                <a:latin typeface="Cambria"/>
                <a:cs typeface="Cambria"/>
              </a:rPr>
              <a:t>facet </a:t>
            </a:r>
            <a:r>
              <a:rPr sz="1100" spc="-5" dirty="0">
                <a:latin typeface="Cambria"/>
                <a:cs typeface="Cambria"/>
              </a:rPr>
              <a:t>(retak) </a:t>
            </a:r>
            <a:r>
              <a:rPr sz="1100" dirty="0">
                <a:latin typeface="Cambria"/>
                <a:cs typeface="Cambria"/>
              </a:rPr>
              <a:t>pada</a:t>
            </a:r>
            <a:r>
              <a:rPr sz="1100" spc="10" dirty="0">
                <a:latin typeface="Cambria"/>
                <a:cs typeface="Cambria"/>
              </a:rPr>
              <a:t> </a:t>
            </a:r>
            <a:r>
              <a:rPr sz="1100" spc="-5" dirty="0">
                <a:latin typeface="Cambria"/>
                <a:cs typeface="Cambria"/>
              </a:rPr>
              <a:t>core.</a:t>
            </a:r>
            <a:endParaRPr sz="1100">
              <a:latin typeface="Cambria"/>
              <a:cs typeface="Cambria"/>
            </a:endParaRPr>
          </a:p>
          <a:p>
            <a:pPr marL="843915" marR="3482340" indent="-237490">
              <a:lnSpc>
                <a:spcPts val="1300"/>
              </a:lnSpc>
              <a:spcBef>
                <a:spcPts val="60"/>
              </a:spcBef>
              <a:buFont typeface="Wingdings"/>
              <a:buChar char=""/>
              <a:tabLst>
                <a:tab pos="843915" algn="l"/>
                <a:tab pos="844550" algn="l"/>
              </a:tabLst>
            </a:pPr>
            <a:r>
              <a:rPr sz="1100" dirty="0">
                <a:latin typeface="Cambria"/>
                <a:cs typeface="Cambria"/>
              </a:rPr>
              <a:t>Apabila </a:t>
            </a:r>
            <a:r>
              <a:rPr sz="1100" spc="-5" dirty="0">
                <a:latin typeface="Cambria"/>
                <a:cs typeface="Cambria"/>
              </a:rPr>
              <a:t>cahaya yang  </a:t>
            </a:r>
            <a:r>
              <a:rPr sz="1100" dirty="0">
                <a:latin typeface="Cambria"/>
                <a:cs typeface="Cambria"/>
              </a:rPr>
              <a:t>ditransmisikan melewati </a:t>
            </a:r>
            <a:r>
              <a:rPr sz="1100" spc="-5" dirty="0">
                <a:latin typeface="Cambria"/>
                <a:cs typeface="Cambria"/>
              </a:rPr>
              <a:t>facet</a:t>
            </a:r>
            <a:r>
              <a:rPr sz="1100" spc="-35" dirty="0">
                <a:latin typeface="Cambria"/>
                <a:cs typeface="Cambria"/>
              </a:rPr>
              <a:t> </a:t>
            </a:r>
            <a:r>
              <a:rPr sz="1100" dirty="0">
                <a:latin typeface="Cambria"/>
                <a:cs typeface="Cambria"/>
              </a:rPr>
              <a:t>ini</a:t>
            </a:r>
            <a:endParaRPr sz="1100">
              <a:latin typeface="Cambria"/>
              <a:cs typeface="Cambria"/>
            </a:endParaRPr>
          </a:p>
          <a:p>
            <a:pPr marL="843915" marR="3736975">
              <a:lnSpc>
                <a:spcPct val="99100"/>
              </a:lnSpc>
              <a:spcBef>
                <a:spcPts val="40"/>
              </a:spcBef>
            </a:pPr>
            <a:r>
              <a:rPr sz="1100" dirty="0">
                <a:latin typeface="Cambria"/>
                <a:cs typeface="Cambria"/>
              </a:rPr>
              <a:t>maka akan dihaburkan  (dipantulkan atau dibiaskan)  sehingga </a:t>
            </a:r>
            <a:r>
              <a:rPr sz="1100" spc="-5" dirty="0">
                <a:latin typeface="Cambria"/>
                <a:cs typeface="Cambria"/>
              </a:rPr>
              <a:t>menyebabkan</a:t>
            </a:r>
            <a:r>
              <a:rPr sz="1100" spc="-15" dirty="0">
                <a:latin typeface="Cambria"/>
                <a:cs typeface="Cambria"/>
              </a:rPr>
              <a:t> </a:t>
            </a:r>
            <a:r>
              <a:rPr sz="1100" dirty="0">
                <a:latin typeface="Cambria"/>
                <a:cs typeface="Cambria"/>
              </a:rPr>
              <a:t>loos.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150">
              <a:latin typeface="Times New Roman"/>
              <a:cs typeface="Times New Roman"/>
            </a:endParaRPr>
          </a:p>
          <a:p>
            <a:pPr marL="843915" marR="3439160" indent="-237490">
              <a:lnSpc>
                <a:spcPct val="101200"/>
              </a:lnSpc>
              <a:buFont typeface="Wingdings"/>
              <a:buChar char=""/>
              <a:tabLst>
                <a:tab pos="843915" algn="l"/>
                <a:tab pos="844550" algn="l"/>
              </a:tabLst>
            </a:pPr>
            <a:r>
              <a:rPr sz="1100" spc="-5" dirty="0">
                <a:latin typeface="Cambria"/>
                <a:cs typeface="Cambria"/>
              </a:rPr>
              <a:t>Cahaya yang </a:t>
            </a:r>
            <a:r>
              <a:rPr sz="1100" dirty="0">
                <a:latin typeface="Cambria"/>
                <a:cs typeface="Cambria"/>
              </a:rPr>
              <a:t>merambat di </a:t>
            </a:r>
            <a:r>
              <a:rPr sz="1100" spc="5" dirty="0">
                <a:latin typeface="Cambria"/>
                <a:cs typeface="Cambria"/>
              </a:rPr>
              <a:t>dalam  </a:t>
            </a:r>
            <a:r>
              <a:rPr sz="1100" spc="-5" dirty="0">
                <a:latin typeface="Cambria"/>
                <a:cs typeface="Cambria"/>
              </a:rPr>
              <a:t>core </a:t>
            </a:r>
            <a:r>
              <a:rPr sz="1100" dirty="0">
                <a:latin typeface="Cambria"/>
                <a:cs typeface="Cambria"/>
              </a:rPr>
              <a:t>tidak </a:t>
            </a:r>
            <a:r>
              <a:rPr sz="1100" spc="-5" dirty="0">
                <a:latin typeface="Cambria"/>
                <a:cs typeface="Cambria"/>
              </a:rPr>
              <a:t>teratur </a:t>
            </a:r>
            <a:r>
              <a:rPr sz="1100" dirty="0">
                <a:latin typeface="Cambria"/>
                <a:cs typeface="Cambria"/>
              </a:rPr>
              <a:t>sehingga terjadi  penghamburan </a:t>
            </a:r>
            <a:r>
              <a:rPr sz="1100" i="1" dirty="0">
                <a:latin typeface="Cambria"/>
                <a:cs typeface="Cambria"/>
              </a:rPr>
              <a:t>Rayleigh </a:t>
            </a:r>
            <a:r>
              <a:rPr sz="1100" spc="5" dirty="0">
                <a:latin typeface="Cambria"/>
                <a:cs typeface="Cambria"/>
              </a:rPr>
              <a:t>di  </a:t>
            </a:r>
            <a:r>
              <a:rPr sz="1100" dirty="0">
                <a:latin typeface="Cambria"/>
                <a:cs typeface="Cambria"/>
              </a:rPr>
              <a:t>sepanjang</a:t>
            </a:r>
            <a:r>
              <a:rPr sz="1100" spc="-5" dirty="0">
                <a:latin typeface="Cambria"/>
                <a:cs typeface="Cambria"/>
              </a:rPr>
              <a:t> </a:t>
            </a:r>
            <a:r>
              <a:rPr sz="1100" dirty="0">
                <a:latin typeface="Cambria"/>
                <a:cs typeface="Cambria"/>
              </a:rPr>
              <a:t>serat.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 marL="374650">
              <a:lnSpc>
                <a:spcPct val="100000"/>
              </a:lnSpc>
              <a:spcBef>
                <a:spcPts val="780"/>
              </a:spcBef>
            </a:pPr>
            <a:r>
              <a:rPr sz="700" spc="5" dirty="0">
                <a:latin typeface="Calibri"/>
                <a:cs typeface="Calibri"/>
              </a:rPr>
              <a:t>Page </a:t>
            </a:r>
            <a:r>
              <a:rPr sz="700" dirty="0">
                <a:latin typeface="Calibri"/>
                <a:cs typeface="Calibri"/>
              </a:rPr>
              <a:t>-</a:t>
            </a:r>
            <a:r>
              <a:rPr sz="700" spc="25" dirty="0">
                <a:latin typeface="Calibri"/>
                <a:cs typeface="Calibri"/>
              </a:rPr>
              <a:t> </a:t>
            </a:r>
            <a:r>
              <a:rPr sz="700" spc="15" dirty="0">
                <a:latin typeface="Calibri"/>
                <a:cs typeface="Calibri"/>
              </a:rPr>
              <a:t>105</a:t>
            </a:r>
            <a:endParaRPr sz="7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 rot="21120000">
            <a:off x="4849749" y="3937642"/>
            <a:ext cx="1080082" cy="1276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005"/>
              </a:lnSpc>
            </a:pPr>
            <a:r>
              <a:rPr sz="1000" i="1" spc="-25" dirty="0">
                <a:latin typeface="Arial"/>
                <a:cs typeface="Arial"/>
              </a:rPr>
              <a:t>Rayle</a:t>
            </a:r>
            <a:r>
              <a:rPr sz="1500" i="1" spc="-37" baseline="2777" dirty="0">
                <a:latin typeface="Arial"/>
                <a:cs typeface="Arial"/>
              </a:rPr>
              <a:t>igh</a:t>
            </a:r>
            <a:r>
              <a:rPr sz="1500" i="1" spc="-120" baseline="2777" dirty="0">
                <a:latin typeface="Arial"/>
                <a:cs typeface="Arial"/>
              </a:rPr>
              <a:t> </a:t>
            </a:r>
            <a:r>
              <a:rPr sz="1500" i="1" spc="-37" baseline="2777" dirty="0">
                <a:latin typeface="Arial"/>
                <a:cs typeface="Arial"/>
              </a:rPr>
              <a:t>Scatteri</a:t>
            </a:r>
            <a:r>
              <a:rPr sz="1500" i="1" spc="-37" baseline="5555" dirty="0">
                <a:latin typeface="Arial"/>
                <a:cs typeface="Arial"/>
              </a:rPr>
              <a:t>ng</a:t>
            </a:r>
            <a:endParaRPr sz="1500" baseline="5555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912658" y="3666680"/>
            <a:ext cx="415290" cy="362585"/>
          </a:xfrm>
          <a:custGeom>
            <a:avLst/>
            <a:gdLst/>
            <a:ahLst/>
            <a:cxnLst/>
            <a:rect l="l" t="t" r="r" b="b"/>
            <a:pathLst>
              <a:path w="415289" h="362585">
                <a:moveTo>
                  <a:pt x="0" y="181029"/>
                </a:moveTo>
                <a:lnTo>
                  <a:pt x="5476" y="139521"/>
                </a:lnTo>
                <a:lnTo>
                  <a:pt x="21076" y="101417"/>
                </a:lnTo>
                <a:lnTo>
                  <a:pt x="45554" y="67804"/>
                </a:lnTo>
                <a:lnTo>
                  <a:pt x="77666" y="39770"/>
                </a:lnTo>
                <a:lnTo>
                  <a:pt x="116168" y="18400"/>
                </a:lnTo>
                <a:lnTo>
                  <a:pt x="159814" y="4781"/>
                </a:lnTo>
                <a:lnTo>
                  <a:pt x="207360" y="0"/>
                </a:lnTo>
                <a:lnTo>
                  <a:pt x="254905" y="4781"/>
                </a:lnTo>
                <a:lnTo>
                  <a:pt x="298551" y="18400"/>
                </a:lnTo>
                <a:lnTo>
                  <a:pt x="337053" y="39770"/>
                </a:lnTo>
                <a:lnTo>
                  <a:pt x="369165" y="67804"/>
                </a:lnTo>
                <a:lnTo>
                  <a:pt x="393643" y="101417"/>
                </a:lnTo>
                <a:lnTo>
                  <a:pt x="409243" y="139521"/>
                </a:lnTo>
                <a:lnTo>
                  <a:pt x="414720" y="181029"/>
                </a:lnTo>
                <a:lnTo>
                  <a:pt x="409243" y="222538"/>
                </a:lnTo>
                <a:lnTo>
                  <a:pt x="393643" y="260642"/>
                </a:lnTo>
                <a:lnTo>
                  <a:pt x="369165" y="294254"/>
                </a:lnTo>
                <a:lnTo>
                  <a:pt x="337053" y="322289"/>
                </a:lnTo>
                <a:lnTo>
                  <a:pt x="298551" y="343659"/>
                </a:lnTo>
                <a:lnTo>
                  <a:pt x="254905" y="357278"/>
                </a:lnTo>
                <a:lnTo>
                  <a:pt x="207360" y="362059"/>
                </a:lnTo>
                <a:lnTo>
                  <a:pt x="159814" y="357278"/>
                </a:lnTo>
                <a:lnTo>
                  <a:pt x="116168" y="343659"/>
                </a:lnTo>
                <a:lnTo>
                  <a:pt x="77666" y="322289"/>
                </a:lnTo>
                <a:lnTo>
                  <a:pt x="45554" y="294254"/>
                </a:lnTo>
                <a:lnTo>
                  <a:pt x="21076" y="260642"/>
                </a:lnTo>
                <a:lnTo>
                  <a:pt x="5476" y="222538"/>
                </a:lnTo>
                <a:lnTo>
                  <a:pt x="0" y="181029"/>
                </a:lnTo>
                <a:close/>
              </a:path>
            </a:pathLst>
          </a:custGeom>
          <a:ln w="1987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989458" y="3742714"/>
            <a:ext cx="261620" cy="213995"/>
          </a:xfrm>
          <a:custGeom>
            <a:avLst/>
            <a:gdLst/>
            <a:ahLst/>
            <a:cxnLst/>
            <a:rect l="l" t="t" r="r" b="b"/>
            <a:pathLst>
              <a:path w="261620" h="213995">
                <a:moveTo>
                  <a:pt x="0" y="106807"/>
                </a:moveTo>
                <a:lnTo>
                  <a:pt x="10260" y="65233"/>
                </a:lnTo>
                <a:lnTo>
                  <a:pt x="38240" y="31283"/>
                </a:lnTo>
                <a:lnTo>
                  <a:pt x="79740" y="8393"/>
                </a:lnTo>
                <a:lnTo>
                  <a:pt x="130560" y="0"/>
                </a:lnTo>
                <a:lnTo>
                  <a:pt x="181379" y="8393"/>
                </a:lnTo>
                <a:lnTo>
                  <a:pt x="222879" y="31283"/>
                </a:lnTo>
                <a:lnTo>
                  <a:pt x="250860" y="65233"/>
                </a:lnTo>
                <a:lnTo>
                  <a:pt x="261120" y="106807"/>
                </a:lnTo>
                <a:lnTo>
                  <a:pt x="250860" y="148381"/>
                </a:lnTo>
                <a:lnTo>
                  <a:pt x="222879" y="182331"/>
                </a:lnTo>
                <a:lnTo>
                  <a:pt x="181379" y="205221"/>
                </a:lnTo>
                <a:lnTo>
                  <a:pt x="130560" y="213614"/>
                </a:lnTo>
                <a:lnTo>
                  <a:pt x="79740" y="205221"/>
                </a:lnTo>
                <a:lnTo>
                  <a:pt x="38240" y="182331"/>
                </a:lnTo>
                <a:lnTo>
                  <a:pt x="10260" y="148381"/>
                </a:lnTo>
                <a:lnTo>
                  <a:pt x="0" y="106807"/>
                </a:lnTo>
                <a:close/>
              </a:path>
            </a:pathLst>
          </a:custGeom>
          <a:ln w="1272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319057" y="3340827"/>
            <a:ext cx="415290" cy="362585"/>
          </a:xfrm>
          <a:custGeom>
            <a:avLst/>
            <a:gdLst/>
            <a:ahLst/>
            <a:cxnLst/>
            <a:rect l="l" t="t" r="r" b="b"/>
            <a:pathLst>
              <a:path w="415290" h="362585">
                <a:moveTo>
                  <a:pt x="0" y="181029"/>
                </a:moveTo>
                <a:lnTo>
                  <a:pt x="5476" y="139521"/>
                </a:lnTo>
                <a:lnTo>
                  <a:pt x="21076" y="101417"/>
                </a:lnTo>
                <a:lnTo>
                  <a:pt x="45554" y="67804"/>
                </a:lnTo>
                <a:lnTo>
                  <a:pt x="77666" y="39770"/>
                </a:lnTo>
                <a:lnTo>
                  <a:pt x="116168" y="18400"/>
                </a:lnTo>
                <a:lnTo>
                  <a:pt x="159814" y="4781"/>
                </a:lnTo>
                <a:lnTo>
                  <a:pt x="207360" y="0"/>
                </a:lnTo>
                <a:lnTo>
                  <a:pt x="254905" y="4781"/>
                </a:lnTo>
                <a:lnTo>
                  <a:pt x="298551" y="18400"/>
                </a:lnTo>
                <a:lnTo>
                  <a:pt x="337053" y="39770"/>
                </a:lnTo>
                <a:lnTo>
                  <a:pt x="369165" y="67804"/>
                </a:lnTo>
                <a:lnTo>
                  <a:pt x="393643" y="101417"/>
                </a:lnTo>
                <a:lnTo>
                  <a:pt x="409243" y="139521"/>
                </a:lnTo>
                <a:lnTo>
                  <a:pt x="414720" y="181029"/>
                </a:lnTo>
                <a:lnTo>
                  <a:pt x="409243" y="222538"/>
                </a:lnTo>
                <a:lnTo>
                  <a:pt x="393643" y="260642"/>
                </a:lnTo>
                <a:lnTo>
                  <a:pt x="369165" y="294254"/>
                </a:lnTo>
                <a:lnTo>
                  <a:pt x="337053" y="322289"/>
                </a:lnTo>
                <a:lnTo>
                  <a:pt x="298551" y="343659"/>
                </a:lnTo>
                <a:lnTo>
                  <a:pt x="254905" y="357278"/>
                </a:lnTo>
                <a:lnTo>
                  <a:pt x="207360" y="362059"/>
                </a:lnTo>
                <a:lnTo>
                  <a:pt x="159814" y="357278"/>
                </a:lnTo>
                <a:lnTo>
                  <a:pt x="116168" y="343659"/>
                </a:lnTo>
                <a:lnTo>
                  <a:pt x="77666" y="322289"/>
                </a:lnTo>
                <a:lnTo>
                  <a:pt x="45554" y="294254"/>
                </a:lnTo>
                <a:lnTo>
                  <a:pt x="21076" y="260642"/>
                </a:lnTo>
                <a:lnTo>
                  <a:pt x="5476" y="222538"/>
                </a:lnTo>
                <a:lnTo>
                  <a:pt x="0" y="181029"/>
                </a:lnTo>
                <a:close/>
              </a:path>
            </a:pathLst>
          </a:custGeom>
          <a:ln w="1987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395858" y="3416860"/>
            <a:ext cx="261620" cy="213995"/>
          </a:xfrm>
          <a:custGeom>
            <a:avLst/>
            <a:gdLst/>
            <a:ahLst/>
            <a:cxnLst/>
            <a:rect l="l" t="t" r="r" b="b"/>
            <a:pathLst>
              <a:path w="261620" h="213995">
                <a:moveTo>
                  <a:pt x="0" y="106807"/>
                </a:moveTo>
                <a:lnTo>
                  <a:pt x="10260" y="65233"/>
                </a:lnTo>
                <a:lnTo>
                  <a:pt x="38240" y="31283"/>
                </a:lnTo>
                <a:lnTo>
                  <a:pt x="79740" y="8393"/>
                </a:lnTo>
                <a:lnTo>
                  <a:pt x="130560" y="0"/>
                </a:lnTo>
                <a:lnTo>
                  <a:pt x="181379" y="8393"/>
                </a:lnTo>
                <a:lnTo>
                  <a:pt x="222879" y="31283"/>
                </a:lnTo>
                <a:lnTo>
                  <a:pt x="250860" y="65233"/>
                </a:lnTo>
                <a:lnTo>
                  <a:pt x="261120" y="106807"/>
                </a:lnTo>
                <a:lnTo>
                  <a:pt x="250860" y="148381"/>
                </a:lnTo>
                <a:lnTo>
                  <a:pt x="222879" y="182331"/>
                </a:lnTo>
                <a:lnTo>
                  <a:pt x="181379" y="205221"/>
                </a:lnTo>
                <a:lnTo>
                  <a:pt x="130560" y="213614"/>
                </a:lnTo>
                <a:lnTo>
                  <a:pt x="79740" y="205221"/>
                </a:lnTo>
                <a:lnTo>
                  <a:pt x="38240" y="182331"/>
                </a:lnTo>
                <a:lnTo>
                  <a:pt x="10260" y="148381"/>
                </a:lnTo>
                <a:lnTo>
                  <a:pt x="0" y="106807"/>
                </a:lnTo>
                <a:close/>
              </a:path>
            </a:pathLst>
          </a:custGeom>
          <a:ln w="1272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107218" y="3337207"/>
            <a:ext cx="2406650" cy="326390"/>
          </a:xfrm>
          <a:custGeom>
            <a:avLst/>
            <a:gdLst/>
            <a:ahLst/>
            <a:cxnLst/>
            <a:rect l="l" t="t" r="r" b="b"/>
            <a:pathLst>
              <a:path w="2406650" h="326389">
                <a:moveTo>
                  <a:pt x="0" y="325853"/>
                </a:moveTo>
                <a:lnTo>
                  <a:pt x="2406399" y="0"/>
                </a:lnTo>
              </a:path>
            </a:pathLst>
          </a:custGeom>
          <a:ln w="1989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178898" y="3695646"/>
            <a:ext cx="2406650" cy="326390"/>
          </a:xfrm>
          <a:custGeom>
            <a:avLst/>
            <a:gdLst/>
            <a:ahLst/>
            <a:cxnLst/>
            <a:rect l="l" t="t" r="r" b="b"/>
            <a:pathLst>
              <a:path w="2406650" h="326389">
                <a:moveTo>
                  <a:pt x="0" y="325853"/>
                </a:moveTo>
                <a:lnTo>
                  <a:pt x="2406399" y="0"/>
                </a:lnTo>
              </a:path>
            </a:pathLst>
          </a:custGeom>
          <a:ln w="1989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080371" y="3410494"/>
            <a:ext cx="2485693" cy="54858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911862" y="2216983"/>
            <a:ext cx="75048" cy="51371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911862" y="1818398"/>
            <a:ext cx="2713887" cy="39858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911862" y="1818399"/>
            <a:ext cx="2788935" cy="91230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986910" y="2332116"/>
            <a:ext cx="2713887" cy="39858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625749" y="1818398"/>
            <a:ext cx="75048" cy="51371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 rot="21000000">
            <a:off x="4551244" y="2516425"/>
            <a:ext cx="1733176" cy="127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000"/>
              </a:lnSpc>
            </a:pPr>
            <a:r>
              <a:rPr sz="1500" i="1" spc="-44" baseline="-5555" dirty="0">
                <a:latin typeface="Arial"/>
                <a:cs typeface="Arial"/>
              </a:rPr>
              <a:t>Sca</a:t>
            </a:r>
            <a:r>
              <a:rPr sz="1500" i="1" spc="-44" baseline="-2777" dirty="0">
                <a:latin typeface="Arial"/>
                <a:cs typeface="Arial"/>
              </a:rPr>
              <a:t>ttering </a:t>
            </a:r>
            <a:r>
              <a:rPr sz="1000" i="1" spc="-20" dirty="0">
                <a:latin typeface="Arial"/>
                <a:cs typeface="Arial"/>
              </a:rPr>
              <a:t>by </a:t>
            </a:r>
            <a:r>
              <a:rPr sz="1000" i="1" spc="-30" dirty="0">
                <a:latin typeface="Arial"/>
                <a:cs typeface="Arial"/>
              </a:rPr>
              <a:t>large</a:t>
            </a:r>
            <a:r>
              <a:rPr sz="1000" i="1" spc="-125" dirty="0">
                <a:latin typeface="Arial"/>
                <a:cs typeface="Arial"/>
              </a:rPr>
              <a:t> </a:t>
            </a:r>
            <a:r>
              <a:rPr sz="1500" i="1" spc="-52" baseline="2777" dirty="0">
                <a:latin typeface="Arial"/>
                <a:cs typeface="Arial"/>
              </a:rPr>
              <a:t>obstru</a:t>
            </a:r>
            <a:r>
              <a:rPr sz="1500" i="1" spc="-52" baseline="5555" dirty="0">
                <a:latin typeface="Arial"/>
                <a:cs typeface="Arial"/>
              </a:rPr>
              <a:t>ctions</a:t>
            </a:r>
            <a:endParaRPr sz="1500" baseline="5555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092199" y="8706182"/>
            <a:ext cx="407670" cy="132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700" spc="5" dirty="0">
                <a:latin typeface="Calibri"/>
                <a:cs typeface="Calibri"/>
              </a:rPr>
              <a:t>Page </a:t>
            </a:r>
            <a:r>
              <a:rPr sz="700" dirty="0">
                <a:latin typeface="Calibri"/>
                <a:cs typeface="Calibri"/>
              </a:rPr>
              <a:t>-</a:t>
            </a:r>
            <a:r>
              <a:rPr sz="700" spc="-35" dirty="0">
                <a:latin typeface="Calibri"/>
                <a:cs typeface="Calibri"/>
              </a:rPr>
              <a:t> </a:t>
            </a:r>
            <a:r>
              <a:rPr sz="700" spc="15" dirty="0">
                <a:latin typeface="Calibri"/>
                <a:cs typeface="Calibri"/>
              </a:rPr>
              <a:t>106</a:t>
            </a:r>
            <a:endParaRPr sz="700">
              <a:latin typeface="Calibri"/>
              <a:cs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3645870" y="8619760"/>
            <a:ext cx="480659" cy="2467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774238" y="6037712"/>
            <a:ext cx="98157" cy="93772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774238" y="5743728"/>
            <a:ext cx="2813492" cy="29398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774238" y="5743728"/>
            <a:ext cx="2911650" cy="123171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872396" y="6681455"/>
            <a:ext cx="2813491" cy="29398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587730" y="5743728"/>
            <a:ext cx="98158" cy="93772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1289535" y="5686675"/>
            <a:ext cx="2196465" cy="28936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20675" marR="55880" indent="-321310">
              <a:lnSpc>
                <a:spcPct val="100000"/>
              </a:lnSpc>
              <a:spcBef>
                <a:spcPts val="100"/>
              </a:spcBef>
              <a:buFont typeface="Wingdings"/>
              <a:buChar char=""/>
              <a:tabLst>
                <a:tab pos="320675" algn="l"/>
                <a:tab pos="321310" algn="l"/>
              </a:tabLst>
            </a:pPr>
            <a:r>
              <a:rPr sz="1100" dirty="0">
                <a:latin typeface="Cambria"/>
                <a:cs typeface="Cambria"/>
              </a:rPr>
              <a:t>Ketidaksempurnaan  pembuatan </a:t>
            </a:r>
            <a:r>
              <a:rPr sz="1100" spc="-5" dirty="0">
                <a:latin typeface="Cambria"/>
                <a:cs typeface="Cambria"/>
              </a:rPr>
              <a:t>serat </a:t>
            </a:r>
            <a:r>
              <a:rPr sz="1100" dirty="0">
                <a:latin typeface="Cambria"/>
                <a:cs typeface="Cambria"/>
              </a:rPr>
              <a:t>optik </a:t>
            </a:r>
            <a:r>
              <a:rPr sz="1100" spc="-5" dirty="0">
                <a:latin typeface="Cambria"/>
                <a:cs typeface="Cambria"/>
              </a:rPr>
              <a:t>juga  </a:t>
            </a:r>
            <a:r>
              <a:rPr sz="1100" dirty="0">
                <a:latin typeface="Cambria"/>
                <a:cs typeface="Cambria"/>
              </a:rPr>
              <a:t>menyebabkan lekukan </a:t>
            </a:r>
            <a:r>
              <a:rPr sz="1100" spc="-5" dirty="0">
                <a:latin typeface="Cambria"/>
                <a:cs typeface="Cambria"/>
              </a:rPr>
              <a:t>kecil</a:t>
            </a:r>
            <a:r>
              <a:rPr sz="1100" spc="-55" dirty="0">
                <a:latin typeface="Cambria"/>
                <a:cs typeface="Cambria"/>
              </a:rPr>
              <a:t> </a:t>
            </a:r>
            <a:r>
              <a:rPr sz="1100" dirty="0">
                <a:latin typeface="Cambria"/>
                <a:cs typeface="Cambria"/>
              </a:rPr>
              <a:t>di  pada </a:t>
            </a:r>
            <a:r>
              <a:rPr sz="1100" spc="-5" dirty="0">
                <a:latin typeface="Cambria"/>
                <a:cs typeface="Cambria"/>
              </a:rPr>
              <a:t>core, yang </a:t>
            </a:r>
            <a:r>
              <a:rPr sz="1100" dirty="0">
                <a:latin typeface="Cambria"/>
                <a:cs typeface="Cambria"/>
              </a:rPr>
              <a:t>disebut </a:t>
            </a:r>
            <a:r>
              <a:rPr sz="1100" i="1" dirty="0">
                <a:latin typeface="Cambria"/>
                <a:cs typeface="Cambria"/>
              </a:rPr>
              <a:t>micro  </a:t>
            </a:r>
            <a:r>
              <a:rPr sz="1100" i="1" spc="5" dirty="0">
                <a:latin typeface="Cambria"/>
                <a:cs typeface="Cambria"/>
              </a:rPr>
              <a:t>bending.</a:t>
            </a:r>
            <a:endParaRPr sz="1100">
              <a:latin typeface="Cambria"/>
              <a:cs typeface="Cambria"/>
            </a:endParaRPr>
          </a:p>
          <a:p>
            <a:pPr marL="320675" indent="-321310">
              <a:lnSpc>
                <a:spcPts val="1295"/>
              </a:lnSpc>
              <a:buFont typeface="Wingdings"/>
              <a:buChar char=""/>
              <a:tabLst>
                <a:tab pos="320675" algn="l"/>
                <a:tab pos="321310" algn="l"/>
              </a:tabLst>
            </a:pPr>
            <a:r>
              <a:rPr sz="1100" dirty="0">
                <a:latin typeface="Cambria"/>
                <a:cs typeface="Cambria"/>
              </a:rPr>
              <a:t>Jika </a:t>
            </a:r>
            <a:r>
              <a:rPr sz="1100" spc="-5" dirty="0">
                <a:latin typeface="Cambria"/>
                <a:cs typeface="Cambria"/>
              </a:rPr>
              <a:t>cahaya </a:t>
            </a:r>
            <a:r>
              <a:rPr sz="1100" dirty="0">
                <a:latin typeface="Cambria"/>
                <a:cs typeface="Cambria"/>
              </a:rPr>
              <a:t>mengenai</a:t>
            </a:r>
            <a:r>
              <a:rPr sz="1100" spc="10" dirty="0">
                <a:latin typeface="Cambria"/>
                <a:cs typeface="Cambria"/>
              </a:rPr>
              <a:t> </a:t>
            </a:r>
            <a:r>
              <a:rPr sz="1100" spc="-5" dirty="0">
                <a:latin typeface="Cambria"/>
                <a:cs typeface="Cambria"/>
              </a:rPr>
              <a:t>lekukan</a:t>
            </a:r>
            <a:endParaRPr sz="1100">
              <a:latin typeface="Cambria"/>
              <a:cs typeface="Cambria"/>
            </a:endParaRPr>
          </a:p>
          <a:p>
            <a:pPr marL="320675" marR="165735">
              <a:lnSpc>
                <a:spcPts val="1300"/>
              </a:lnSpc>
              <a:spcBef>
                <a:spcPts val="155"/>
              </a:spcBef>
            </a:pPr>
            <a:r>
              <a:rPr sz="1100" dirty="0">
                <a:latin typeface="Cambria"/>
                <a:cs typeface="Cambria"/>
              </a:rPr>
              <a:t>ini maka akan dihamburkan  sehingga </a:t>
            </a:r>
            <a:r>
              <a:rPr sz="1100" spc="-5" dirty="0">
                <a:latin typeface="Cambria"/>
                <a:cs typeface="Cambria"/>
              </a:rPr>
              <a:t>menyebabkan</a:t>
            </a:r>
            <a:r>
              <a:rPr sz="1100" spc="-20" dirty="0">
                <a:latin typeface="Cambria"/>
                <a:cs typeface="Cambria"/>
              </a:rPr>
              <a:t> </a:t>
            </a:r>
            <a:r>
              <a:rPr sz="1100" dirty="0">
                <a:latin typeface="Cambria"/>
                <a:cs typeface="Cambria"/>
              </a:rPr>
              <a:t>loss.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100">
              <a:latin typeface="Times New Roman"/>
              <a:cs typeface="Times New Roman"/>
            </a:endParaRPr>
          </a:p>
          <a:p>
            <a:pPr marL="320675" marR="5080" indent="-321310">
              <a:lnSpc>
                <a:spcPct val="100499"/>
              </a:lnSpc>
              <a:buFont typeface="Wingdings"/>
              <a:buChar char=""/>
              <a:tabLst>
                <a:tab pos="320675" algn="l"/>
                <a:tab pos="321310" algn="l"/>
              </a:tabLst>
            </a:pPr>
            <a:r>
              <a:rPr sz="1100" dirty="0">
                <a:latin typeface="Cambria"/>
                <a:cs typeface="Cambria"/>
              </a:rPr>
              <a:t>Ketidaksempurnaan  pembuatan </a:t>
            </a:r>
            <a:r>
              <a:rPr sz="1100" spc="-5" dirty="0">
                <a:latin typeface="Cambria"/>
                <a:cs typeface="Cambria"/>
              </a:rPr>
              <a:t>serat </a:t>
            </a:r>
            <a:r>
              <a:rPr sz="1100" dirty="0">
                <a:latin typeface="Cambria"/>
                <a:cs typeface="Cambria"/>
              </a:rPr>
              <a:t>optik </a:t>
            </a:r>
            <a:r>
              <a:rPr sz="1100" spc="-5" dirty="0">
                <a:latin typeface="Cambria"/>
                <a:cs typeface="Cambria"/>
              </a:rPr>
              <a:t>juga  </a:t>
            </a:r>
            <a:r>
              <a:rPr sz="1100" dirty="0">
                <a:latin typeface="Cambria"/>
                <a:cs typeface="Cambria"/>
              </a:rPr>
              <a:t>memungkinkan </a:t>
            </a:r>
            <a:r>
              <a:rPr sz="1100" spc="-5" dirty="0">
                <a:latin typeface="Cambria"/>
                <a:cs typeface="Cambria"/>
              </a:rPr>
              <a:t>ukuran  </a:t>
            </a:r>
            <a:r>
              <a:rPr sz="1100" dirty="0">
                <a:latin typeface="Cambria"/>
                <a:cs typeface="Cambria"/>
              </a:rPr>
              <a:t>diameter </a:t>
            </a:r>
            <a:r>
              <a:rPr sz="1100" spc="-5" dirty="0">
                <a:latin typeface="Cambria"/>
                <a:cs typeface="Cambria"/>
              </a:rPr>
              <a:t>core </a:t>
            </a:r>
            <a:r>
              <a:rPr sz="1100" dirty="0">
                <a:latin typeface="Cambria"/>
                <a:cs typeface="Cambria"/>
              </a:rPr>
              <a:t>tidak </a:t>
            </a:r>
            <a:r>
              <a:rPr sz="1100" spc="5" dirty="0">
                <a:latin typeface="Cambria"/>
                <a:cs typeface="Cambria"/>
              </a:rPr>
              <a:t>sama </a:t>
            </a:r>
            <a:r>
              <a:rPr sz="1100" spc="-5" dirty="0">
                <a:latin typeface="Cambria"/>
                <a:cs typeface="Cambria"/>
              </a:rPr>
              <a:t>(</a:t>
            </a:r>
            <a:r>
              <a:rPr sz="1100" i="1" spc="-5" dirty="0">
                <a:latin typeface="Cambria"/>
                <a:cs typeface="Cambria"/>
              </a:rPr>
              <a:t>core  </a:t>
            </a:r>
            <a:r>
              <a:rPr sz="1100" i="1" dirty="0">
                <a:latin typeface="Cambria"/>
                <a:cs typeface="Cambria"/>
              </a:rPr>
              <a:t>size variation</a:t>
            </a:r>
            <a:r>
              <a:rPr sz="1100" dirty="0">
                <a:latin typeface="Cambria"/>
                <a:cs typeface="Cambria"/>
              </a:rPr>
              <a:t>) di sepanjang  serat, sehingga apabila  disambungkan akan  menyebabkan</a:t>
            </a:r>
            <a:r>
              <a:rPr sz="1100" spc="-5" dirty="0">
                <a:latin typeface="Cambria"/>
                <a:cs typeface="Cambria"/>
              </a:rPr>
              <a:t> </a:t>
            </a:r>
            <a:r>
              <a:rPr sz="1100" dirty="0">
                <a:latin typeface="Cambria"/>
                <a:cs typeface="Cambria"/>
              </a:rPr>
              <a:t>loss.</a:t>
            </a:r>
            <a:endParaRPr sz="1100">
              <a:latin typeface="Cambria"/>
              <a:cs typeface="Cambria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3831804" y="7574149"/>
            <a:ext cx="103646" cy="92273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831804" y="7272205"/>
            <a:ext cx="2692868" cy="301943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831804" y="7272205"/>
            <a:ext cx="2796515" cy="122467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3935451" y="8194935"/>
            <a:ext cx="2692868" cy="301945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6524673" y="7272205"/>
            <a:ext cx="103647" cy="922729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17549" y="5391150"/>
            <a:ext cx="6337300" cy="3556000"/>
          </a:xfrm>
          <a:custGeom>
            <a:avLst/>
            <a:gdLst/>
            <a:ahLst/>
            <a:cxnLst/>
            <a:rect l="l" t="t" r="r" b="b"/>
            <a:pathLst>
              <a:path w="6337300" h="3556000">
                <a:moveTo>
                  <a:pt x="0" y="0"/>
                </a:moveTo>
                <a:lnTo>
                  <a:pt x="6337300" y="0"/>
                </a:lnTo>
                <a:lnTo>
                  <a:pt x="6337300" y="3556000"/>
                </a:lnTo>
                <a:lnTo>
                  <a:pt x="0" y="35560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535"/>
              </a:lnSpc>
            </a:pPr>
            <a:fld id="{81D60167-4931-47E6-BA6A-407CBD079E47}" type="slidenum">
              <a:rPr dirty="0"/>
              <a:t>42</a:t>
            </a:fld>
            <a:endParaRPr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79499" y="4437650"/>
            <a:ext cx="420370" cy="132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00" spc="5" dirty="0">
                <a:latin typeface="Calibri"/>
                <a:cs typeface="Calibri"/>
              </a:rPr>
              <a:t>Page </a:t>
            </a:r>
            <a:r>
              <a:rPr sz="700" dirty="0">
                <a:latin typeface="Calibri"/>
                <a:cs typeface="Calibri"/>
              </a:rPr>
              <a:t>-</a:t>
            </a:r>
            <a:r>
              <a:rPr sz="700" spc="-35" dirty="0">
                <a:latin typeface="Calibri"/>
                <a:cs typeface="Calibri"/>
              </a:rPr>
              <a:t> </a:t>
            </a:r>
            <a:r>
              <a:rPr sz="700" spc="15" dirty="0">
                <a:latin typeface="Calibri"/>
                <a:cs typeface="Calibri"/>
              </a:rPr>
              <a:t>107</a:t>
            </a:r>
            <a:endParaRPr sz="7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645870" y="4338673"/>
            <a:ext cx="480659" cy="2476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419048" y="1325440"/>
            <a:ext cx="4081779" cy="6216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b="1" spc="-25" dirty="0">
                <a:latin typeface="Cambria"/>
                <a:cs typeface="Cambria"/>
              </a:rPr>
              <a:t>Kapasitas, </a:t>
            </a:r>
            <a:r>
              <a:rPr sz="1300" b="1" spc="-30" dirty="0">
                <a:latin typeface="Cambria"/>
                <a:cs typeface="Cambria"/>
              </a:rPr>
              <a:t>Kode </a:t>
            </a:r>
            <a:r>
              <a:rPr sz="1300" b="1" spc="-40" dirty="0">
                <a:latin typeface="Cambria"/>
                <a:cs typeface="Cambria"/>
              </a:rPr>
              <a:t>Warna, </a:t>
            </a:r>
            <a:r>
              <a:rPr sz="1300" b="1" dirty="0">
                <a:latin typeface="Cambria"/>
                <a:cs typeface="Cambria"/>
              </a:rPr>
              <a:t>&amp; </a:t>
            </a:r>
            <a:r>
              <a:rPr sz="1300" b="1" spc="-35" dirty="0">
                <a:latin typeface="Cambria"/>
                <a:cs typeface="Cambria"/>
              </a:rPr>
              <a:t>Pelabelan </a:t>
            </a:r>
            <a:r>
              <a:rPr sz="1300" b="1" spc="-30" dirty="0">
                <a:latin typeface="Cambria"/>
                <a:cs typeface="Cambria"/>
              </a:rPr>
              <a:t>Kabel Serat </a:t>
            </a:r>
            <a:r>
              <a:rPr sz="1300" b="1" spc="-25" dirty="0">
                <a:latin typeface="Cambria"/>
                <a:cs typeface="Cambria"/>
              </a:rPr>
              <a:t>Optik</a:t>
            </a:r>
            <a:r>
              <a:rPr sz="1300" b="1" spc="-75" dirty="0">
                <a:latin typeface="Cambria"/>
                <a:cs typeface="Cambria"/>
              </a:rPr>
              <a:t> </a:t>
            </a:r>
            <a:r>
              <a:rPr sz="1300" b="1" spc="-10" dirty="0">
                <a:latin typeface="Cambria"/>
                <a:cs typeface="Cambria"/>
              </a:rPr>
              <a:t>::</a:t>
            </a:r>
            <a:endParaRPr sz="13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5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100" b="1" spc="5" dirty="0">
                <a:solidFill>
                  <a:srgbClr val="FF0000"/>
                </a:solidFill>
                <a:latin typeface="Cambria"/>
                <a:cs typeface="Cambria"/>
              </a:rPr>
              <a:t>Kapasitas kabel</a:t>
            </a:r>
            <a:r>
              <a:rPr sz="1100" b="1" spc="-10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100" b="1" spc="-5" dirty="0">
                <a:solidFill>
                  <a:srgbClr val="FF0000"/>
                </a:solidFill>
                <a:latin typeface="Cambria"/>
                <a:cs typeface="Cambria"/>
              </a:rPr>
              <a:t>(konvensional)</a:t>
            </a:r>
            <a:endParaRPr sz="1100">
              <a:latin typeface="Cambria"/>
              <a:cs typeface="Cambria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442111" y="2121300"/>
          <a:ext cx="5197471" cy="187470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394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94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94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3949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394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2630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05"/>
                        </a:spcBef>
                      </a:pPr>
                      <a:r>
                        <a:rPr sz="800" b="1" spc="10" dirty="0">
                          <a:latin typeface="Calibri"/>
                          <a:cs typeface="Calibri"/>
                        </a:rPr>
                        <a:t>Jumlah</a:t>
                      </a:r>
                      <a:r>
                        <a:rPr sz="800" b="1" spc="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800" b="1" spc="-45" dirty="0">
                          <a:latin typeface="Calibri"/>
                          <a:cs typeface="Calibri"/>
                        </a:rPr>
                        <a:t>LT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102235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05"/>
                        </a:spcBef>
                      </a:pPr>
                      <a:r>
                        <a:rPr sz="800" b="1" spc="10" dirty="0">
                          <a:latin typeface="Calibri"/>
                          <a:cs typeface="Calibri"/>
                        </a:rPr>
                        <a:t>Jumlah </a:t>
                      </a:r>
                      <a:r>
                        <a:rPr sz="800" b="1" spc="5" dirty="0">
                          <a:latin typeface="Calibri"/>
                          <a:cs typeface="Calibri"/>
                        </a:rPr>
                        <a:t>serta </a:t>
                      </a:r>
                      <a:r>
                        <a:rPr sz="800" b="1" spc="10" dirty="0">
                          <a:latin typeface="Calibri"/>
                          <a:cs typeface="Calibri"/>
                        </a:rPr>
                        <a:t>per</a:t>
                      </a:r>
                      <a:r>
                        <a:rPr sz="800" b="1" spc="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800" b="1" spc="-25" dirty="0">
                          <a:latin typeface="Calibri"/>
                          <a:cs typeface="Calibri"/>
                        </a:rPr>
                        <a:t>LT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102235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85090" marR="80010" indent="229235">
                        <a:lnSpc>
                          <a:spcPct val="105000"/>
                        </a:lnSpc>
                        <a:spcBef>
                          <a:spcPts val="254"/>
                        </a:spcBef>
                      </a:pPr>
                      <a:r>
                        <a:rPr sz="800" b="1" spc="10" dirty="0">
                          <a:latin typeface="Calibri"/>
                          <a:cs typeface="Calibri"/>
                        </a:rPr>
                        <a:t>Diameter  luar/dalam </a:t>
                      </a:r>
                      <a:r>
                        <a:rPr sz="800" b="1" spc="-25" dirty="0">
                          <a:latin typeface="Calibri"/>
                          <a:cs typeface="Calibri"/>
                        </a:rPr>
                        <a:t>LT </a:t>
                      </a:r>
                      <a:r>
                        <a:rPr sz="800" b="1" spc="15" dirty="0">
                          <a:latin typeface="Calibri"/>
                          <a:cs typeface="Calibri"/>
                        </a:rPr>
                        <a:t>(mm)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32384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400685" marR="177800" indent="-217170">
                        <a:lnSpc>
                          <a:spcPct val="105000"/>
                        </a:lnSpc>
                        <a:spcBef>
                          <a:spcPts val="254"/>
                        </a:spcBef>
                      </a:pPr>
                      <a:r>
                        <a:rPr sz="800" b="1" spc="10" dirty="0">
                          <a:latin typeface="Calibri"/>
                          <a:cs typeface="Calibri"/>
                        </a:rPr>
                        <a:t>Diameter</a:t>
                      </a:r>
                      <a:r>
                        <a:rPr sz="800" b="1" spc="-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800" b="1" spc="5" dirty="0">
                          <a:latin typeface="Calibri"/>
                          <a:cs typeface="Calibri"/>
                        </a:rPr>
                        <a:t>kabel  </a:t>
                      </a:r>
                      <a:r>
                        <a:rPr sz="800" b="1" spc="15" dirty="0">
                          <a:latin typeface="Calibri"/>
                          <a:cs typeface="Calibri"/>
                        </a:rPr>
                        <a:t>(mm)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32384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05"/>
                        </a:spcBef>
                      </a:pPr>
                      <a:r>
                        <a:rPr sz="800" b="1" spc="10" dirty="0">
                          <a:latin typeface="Calibri"/>
                          <a:cs typeface="Calibri"/>
                        </a:rPr>
                        <a:t>Jumlah</a:t>
                      </a:r>
                      <a:r>
                        <a:rPr sz="800" b="1" spc="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800" b="1" dirty="0">
                          <a:latin typeface="Calibri"/>
                          <a:cs typeface="Calibri"/>
                        </a:rPr>
                        <a:t>serat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102235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503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800" dirty="0">
                          <a:latin typeface="Calibri"/>
                          <a:cs typeface="Calibri"/>
                        </a:rPr>
                        <a:t>6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34925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800" dirty="0">
                          <a:latin typeface="Calibri"/>
                          <a:cs typeface="Calibri"/>
                        </a:rPr>
                        <a:t>2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34925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800" spc="5" dirty="0">
                          <a:latin typeface="Calibri"/>
                          <a:cs typeface="Calibri"/>
                        </a:rPr>
                        <a:t>2.2 </a:t>
                      </a:r>
                      <a:r>
                        <a:rPr sz="800" dirty="0">
                          <a:latin typeface="Calibri"/>
                          <a:cs typeface="Calibri"/>
                        </a:rPr>
                        <a:t>x</a:t>
                      </a:r>
                      <a:r>
                        <a:rPr sz="800" spc="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800" spc="5" dirty="0">
                          <a:latin typeface="Calibri"/>
                          <a:cs typeface="Calibri"/>
                        </a:rPr>
                        <a:t>1.4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34925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R="457834" algn="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800" spc="15" dirty="0">
                          <a:latin typeface="Calibri"/>
                          <a:cs typeface="Calibri"/>
                        </a:rPr>
                        <a:t>13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34925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800" dirty="0">
                          <a:latin typeface="Calibri"/>
                          <a:cs typeface="Calibri"/>
                        </a:rPr>
                        <a:t>4 –</a:t>
                      </a:r>
                      <a:r>
                        <a:rPr sz="800" spc="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800" spc="20" dirty="0">
                          <a:latin typeface="Calibri"/>
                          <a:cs typeface="Calibri"/>
                        </a:rPr>
                        <a:t>12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34925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0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800" dirty="0">
                          <a:latin typeface="Calibri"/>
                          <a:cs typeface="Calibri"/>
                        </a:rPr>
                        <a:t>6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3556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800" dirty="0">
                          <a:latin typeface="Calibri"/>
                          <a:cs typeface="Calibri"/>
                        </a:rPr>
                        <a:t>4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3556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800" spc="5" dirty="0">
                          <a:latin typeface="Calibri"/>
                          <a:cs typeface="Calibri"/>
                        </a:rPr>
                        <a:t>2.2 </a:t>
                      </a:r>
                      <a:r>
                        <a:rPr sz="800" dirty="0">
                          <a:latin typeface="Calibri"/>
                          <a:cs typeface="Calibri"/>
                        </a:rPr>
                        <a:t>x</a:t>
                      </a:r>
                      <a:r>
                        <a:rPr sz="800" spc="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800" spc="5" dirty="0">
                          <a:latin typeface="Calibri"/>
                          <a:cs typeface="Calibri"/>
                        </a:rPr>
                        <a:t>1.4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3556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R="457834" algn="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800" spc="15" dirty="0">
                          <a:latin typeface="Calibri"/>
                          <a:cs typeface="Calibri"/>
                        </a:rPr>
                        <a:t>13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3556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800" dirty="0">
                          <a:latin typeface="Calibri"/>
                          <a:cs typeface="Calibri"/>
                        </a:rPr>
                        <a:t>4 –</a:t>
                      </a:r>
                      <a:r>
                        <a:rPr sz="800" spc="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800" spc="15" dirty="0">
                          <a:latin typeface="Calibri"/>
                          <a:cs typeface="Calibri"/>
                        </a:rPr>
                        <a:t>24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3556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0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800" dirty="0">
                          <a:latin typeface="Calibri"/>
                          <a:cs typeface="Calibri"/>
                        </a:rPr>
                        <a:t>6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37465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800" dirty="0">
                          <a:latin typeface="Calibri"/>
                          <a:cs typeface="Calibri"/>
                        </a:rPr>
                        <a:t>6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37465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800" spc="5" dirty="0">
                          <a:latin typeface="Calibri"/>
                          <a:cs typeface="Calibri"/>
                        </a:rPr>
                        <a:t>2.5 </a:t>
                      </a:r>
                      <a:r>
                        <a:rPr sz="800" dirty="0">
                          <a:latin typeface="Calibri"/>
                          <a:cs typeface="Calibri"/>
                        </a:rPr>
                        <a:t>x</a:t>
                      </a:r>
                      <a:r>
                        <a:rPr sz="800" spc="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800" spc="5" dirty="0">
                          <a:latin typeface="Calibri"/>
                          <a:cs typeface="Calibri"/>
                        </a:rPr>
                        <a:t>1.5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37465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R="420370" algn="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800" spc="15" dirty="0">
                          <a:latin typeface="Calibri"/>
                          <a:cs typeface="Calibri"/>
                        </a:rPr>
                        <a:t>13</a:t>
                      </a:r>
                      <a:r>
                        <a:rPr sz="800" spc="5" dirty="0">
                          <a:latin typeface="Calibri"/>
                          <a:cs typeface="Calibri"/>
                        </a:rPr>
                        <a:t>.</a:t>
                      </a:r>
                      <a:r>
                        <a:rPr sz="800" dirty="0">
                          <a:latin typeface="Calibri"/>
                          <a:cs typeface="Calibri"/>
                        </a:rPr>
                        <a:t>5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37465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800" dirty="0">
                          <a:latin typeface="Calibri"/>
                          <a:cs typeface="Calibri"/>
                        </a:rPr>
                        <a:t>6 –</a:t>
                      </a:r>
                      <a:r>
                        <a:rPr sz="800" spc="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800" spc="15" dirty="0">
                          <a:latin typeface="Calibri"/>
                          <a:cs typeface="Calibri"/>
                        </a:rPr>
                        <a:t>36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37465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0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800" dirty="0">
                          <a:latin typeface="Calibri"/>
                          <a:cs typeface="Calibri"/>
                        </a:rPr>
                        <a:t>6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36195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800" spc="15" dirty="0">
                          <a:latin typeface="Calibri"/>
                          <a:cs typeface="Calibri"/>
                        </a:rPr>
                        <a:t>12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36195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800" spc="5" dirty="0">
                          <a:latin typeface="Calibri"/>
                          <a:cs typeface="Calibri"/>
                        </a:rPr>
                        <a:t>3.5 </a:t>
                      </a:r>
                      <a:r>
                        <a:rPr sz="800" dirty="0">
                          <a:latin typeface="Calibri"/>
                          <a:cs typeface="Calibri"/>
                        </a:rPr>
                        <a:t>x</a:t>
                      </a:r>
                      <a:r>
                        <a:rPr sz="800" spc="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800" spc="5" dirty="0">
                          <a:latin typeface="Calibri"/>
                          <a:cs typeface="Calibri"/>
                        </a:rPr>
                        <a:t>2.5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36195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R="457834" algn="r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800" spc="15" dirty="0">
                          <a:latin typeface="Calibri"/>
                          <a:cs typeface="Calibri"/>
                        </a:rPr>
                        <a:t>16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36195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800" spc="10" dirty="0">
                          <a:latin typeface="Calibri"/>
                          <a:cs typeface="Calibri"/>
                        </a:rPr>
                        <a:t>12 </a:t>
                      </a:r>
                      <a:r>
                        <a:rPr sz="800" dirty="0">
                          <a:latin typeface="Calibri"/>
                          <a:cs typeface="Calibri"/>
                        </a:rPr>
                        <a:t>–</a:t>
                      </a:r>
                      <a:r>
                        <a:rPr sz="800" spc="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800" spc="15" dirty="0">
                          <a:latin typeface="Calibri"/>
                          <a:cs typeface="Calibri"/>
                        </a:rPr>
                        <a:t>72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36195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0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800" dirty="0">
                          <a:latin typeface="Calibri"/>
                          <a:cs typeface="Calibri"/>
                        </a:rPr>
                        <a:t>8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3810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800" dirty="0">
                          <a:latin typeface="Calibri"/>
                          <a:cs typeface="Calibri"/>
                        </a:rPr>
                        <a:t>4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3810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800" spc="5" dirty="0">
                          <a:latin typeface="Calibri"/>
                          <a:cs typeface="Calibri"/>
                        </a:rPr>
                        <a:t>2.2 </a:t>
                      </a:r>
                      <a:r>
                        <a:rPr sz="800" dirty="0">
                          <a:latin typeface="Calibri"/>
                          <a:cs typeface="Calibri"/>
                        </a:rPr>
                        <a:t>x</a:t>
                      </a:r>
                      <a:r>
                        <a:rPr sz="800" spc="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800" spc="5" dirty="0">
                          <a:latin typeface="Calibri"/>
                          <a:cs typeface="Calibri"/>
                        </a:rPr>
                        <a:t>1.4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3810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R="457834" algn="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800" spc="15" dirty="0">
                          <a:latin typeface="Calibri"/>
                          <a:cs typeface="Calibri"/>
                        </a:rPr>
                        <a:t>15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3810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800" spc="15" dirty="0">
                          <a:latin typeface="Calibri"/>
                          <a:cs typeface="Calibri"/>
                        </a:rPr>
                        <a:t>24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3810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800" dirty="0">
                          <a:latin typeface="Calibri"/>
                          <a:cs typeface="Calibri"/>
                        </a:rPr>
                        <a:t>8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40005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800" dirty="0">
                          <a:latin typeface="Calibri"/>
                          <a:cs typeface="Calibri"/>
                        </a:rPr>
                        <a:t>6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40005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800" spc="5" dirty="0">
                          <a:latin typeface="Calibri"/>
                          <a:cs typeface="Calibri"/>
                        </a:rPr>
                        <a:t>2.5 </a:t>
                      </a:r>
                      <a:r>
                        <a:rPr sz="800" dirty="0">
                          <a:latin typeface="Calibri"/>
                          <a:cs typeface="Calibri"/>
                        </a:rPr>
                        <a:t>x</a:t>
                      </a:r>
                      <a:r>
                        <a:rPr sz="800" spc="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800" spc="5" dirty="0">
                          <a:latin typeface="Calibri"/>
                          <a:cs typeface="Calibri"/>
                        </a:rPr>
                        <a:t>1.5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40005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R="457834" algn="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800" spc="15" dirty="0">
                          <a:latin typeface="Calibri"/>
                          <a:cs typeface="Calibri"/>
                        </a:rPr>
                        <a:t>16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40005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800" spc="10" dirty="0">
                          <a:latin typeface="Calibri"/>
                          <a:cs typeface="Calibri"/>
                        </a:rPr>
                        <a:t>24 </a:t>
                      </a:r>
                      <a:r>
                        <a:rPr sz="800" dirty="0">
                          <a:latin typeface="Calibri"/>
                          <a:cs typeface="Calibri"/>
                        </a:rPr>
                        <a:t>–</a:t>
                      </a:r>
                      <a:r>
                        <a:rPr sz="800" spc="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800" spc="15" dirty="0">
                          <a:latin typeface="Calibri"/>
                          <a:cs typeface="Calibri"/>
                        </a:rPr>
                        <a:t>48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40005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9"/>
                        </a:spcBef>
                      </a:pPr>
                      <a:r>
                        <a:rPr sz="800" dirty="0">
                          <a:latin typeface="Calibri"/>
                          <a:cs typeface="Calibri"/>
                        </a:rPr>
                        <a:t>8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39369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9"/>
                        </a:spcBef>
                      </a:pPr>
                      <a:r>
                        <a:rPr sz="800" spc="15" dirty="0">
                          <a:latin typeface="Calibri"/>
                          <a:cs typeface="Calibri"/>
                        </a:rPr>
                        <a:t>12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39369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9"/>
                        </a:spcBef>
                      </a:pPr>
                      <a:r>
                        <a:rPr sz="800" spc="5" dirty="0">
                          <a:latin typeface="Calibri"/>
                          <a:cs typeface="Calibri"/>
                        </a:rPr>
                        <a:t>3.5 </a:t>
                      </a:r>
                      <a:r>
                        <a:rPr sz="800" dirty="0">
                          <a:latin typeface="Calibri"/>
                          <a:cs typeface="Calibri"/>
                        </a:rPr>
                        <a:t>x</a:t>
                      </a:r>
                      <a:r>
                        <a:rPr sz="800" spc="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800" spc="5" dirty="0">
                          <a:latin typeface="Calibri"/>
                          <a:cs typeface="Calibri"/>
                        </a:rPr>
                        <a:t>2.5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39369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R="420370" algn="r">
                        <a:lnSpc>
                          <a:spcPct val="100000"/>
                        </a:lnSpc>
                        <a:spcBef>
                          <a:spcPts val="309"/>
                        </a:spcBef>
                      </a:pPr>
                      <a:r>
                        <a:rPr sz="800" spc="15" dirty="0">
                          <a:latin typeface="Calibri"/>
                          <a:cs typeface="Calibri"/>
                        </a:rPr>
                        <a:t>17</a:t>
                      </a:r>
                      <a:r>
                        <a:rPr sz="800" spc="5" dirty="0">
                          <a:latin typeface="Calibri"/>
                          <a:cs typeface="Calibri"/>
                        </a:rPr>
                        <a:t>.</a:t>
                      </a:r>
                      <a:r>
                        <a:rPr sz="800" dirty="0">
                          <a:latin typeface="Calibri"/>
                          <a:cs typeface="Calibri"/>
                        </a:rPr>
                        <a:t>5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39369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9"/>
                        </a:spcBef>
                      </a:pPr>
                      <a:r>
                        <a:rPr sz="800" spc="10" dirty="0">
                          <a:latin typeface="Calibri"/>
                          <a:cs typeface="Calibri"/>
                        </a:rPr>
                        <a:t>24 </a:t>
                      </a:r>
                      <a:r>
                        <a:rPr sz="800" dirty="0">
                          <a:latin typeface="Calibri"/>
                          <a:cs typeface="Calibri"/>
                        </a:rPr>
                        <a:t>-</a:t>
                      </a:r>
                      <a:r>
                        <a:rPr sz="800" spc="15" dirty="0">
                          <a:latin typeface="Calibri"/>
                          <a:cs typeface="Calibri"/>
                        </a:rPr>
                        <a:t> 96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39369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6" name="object 6"/>
          <p:cNvSpPr/>
          <p:nvPr/>
        </p:nvSpPr>
        <p:spPr>
          <a:xfrm>
            <a:off x="1040383" y="1287272"/>
            <a:ext cx="326136" cy="33223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17549" y="1098550"/>
            <a:ext cx="6337300" cy="3568700"/>
          </a:xfrm>
          <a:custGeom>
            <a:avLst/>
            <a:gdLst/>
            <a:ahLst/>
            <a:cxnLst/>
            <a:rect l="l" t="t" r="r" b="b"/>
            <a:pathLst>
              <a:path w="6337300" h="3568700">
                <a:moveTo>
                  <a:pt x="0" y="0"/>
                </a:moveTo>
                <a:lnTo>
                  <a:pt x="6337300" y="0"/>
                </a:lnTo>
                <a:lnTo>
                  <a:pt x="6337300" y="3568700"/>
                </a:lnTo>
                <a:lnTo>
                  <a:pt x="0" y="35687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079499" y="8706182"/>
            <a:ext cx="420370" cy="132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00" spc="5" dirty="0">
                <a:latin typeface="Calibri"/>
                <a:cs typeface="Calibri"/>
              </a:rPr>
              <a:t>Page </a:t>
            </a:r>
            <a:r>
              <a:rPr sz="700" dirty="0">
                <a:latin typeface="Calibri"/>
                <a:cs typeface="Calibri"/>
              </a:rPr>
              <a:t>-</a:t>
            </a:r>
            <a:r>
              <a:rPr sz="700" spc="-35" dirty="0">
                <a:latin typeface="Calibri"/>
                <a:cs typeface="Calibri"/>
              </a:rPr>
              <a:t> </a:t>
            </a:r>
            <a:r>
              <a:rPr sz="700" spc="15" dirty="0">
                <a:latin typeface="Calibri"/>
                <a:cs typeface="Calibri"/>
              </a:rPr>
              <a:t>108</a:t>
            </a:r>
            <a:endParaRPr sz="7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645870" y="8619760"/>
            <a:ext cx="480659" cy="2467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0" name="object 10"/>
          <p:cNvGraphicFramePr>
            <a:graphicFrameLocks noGrp="1"/>
          </p:cNvGraphicFramePr>
          <p:nvPr/>
        </p:nvGraphicFramePr>
        <p:xfrm>
          <a:off x="1367513" y="5801515"/>
          <a:ext cx="5165725" cy="272939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65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48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848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848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848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8486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8486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123781">
                <a:tc rowSpan="2">
                  <a:txBody>
                    <a:bodyPr/>
                    <a:lstStyle/>
                    <a:p>
                      <a:pPr marL="95250" marR="87630" indent="29209">
                        <a:lnSpc>
                          <a:spcPts val="910"/>
                        </a:lnSpc>
                        <a:spcBef>
                          <a:spcPts val="20"/>
                        </a:spcBef>
                      </a:pPr>
                      <a:r>
                        <a:rPr sz="700" b="1" spc="-5" dirty="0">
                          <a:latin typeface="Calibri"/>
                          <a:cs typeface="Calibri"/>
                        </a:rPr>
                        <a:t>FIBER  </a:t>
                      </a:r>
                      <a:r>
                        <a:rPr sz="700" b="1" spc="-10" dirty="0">
                          <a:latin typeface="Calibri"/>
                          <a:cs typeface="Calibri"/>
                        </a:rPr>
                        <a:t>C</a:t>
                      </a:r>
                      <a:r>
                        <a:rPr sz="700" b="1" spc="-5" dirty="0">
                          <a:latin typeface="Calibri"/>
                          <a:cs typeface="Calibri"/>
                        </a:rPr>
                        <a:t>O</a:t>
                      </a:r>
                      <a:r>
                        <a:rPr sz="700" b="1" spc="-10" dirty="0">
                          <a:latin typeface="Calibri"/>
                          <a:cs typeface="Calibri"/>
                        </a:rPr>
                        <a:t>U</a:t>
                      </a:r>
                      <a:r>
                        <a:rPr sz="700" b="1" spc="-5" dirty="0">
                          <a:latin typeface="Calibri"/>
                          <a:cs typeface="Calibri"/>
                        </a:rPr>
                        <a:t>N</a:t>
                      </a:r>
                      <a:r>
                        <a:rPr sz="700" b="1" dirty="0">
                          <a:latin typeface="Calibri"/>
                          <a:cs typeface="Calibri"/>
                        </a:rPr>
                        <a:t>T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T="254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6">
                  <a:txBody>
                    <a:bodyPr/>
                    <a:lstStyle/>
                    <a:p>
                      <a:pPr algn="ctr">
                        <a:lnSpc>
                          <a:spcPts val="819"/>
                        </a:lnSpc>
                      </a:pPr>
                      <a:r>
                        <a:rPr sz="700" b="1" spc="-5" dirty="0">
                          <a:latin typeface="Calibri"/>
                          <a:cs typeface="Calibri"/>
                        </a:rPr>
                        <a:t>LOOSE TUBE</a:t>
                      </a:r>
                      <a:r>
                        <a:rPr sz="700" b="1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700" b="1" spc="-5" dirty="0">
                          <a:latin typeface="Calibri"/>
                          <a:cs typeface="Calibri"/>
                        </a:rPr>
                        <a:t>NUMBER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3782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254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30"/>
                        </a:lnSpc>
                      </a:pPr>
                      <a:r>
                        <a:rPr sz="700" b="1" dirty="0">
                          <a:latin typeface="Calibri"/>
                          <a:cs typeface="Calibri"/>
                        </a:rPr>
                        <a:t>1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361950" algn="r">
                        <a:lnSpc>
                          <a:spcPts val="830"/>
                        </a:lnSpc>
                      </a:pPr>
                      <a:r>
                        <a:rPr sz="700" b="1" dirty="0">
                          <a:latin typeface="Calibri"/>
                          <a:cs typeface="Calibri"/>
                        </a:rPr>
                        <a:t>2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30"/>
                        </a:lnSpc>
                      </a:pPr>
                      <a:r>
                        <a:rPr sz="700" b="1" dirty="0">
                          <a:latin typeface="Calibri"/>
                          <a:cs typeface="Calibri"/>
                        </a:rPr>
                        <a:t>3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30"/>
                        </a:lnSpc>
                      </a:pPr>
                      <a:r>
                        <a:rPr sz="700" b="1" dirty="0">
                          <a:latin typeface="Calibri"/>
                          <a:cs typeface="Calibri"/>
                        </a:rPr>
                        <a:t>4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30"/>
                        </a:lnSpc>
                      </a:pPr>
                      <a:r>
                        <a:rPr sz="700" b="1" dirty="0">
                          <a:latin typeface="Calibri"/>
                          <a:cs typeface="Calibri"/>
                        </a:rPr>
                        <a:t>5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30"/>
                        </a:lnSpc>
                      </a:pPr>
                      <a:r>
                        <a:rPr sz="700" b="1" dirty="0">
                          <a:latin typeface="Calibri"/>
                          <a:cs typeface="Calibri"/>
                        </a:rPr>
                        <a:t>6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3782">
                <a:tc>
                  <a:txBody>
                    <a:bodyPr/>
                    <a:lstStyle/>
                    <a:p>
                      <a:pPr algn="ctr">
                        <a:lnSpc>
                          <a:spcPts val="830"/>
                        </a:lnSpc>
                        <a:spcBef>
                          <a:spcPts val="45"/>
                        </a:spcBef>
                      </a:pPr>
                      <a:r>
                        <a:rPr sz="700" dirty="0">
                          <a:latin typeface="Calibri"/>
                          <a:cs typeface="Calibri"/>
                        </a:rPr>
                        <a:t>4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T="571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30"/>
                        </a:lnSpc>
                        <a:spcBef>
                          <a:spcPts val="45"/>
                        </a:spcBef>
                      </a:pPr>
                      <a:r>
                        <a:rPr sz="700" dirty="0">
                          <a:latin typeface="Calibri"/>
                          <a:cs typeface="Calibri"/>
                        </a:rPr>
                        <a:t>2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T="571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97180" algn="r">
                        <a:lnSpc>
                          <a:spcPts val="830"/>
                        </a:lnSpc>
                        <a:spcBef>
                          <a:spcPts val="45"/>
                        </a:spcBef>
                      </a:pPr>
                      <a:r>
                        <a:rPr sz="700" spc="-5" dirty="0">
                          <a:latin typeface="Calibri"/>
                          <a:cs typeface="Calibri"/>
                        </a:rPr>
                        <a:t>Fille</a:t>
                      </a:r>
                      <a:r>
                        <a:rPr sz="700" dirty="0">
                          <a:latin typeface="Calibri"/>
                          <a:cs typeface="Calibri"/>
                        </a:rPr>
                        <a:t>r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T="571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30"/>
                        </a:lnSpc>
                        <a:spcBef>
                          <a:spcPts val="45"/>
                        </a:spcBef>
                      </a:pPr>
                      <a:r>
                        <a:rPr sz="700" spc="-5" dirty="0">
                          <a:latin typeface="Calibri"/>
                          <a:cs typeface="Calibri"/>
                        </a:rPr>
                        <a:t>Quad/Filler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T="571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30"/>
                        </a:lnSpc>
                        <a:spcBef>
                          <a:spcPts val="45"/>
                        </a:spcBef>
                      </a:pPr>
                      <a:r>
                        <a:rPr sz="700" dirty="0">
                          <a:latin typeface="Calibri"/>
                          <a:cs typeface="Calibri"/>
                        </a:rPr>
                        <a:t>2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T="571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40"/>
                        </a:lnSpc>
                      </a:pPr>
                      <a:r>
                        <a:rPr sz="700" spc="-5" dirty="0">
                          <a:latin typeface="Calibri"/>
                          <a:cs typeface="Calibri"/>
                        </a:rPr>
                        <a:t>Filler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40"/>
                        </a:lnSpc>
                      </a:pPr>
                      <a:r>
                        <a:rPr sz="700" spc="-5" dirty="0">
                          <a:latin typeface="Calibri"/>
                          <a:cs typeface="Calibri"/>
                        </a:rPr>
                        <a:t>Quad/Filler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378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700" dirty="0">
                          <a:latin typeface="Calibri"/>
                          <a:cs typeface="Calibri"/>
                        </a:rPr>
                        <a:t>4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T="381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700" dirty="0">
                          <a:latin typeface="Calibri"/>
                          <a:cs typeface="Calibri"/>
                        </a:rPr>
                        <a:t>4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T="381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97180" algn="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700" spc="-5" dirty="0">
                          <a:latin typeface="Calibri"/>
                          <a:cs typeface="Calibri"/>
                        </a:rPr>
                        <a:t>Fille</a:t>
                      </a:r>
                      <a:r>
                        <a:rPr sz="700" dirty="0">
                          <a:latin typeface="Calibri"/>
                          <a:cs typeface="Calibri"/>
                        </a:rPr>
                        <a:t>r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T="381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700" spc="-5" dirty="0">
                          <a:latin typeface="Calibri"/>
                          <a:cs typeface="Calibri"/>
                        </a:rPr>
                        <a:t>Filler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T="381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700" spc="-5" dirty="0">
                          <a:latin typeface="Calibri"/>
                          <a:cs typeface="Calibri"/>
                        </a:rPr>
                        <a:t>Filler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T="381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25"/>
                        </a:lnSpc>
                      </a:pPr>
                      <a:r>
                        <a:rPr sz="700" spc="-5" dirty="0">
                          <a:latin typeface="Calibri"/>
                          <a:cs typeface="Calibri"/>
                        </a:rPr>
                        <a:t>Filler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25"/>
                        </a:lnSpc>
                      </a:pPr>
                      <a:r>
                        <a:rPr sz="700" spc="-5" dirty="0">
                          <a:latin typeface="Calibri"/>
                          <a:cs typeface="Calibri"/>
                        </a:rPr>
                        <a:t>Quad/Filler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3782">
                <a:tc>
                  <a:txBody>
                    <a:bodyPr/>
                    <a:lstStyle/>
                    <a:p>
                      <a:pPr algn="ctr">
                        <a:lnSpc>
                          <a:spcPts val="835"/>
                        </a:lnSpc>
                        <a:spcBef>
                          <a:spcPts val="40"/>
                        </a:spcBef>
                      </a:pPr>
                      <a:r>
                        <a:rPr sz="700" dirty="0">
                          <a:latin typeface="Calibri"/>
                          <a:cs typeface="Calibri"/>
                        </a:rPr>
                        <a:t>6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T="508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35"/>
                        </a:lnSpc>
                        <a:spcBef>
                          <a:spcPts val="40"/>
                        </a:spcBef>
                      </a:pPr>
                      <a:r>
                        <a:rPr sz="700" dirty="0">
                          <a:latin typeface="Calibri"/>
                          <a:cs typeface="Calibri"/>
                        </a:rPr>
                        <a:t>2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T="508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361950" algn="r">
                        <a:lnSpc>
                          <a:spcPts val="835"/>
                        </a:lnSpc>
                        <a:spcBef>
                          <a:spcPts val="40"/>
                        </a:spcBef>
                      </a:pPr>
                      <a:r>
                        <a:rPr sz="700" dirty="0">
                          <a:latin typeface="Calibri"/>
                          <a:cs typeface="Calibri"/>
                        </a:rPr>
                        <a:t>2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T="508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35"/>
                        </a:lnSpc>
                        <a:spcBef>
                          <a:spcPts val="40"/>
                        </a:spcBef>
                      </a:pPr>
                      <a:r>
                        <a:rPr sz="700" spc="-5" dirty="0">
                          <a:latin typeface="Calibri"/>
                          <a:cs typeface="Calibri"/>
                        </a:rPr>
                        <a:t>Quad/Filler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T="508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35"/>
                        </a:lnSpc>
                        <a:spcBef>
                          <a:spcPts val="40"/>
                        </a:spcBef>
                      </a:pPr>
                      <a:r>
                        <a:rPr sz="700" dirty="0">
                          <a:latin typeface="Calibri"/>
                          <a:cs typeface="Calibri"/>
                        </a:rPr>
                        <a:t>2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T="508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35"/>
                        </a:lnSpc>
                      </a:pPr>
                      <a:r>
                        <a:rPr sz="700" spc="-5" dirty="0">
                          <a:latin typeface="Calibri"/>
                          <a:cs typeface="Calibri"/>
                        </a:rPr>
                        <a:t>Filler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35"/>
                        </a:lnSpc>
                      </a:pPr>
                      <a:r>
                        <a:rPr sz="700" spc="-5" dirty="0">
                          <a:latin typeface="Calibri"/>
                          <a:cs typeface="Calibri"/>
                        </a:rPr>
                        <a:t>Quad/Filler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378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700" dirty="0">
                          <a:latin typeface="Calibri"/>
                          <a:cs typeface="Calibri"/>
                        </a:rPr>
                        <a:t>6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T="317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700" dirty="0">
                          <a:latin typeface="Calibri"/>
                          <a:cs typeface="Calibri"/>
                        </a:rPr>
                        <a:t>6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T="317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97180" algn="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700" spc="-5" dirty="0">
                          <a:latin typeface="Calibri"/>
                          <a:cs typeface="Calibri"/>
                        </a:rPr>
                        <a:t>Fille</a:t>
                      </a:r>
                      <a:r>
                        <a:rPr sz="700" dirty="0">
                          <a:latin typeface="Calibri"/>
                          <a:cs typeface="Calibri"/>
                        </a:rPr>
                        <a:t>r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T="317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700" spc="-5" dirty="0">
                          <a:latin typeface="Calibri"/>
                          <a:cs typeface="Calibri"/>
                        </a:rPr>
                        <a:t>Quad/Filler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T="317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700" spc="-5" dirty="0">
                          <a:latin typeface="Calibri"/>
                          <a:cs typeface="Calibri"/>
                        </a:rPr>
                        <a:t>Filler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T="317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19"/>
                        </a:lnSpc>
                      </a:pPr>
                      <a:r>
                        <a:rPr sz="700" spc="-5" dirty="0">
                          <a:latin typeface="Calibri"/>
                          <a:cs typeface="Calibri"/>
                        </a:rPr>
                        <a:t>Filler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19"/>
                        </a:lnSpc>
                      </a:pPr>
                      <a:r>
                        <a:rPr sz="700" spc="-5" dirty="0">
                          <a:latin typeface="Calibri"/>
                          <a:cs typeface="Calibri"/>
                        </a:rPr>
                        <a:t>Quad/Filler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3782">
                <a:tc>
                  <a:txBody>
                    <a:bodyPr/>
                    <a:lstStyle/>
                    <a:p>
                      <a:pPr algn="ctr">
                        <a:lnSpc>
                          <a:spcPts val="840"/>
                        </a:lnSpc>
                        <a:spcBef>
                          <a:spcPts val="35"/>
                        </a:spcBef>
                      </a:pPr>
                      <a:r>
                        <a:rPr sz="700" dirty="0">
                          <a:latin typeface="Calibri"/>
                          <a:cs typeface="Calibri"/>
                        </a:rPr>
                        <a:t>8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T="444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40"/>
                        </a:lnSpc>
                        <a:spcBef>
                          <a:spcPts val="35"/>
                        </a:spcBef>
                      </a:pPr>
                      <a:r>
                        <a:rPr sz="700" dirty="0">
                          <a:latin typeface="Calibri"/>
                          <a:cs typeface="Calibri"/>
                        </a:rPr>
                        <a:t>2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T="444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361950" algn="r">
                        <a:lnSpc>
                          <a:spcPts val="840"/>
                        </a:lnSpc>
                        <a:spcBef>
                          <a:spcPts val="35"/>
                        </a:spcBef>
                      </a:pPr>
                      <a:r>
                        <a:rPr sz="700" dirty="0">
                          <a:latin typeface="Calibri"/>
                          <a:cs typeface="Calibri"/>
                        </a:rPr>
                        <a:t>2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T="444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40"/>
                        </a:lnSpc>
                        <a:spcBef>
                          <a:spcPts val="35"/>
                        </a:spcBef>
                      </a:pPr>
                      <a:r>
                        <a:rPr sz="700" spc="-5" dirty="0">
                          <a:latin typeface="Calibri"/>
                          <a:cs typeface="Calibri"/>
                        </a:rPr>
                        <a:t>Quad/Filler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T="444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40"/>
                        </a:lnSpc>
                        <a:spcBef>
                          <a:spcPts val="35"/>
                        </a:spcBef>
                      </a:pPr>
                      <a:r>
                        <a:rPr sz="700" dirty="0">
                          <a:latin typeface="Calibri"/>
                          <a:cs typeface="Calibri"/>
                        </a:rPr>
                        <a:t>2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T="444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30"/>
                        </a:lnSpc>
                      </a:pPr>
                      <a:r>
                        <a:rPr sz="700" dirty="0">
                          <a:latin typeface="Calibri"/>
                          <a:cs typeface="Calibri"/>
                        </a:rPr>
                        <a:t>2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30"/>
                        </a:lnSpc>
                      </a:pPr>
                      <a:r>
                        <a:rPr sz="700" spc="-5" dirty="0">
                          <a:latin typeface="Calibri"/>
                          <a:cs typeface="Calibri"/>
                        </a:rPr>
                        <a:t>Quad/Filler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378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700" dirty="0">
                          <a:latin typeface="Calibri"/>
                          <a:cs typeface="Calibri"/>
                        </a:rPr>
                        <a:t>8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T="254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700" dirty="0">
                          <a:latin typeface="Calibri"/>
                          <a:cs typeface="Calibri"/>
                        </a:rPr>
                        <a:t>4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T="254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97180" algn="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700" spc="-5" dirty="0">
                          <a:latin typeface="Calibri"/>
                          <a:cs typeface="Calibri"/>
                        </a:rPr>
                        <a:t>Fille</a:t>
                      </a:r>
                      <a:r>
                        <a:rPr sz="700" dirty="0">
                          <a:latin typeface="Calibri"/>
                          <a:cs typeface="Calibri"/>
                        </a:rPr>
                        <a:t>r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T="254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700" spc="-5" dirty="0">
                          <a:latin typeface="Calibri"/>
                          <a:cs typeface="Calibri"/>
                        </a:rPr>
                        <a:t>Quad/Filler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T="254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700" dirty="0">
                          <a:latin typeface="Calibri"/>
                          <a:cs typeface="Calibri"/>
                        </a:rPr>
                        <a:t>4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T="254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15"/>
                        </a:lnSpc>
                      </a:pPr>
                      <a:r>
                        <a:rPr sz="700" spc="-5" dirty="0">
                          <a:latin typeface="Calibri"/>
                          <a:cs typeface="Calibri"/>
                        </a:rPr>
                        <a:t>Filler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15"/>
                        </a:lnSpc>
                      </a:pPr>
                      <a:r>
                        <a:rPr sz="700" spc="-5" dirty="0">
                          <a:latin typeface="Calibri"/>
                          <a:cs typeface="Calibri"/>
                        </a:rPr>
                        <a:t>Quad/Filler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2378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700" dirty="0">
                          <a:latin typeface="Calibri"/>
                          <a:cs typeface="Calibri"/>
                        </a:rPr>
                        <a:t>10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T="381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700" dirty="0">
                          <a:latin typeface="Calibri"/>
                          <a:cs typeface="Calibri"/>
                        </a:rPr>
                        <a:t>2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T="381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361950" algn="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700" dirty="0">
                          <a:latin typeface="Calibri"/>
                          <a:cs typeface="Calibri"/>
                        </a:rPr>
                        <a:t>2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T="381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700" dirty="0">
                          <a:latin typeface="Calibri"/>
                          <a:cs typeface="Calibri"/>
                        </a:rPr>
                        <a:t>2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T="381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700" dirty="0">
                          <a:latin typeface="Calibri"/>
                          <a:cs typeface="Calibri"/>
                        </a:rPr>
                        <a:t>2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T="381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19"/>
                        </a:lnSpc>
                      </a:pPr>
                      <a:r>
                        <a:rPr sz="700" dirty="0">
                          <a:latin typeface="Calibri"/>
                          <a:cs typeface="Calibri"/>
                        </a:rPr>
                        <a:t>2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19"/>
                        </a:lnSpc>
                      </a:pPr>
                      <a:r>
                        <a:rPr sz="700" spc="-5" dirty="0">
                          <a:latin typeface="Calibri"/>
                          <a:cs typeface="Calibri"/>
                        </a:rPr>
                        <a:t>Quad/Filler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23782">
                <a:tc>
                  <a:txBody>
                    <a:bodyPr/>
                    <a:lstStyle/>
                    <a:p>
                      <a:pPr algn="ctr">
                        <a:lnSpc>
                          <a:spcPts val="835"/>
                        </a:lnSpc>
                        <a:spcBef>
                          <a:spcPts val="40"/>
                        </a:spcBef>
                      </a:pPr>
                      <a:r>
                        <a:rPr sz="700" dirty="0">
                          <a:latin typeface="Calibri"/>
                          <a:cs typeface="Calibri"/>
                        </a:rPr>
                        <a:t>12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T="508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35"/>
                        </a:lnSpc>
                        <a:spcBef>
                          <a:spcPts val="40"/>
                        </a:spcBef>
                      </a:pPr>
                      <a:r>
                        <a:rPr sz="700" dirty="0">
                          <a:latin typeface="Calibri"/>
                          <a:cs typeface="Calibri"/>
                        </a:rPr>
                        <a:t>2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T="508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361950" algn="r">
                        <a:lnSpc>
                          <a:spcPts val="835"/>
                        </a:lnSpc>
                        <a:spcBef>
                          <a:spcPts val="40"/>
                        </a:spcBef>
                      </a:pPr>
                      <a:r>
                        <a:rPr sz="700" dirty="0">
                          <a:latin typeface="Calibri"/>
                          <a:cs typeface="Calibri"/>
                        </a:rPr>
                        <a:t>2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T="508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35"/>
                        </a:lnSpc>
                        <a:spcBef>
                          <a:spcPts val="40"/>
                        </a:spcBef>
                      </a:pPr>
                      <a:r>
                        <a:rPr sz="700" dirty="0">
                          <a:latin typeface="Calibri"/>
                          <a:cs typeface="Calibri"/>
                        </a:rPr>
                        <a:t>2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T="508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35"/>
                        </a:lnSpc>
                        <a:spcBef>
                          <a:spcPts val="40"/>
                        </a:spcBef>
                      </a:pPr>
                      <a:r>
                        <a:rPr sz="700" dirty="0">
                          <a:latin typeface="Calibri"/>
                          <a:cs typeface="Calibri"/>
                        </a:rPr>
                        <a:t>2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T="508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30"/>
                        </a:lnSpc>
                      </a:pPr>
                      <a:r>
                        <a:rPr sz="700" dirty="0">
                          <a:latin typeface="Calibri"/>
                          <a:cs typeface="Calibri"/>
                        </a:rPr>
                        <a:t>2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30"/>
                        </a:lnSpc>
                      </a:pPr>
                      <a:r>
                        <a:rPr sz="700" dirty="0">
                          <a:latin typeface="Calibri"/>
                          <a:cs typeface="Calibri"/>
                        </a:rPr>
                        <a:t>2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2378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700" dirty="0">
                          <a:latin typeface="Calibri"/>
                          <a:cs typeface="Calibri"/>
                        </a:rPr>
                        <a:t>12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T="317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700" dirty="0">
                          <a:latin typeface="Calibri"/>
                          <a:cs typeface="Calibri"/>
                        </a:rPr>
                        <a:t>4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T="317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361950" algn="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700" dirty="0">
                          <a:latin typeface="Calibri"/>
                          <a:cs typeface="Calibri"/>
                        </a:rPr>
                        <a:t>4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T="317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700" spc="-5" dirty="0">
                          <a:latin typeface="Calibri"/>
                          <a:cs typeface="Calibri"/>
                        </a:rPr>
                        <a:t>Quad/Filler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T="317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700" spc="-5" dirty="0">
                          <a:latin typeface="Calibri"/>
                          <a:cs typeface="Calibri"/>
                        </a:rPr>
                        <a:t>Filler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T="317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15"/>
                        </a:lnSpc>
                      </a:pPr>
                      <a:r>
                        <a:rPr sz="700" dirty="0">
                          <a:latin typeface="Calibri"/>
                          <a:cs typeface="Calibri"/>
                        </a:rPr>
                        <a:t>4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15"/>
                        </a:lnSpc>
                      </a:pPr>
                      <a:r>
                        <a:rPr sz="700" spc="-5" dirty="0">
                          <a:latin typeface="Calibri"/>
                          <a:cs typeface="Calibri"/>
                        </a:rPr>
                        <a:t>Quad/Filler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2378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700" dirty="0">
                          <a:latin typeface="Calibri"/>
                          <a:cs typeface="Calibri"/>
                        </a:rPr>
                        <a:t>12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T="444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700" dirty="0">
                          <a:latin typeface="Calibri"/>
                          <a:cs typeface="Calibri"/>
                        </a:rPr>
                        <a:t>6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T="444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97180" algn="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700" spc="-5" dirty="0">
                          <a:latin typeface="Calibri"/>
                          <a:cs typeface="Calibri"/>
                        </a:rPr>
                        <a:t>Fille</a:t>
                      </a:r>
                      <a:r>
                        <a:rPr sz="700" dirty="0">
                          <a:latin typeface="Calibri"/>
                          <a:cs typeface="Calibri"/>
                        </a:rPr>
                        <a:t>r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T="444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700" spc="-5" dirty="0">
                          <a:latin typeface="Calibri"/>
                          <a:cs typeface="Calibri"/>
                        </a:rPr>
                        <a:t>Quad/Filler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T="444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700" dirty="0">
                          <a:latin typeface="Calibri"/>
                          <a:cs typeface="Calibri"/>
                        </a:rPr>
                        <a:t>6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T="444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25"/>
                        </a:lnSpc>
                      </a:pPr>
                      <a:r>
                        <a:rPr sz="700" spc="-5" dirty="0">
                          <a:latin typeface="Calibri"/>
                          <a:cs typeface="Calibri"/>
                        </a:rPr>
                        <a:t>Filler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25"/>
                        </a:lnSpc>
                      </a:pPr>
                      <a:r>
                        <a:rPr sz="700" spc="-5" dirty="0">
                          <a:latin typeface="Calibri"/>
                          <a:cs typeface="Calibri"/>
                        </a:rPr>
                        <a:t>Quad/Filler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2378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700" dirty="0">
                          <a:latin typeface="Calibri"/>
                          <a:cs typeface="Calibri"/>
                        </a:rPr>
                        <a:t>16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T="254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700" dirty="0">
                          <a:latin typeface="Calibri"/>
                          <a:cs typeface="Calibri"/>
                        </a:rPr>
                        <a:t>4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T="254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361950" algn="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700" dirty="0">
                          <a:latin typeface="Calibri"/>
                          <a:cs typeface="Calibri"/>
                        </a:rPr>
                        <a:t>4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T="254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700" spc="-5" dirty="0">
                          <a:latin typeface="Calibri"/>
                          <a:cs typeface="Calibri"/>
                        </a:rPr>
                        <a:t>Quad/Filler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T="254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700" dirty="0">
                          <a:latin typeface="Calibri"/>
                          <a:cs typeface="Calibri"/>
                        </a:rPr>
                        <a:t>4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T="254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10"/>
                        </a:lnSpc>
                      </a:pPr>
                      <a:r>
                        <a:rPr sz="700" dirty="0">
                          <a:latin typeface="Calibri"/>
                          <a:cs typeface="Calibri"/>
                        </a:rPr>
                        <a:t>4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10"/>
                        </a:lnSpc>
                      </a:pPr>
                      <a:r>
                        <a:rPr sz="700" spc="-5" dirty="0">
                          <a:latin typeface="Calibri"/>
                          <a:cs typeface="Calibri"/>
                        </a:rPr>
                        <a:t>Quad/Filler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2378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700" dirty="0">
                          <a:latin typeface="Calibri"/>
                          <a:cs typeface="Calibri"/>
                        </a:rPr>
                        <a:t>18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T="381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700" dirty="0">
                          <a:latin typeface="Calibri"/>
                          <a:cs typeface="Calibri"/>
                        </a:rPr>
                        <a:t>6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T="381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361950" algn="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700" dirty="0">
                          <a:latin typeface="Calibri"/>
                          <a:cs typeface="Calibri"/>
                        </a:rPr>
                        <a:t>6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T="381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700" spc="-5" dirty="0">
                          <a:latin typeface="Calibri"/>
                          <a:cs typeface="Calibri"/>
                        </a:rPr>
                        <a:t>Quad/Filler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T="381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700" spc="-5" dirty="0">
                          <a:latin typeface="Calibri"/>
                          <a:cs typeface="Calibri"/>
                        </a:rPr>
                        <a:t>Filler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T="381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19"/>
                        </a:lnSpc>
                      </a:pPr>
                      <a:r>
                        <a:rPr sz="700" dirty="0">
                          <a:latin typeface="Calibri"/>
                          <a:cs typeface="Calibri"/>
                        </a:rPr>
                        <a:t>6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19"/>
                        </a:lnSpc>
                      </a:pPr>
                      <a:r>
                        <a:rPr sz="700" spc="-5" dirty="0">
                          <a:latin typeface="Calibri"/>
                          <a:cs typeface="Calibri"/>
                        </a:rPr>
                        <a:t>Quad/Filler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2378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700" dirty="0">
                          <a:latin typeface="Calibri"/>
                          <a:cs typeface="Calibri"/>
                        </a:rPr>
                        <a:t>24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T="190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700" dirty="0">
                          <a:latin typeface="Calibri"/>
                          <a:cs typeface="Calibri"/>
                        </a:rPr>
                        <a:t>4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T="190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361950" algn="r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700" dirty="0">
                          <a:latin typeface="Calibri"/>
                          <a:cs typeface="Calibri"/>
                        </a:rPr>
                        <a:t>4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T="190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700" dirty="0">
                          <a:latin typeface="Calibri"/>
                          <a:cs typeface="Calibri"/>
                        </a:rPr>
                        <a:t>4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T="190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700" dirty="0">
                          <a:latin typeface="Calibri"/>
                          <a:cs typeface="Calibri"/>
                        </a:rPr>
                        <a:t>4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T="190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05"/>
                        </a:lnSpc>
                      </a:pPr>
                      <a:r>
                        <a:rPr sz="700" dirty="0">
                          <a:latin typeface="Calibri"/>
                          <a:cs typeface="Calibri"/>
                        </a:rPr>
                        <a:t>4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05"/>
                        </a:lnSpc>
                      </a:pPr>
                      <a:r>
                        <a:rPr sz="700" dirty="0">
                          <a:latin typeface="Calibri"/>
                          <a:cs typeface="Calibri"/>
                        </a:rPr>
                        <a:t>4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2378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700" dirty="0">
                          <a:latin typeface="Calibri"/>
                          <a:cs typeface="Calibri"/>
                        </a:rPr>
                        <a:t>24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T="254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700" dirty="0">
                          <a:latin typeface="Calibri"/>
                          <a:cs typeface="Calibri"/>
                        </a:rPr>
                        <a:t>6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T="254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361950" algn="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700" dirty="0">
                          <a:latin typeface="Calibri"/>
                          <a:cs typeface="Calibri"/>
                        </a:rPr>
                        <a:t>6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T="254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700" spc="-5" dirty="0">
                          <a:latin typeface="Calibri"/>
                          <a:cs typeface="Calibri"/>
                        </a:rPr>
                        <a:t>Quad/Filler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T="254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700" dirty="0">
                          <a:latin typeface="Calibri"/>
                          <a:cs typeface="Calibri"/>
                        </a:rPr>
                        <a:t>6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T="254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15"/>
                        </a:lnSpc>
                      </a:pPr>
                      <a:r>
                        <a:rPr sz="700" dirty="0">
                          <a:latin typeface="Calibri"/>
                          <a:cs typeface="Calibri"/>
                        </a:rPr>
                        <a:t>6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15"/>
                        </a:lnSpc>
                      </a:pPr>
                      <a:r>
                        <a:rPr sz="700" spc="-5" dirty="0">
                          <a:latin typeface="Calibri"/>
                          <a:cs typeface="Calibri"/>
                        </a:rPr>
                        <a:t>Quad/Filler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2378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700" dirty="0">
                          <a:latin typeface="Calibri"/>
                          <a:cs typeface="Calibri"/>
                        </a:rPr>
                        <a:t>24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T="381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700" dirty="0">
                          <a:latin typeface="Calibri"/>
                          <a:cs typeface="Calibri"/>
                        </a:rPr>
                        <a:t>12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T="381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97180" algn="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700" spc="-5" dirty="0">
                          <a:latin typeface="Calibri"/>
                          <a:cs typeface="Calibri"/>
                        </a:rPr>
                        <a:t>Fille</a:t>
                      </a:r>
                      <a:r>
                        <a:rPr sz="700" dirty="0">
                          <a:latin typeface="Calibri"/>
                          <a:cs typeface="Calibri"/>
                        </a:rPr>
                        <a:t>r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T="381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700" spc="-5" dirty="0">
                          <a:latin typeface="Calibri"/>
                          <a:cs typeface="Calibri"/>
                        </a:rPr>
                        <a:t>Quad/Filler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T="381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700" dirty="0">
                          <a:latin typeface="Calibri"/>
                          <a:cs typeface="Calibri"/>
                        </a:rPr>
                        <a:t>12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T="381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25"/>
                        </a:lnSpc>
                      </a:pPr>
                      <a:r>
                        <a:rPr sz="700" spc="-5" dirty="0">
                          <a:latin typeface="Calibri"/>
                          <a:cs typeface="Calibri"/>
                        </a:rPr>
                        <a:t>Filler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25"/>
                        </a:lnSpc>
                      </a:pPr>
                      <a:r>
                        <a:rPr sz="700" spc="-5" dirty="0">
                          <a:latin typeface="Calibri"/>
                          <a:cs typeface="Calibri"/>
                        </a:rPr>
                        <a:t>Quad/Filler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2378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700" dirty="0">
                          <a:latin typeface="Calibri"/>
                          <a:cs typeface="Calibri"/>
                        </a:rPr>
                        <a:t>36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T="190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700" dirty="0">
                          <a:latin typeface="Calibri"/>
                          <a:cs typeface="Calibri"/>
                        </a:rPr>
                        <a:t>6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T="190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361950" algn="r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700" dirty="0">
                          <a:latin typeface="Calibri"/>
                          <a:cs typeface="Calibri"/>
                        </a:rPr>
                        <a:t>6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T="190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700" dirty="0">
                          <a:latin typeface="Calibri"/>
                          <a:cs typeface="Calibri"/>
                        </a:rPr>
                        <a:t>6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T="190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700" dirty="0">
                          <a:latin typeface="Calibri"/>
                          <a:cs typeface="Calibri"/>
                        </a:rPr>
                        <a:t>6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T="190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10"/>
                        </a:lnSpc>
                      </a:pPr>
                      <a:r>
                        <a:rPr sz="700" dirty="0">
                          <a:latin typeface="Calibri"/>
                          <a:cs typeface="Calibri"/>
                        </a:rPr>
                        <a:t>6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10"/>
                        </a:lnSpc>
                      </a:pPr>
                      <a:r>
                        <a:rPr sz="700" dirty="0">
                          <a:latin typeface="Calibri"/>
                          <a:cs typeface="Calibri"/>
                        </a:rPr>
                        <a:t>6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2378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700" dirty="0">
                          <a:latin typeface="Calibri"/>
                          <a:cs typeface="Calibri"/>
                        </a:rPr>
                        <a:t>36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T="317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700" dirty="0">
                          <a:latin typeface="Calibri"/>
                          <a:cs typeface="Calibri"/>
                        </a:rPr>
                        <a:t>12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T="317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339090" algn="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700" dirty="0">
                          <a:latin typeface="Calibri"/>
                          <a:cs typeface="Calibri"/>
                        </a:rPr>
                        <a:t>12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T="317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700" spc="-5" dirty="0">
                          <a:latin typeface="Calibri"/>
                          <a:cs typeface="Calibri"/>
                        </a:rPr>
                        <a:t>Quad/Filler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T="317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700" spc="-5" dirty="0">
                          <a:latin typeface="Calibri"/>
                          <a:cs typeface="Calibri"/>
                        </a:rPr>
                        <a:t>Filler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T="317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19"/>
                        </a:lnSpc>
                      </a:pPr>
                      <a:r>
                        <a:rPr sz="700" dirty="0">
                          <a:latin typeface="Calibri"/>
                          <a:cs typeface="Calibri"/>
                        </a:rPr>
                        <a:t>12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19"/>
                        </a:lnSpc>
                      </a:pPr>
                      <a:r>
                        <a:rPr sz="700" spc="-5" dirty="0">
                          <a:latin typeface="Calibri"/>
                          <a:cs typeface="Calibri"/>
                        </a:rPr>
                        <a:t>Quad/Filler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2378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dirty="0">
                          <a:latin typeface="Calibri"/>
                          <a:cs typeface="Calibri"/>
                        </a:rPr>
                        <a:t>48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T="127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dirty="0">
                          <a:latin typeface="Calibri"/>
                          <a:cs typeface="Calibri"/>
                        </a:rPr>
                        <a:t>12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T="127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339090" algn="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dirty="0">
                          <a:latin typeface="Calibri"/>
                          <a:cs typeface="Calibri"/>
                        </a:rPr>
                        <a:t>12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T="127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spc="-5" dirty="0">
                          <a:latin typeface="Calibri"/>
                          <a:cs typeface="Calibri"/>
                        </a:rPr>
                        <a:t>Quad/Filler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T="127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700" dirty="0">
                          <a:latin typeface="Calibri"/>
                          <a:cs typeface="Calibri"/>
                        </a:rPr>
                        <a:t>12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T="127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05"/>
                        </a:lnSpc>
                      </a:pPr>
                      <a:r>
                        <a:rPr sz="700" dirty="0">
                          <a:latin typeface="Calibri"/>
                          <a:cs typeface="Calibri"/>
                        </a:rPr>
                        <a:t>12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05"/>
                        </a:lnSpc>
                      </a:pPr>
                      <a:r>
                        <a:rPr sz="700" spc="-5" dirty="0">
                          <a:latin typeface="Calibri"/>
                          <a:cs typeface="Calibri"/>
                        </a:rPr>
                        <a:t>Quad/Filler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2378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700" dirty="0">
                          <a:latin typeface="Calibri"/>
                          <a:cs typeface="Calibri"/>
                        </a:rPr>
                        <a:t>60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T="254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700" dirty="0">
                          <a:latin typeface="Calibri"/>
                          <a:cs typeface="Calibri"/>
                        </a:rPr>
                        <a:t>12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T="254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339090" algn="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700" dirty="0">
                          <a:latin typeface="Calibri"/>
                          <a:cs typeface="Calibri"/>
                        </a:rPr>
                        <a:t>12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T="254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700" dirty="0">
                          <a:latin typeface="Calibri"/>
                          <a:cs typeface="Calibri"/>
                        </a:rPr>
                        <a:t>12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T="254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700" dirty="0">
                          <a:latin typeface="Calibri"/>
                          <a:cs typeface="Calibri"/>
                        </a:rPr>
                        <a:t>12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T="254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15"/>
                        </a:lnSpc>
                      </a:pPr>
                      <a:r>
                        <a:rPr sz="700" dirty="0">
                          <a:latin typeface="Calibri"/>
                          <a:cs typeface="Calibri"/>
                        </a:rPr>
                        <a:t>12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15"/>
                        </a:lnSpc>
                      </a:pPr>
                      <a:r>
                        <a:rPr sz="700" spc="-5" dirty="0">
                          <a:latin typeface="Calibri"/>
                          <a:cs typeface="Calibri"/>
                        </a:rPr>
                        <a:t>Quad/Filler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12997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0"/>
                        </a:spcBef>
                      </a:pPr>
                      <a:r>
                        <a:rPr sz="700" dirty="0">
                          <a:latin typeface="Calibri"/>
                          <a:cs typeface="Calibri"/>
                        </a:rPr>
                        <a:t>72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T="1016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0"/>
                        </a:spcBef>
                      </a:pPr>
                      <a:r>
                        <a:rPr sz="700" dirty="0">
                          <a:latin typeface="Calibri"/>
                          <a:cs typeface="Calibri"/>
                        </a:rPr>
                        <a:t>12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T="1016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339090" algn="r">
                        <a:lnSpc>
                          <a:spcPct val="100000"/>
                        </a:lnSpc>
                        <a:spcBef>
                          <a:spcPts val="80"/>
                        </a:spcBef>
                      </a:pPr>
                      <a:r>
                        <a:rPr sz="700" dirty="0">
                          <a:latin typeface="Calibri"/>
                          <a:cs typeface="Calibri"/>
                        </a:rPr>
                        <a:t>12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T="1016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0"/>
                        </a:spcBef>
                      </a:pPr>
                      <a:r>
                        <a:rPr sz="700" dirty="0">
                          <a:latin typeface="Calibri"/>
                          <a:cs typeface="Calibri"/>
                        </a:rPr>
                        <a:t>12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T="1016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0"/>
                        </a:spcBef>
                      </a:pPr>
                      <a:r>
                        <a:rPr sz="700" dirty="0">
                          <a:latin typeface="Calibri"/>
                          <a:cs typeface="Calibri"/>
                        </a:rPr>
                        <a:t>12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T="1016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700" dirty="0">
                          <a:latin typeface="Calibri"/>
                          <a:cs typeface="Calibri"/>
                        </a:rPr>
                        <a:t>12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T="63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700" dirty="0">
                          <a:latin typeface="Calibri"/>
                          <a:cs typeface="Calibri"/>
                        </a:rPr>
                        <a:t>12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T="63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</a:tbl>
          </a:graphicData>
        </a:graphic>
      </p:graphicFrame>
      <p:sp>
        <p:nvSpPr>
          <p:cNvPr id="11" name="object 11"/>
          <p:cNvSpPr txBox="1"/>
          <p:nvPr/>
        </p:nvSpPr>
        <p:spPr>
          <a:xfrm>
            <a:off x="1360619" y="5534275"/>
            <a:ext cx="281749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i="1" spc="-5" dirty="0">
                <a:latin typeface="Calibri"/>
                <a:cs typeface="Calibri"/>
              </a:rPr>
              <a:t>Kapasitas </a:t>
            </a:r>
            <a:r>
              <a:rPr sz="1100" i="1" dirty="0">
                <a:latin typeface="Calibri"/>
                <a:cs typeface="Calibri"/>
              </a:rPr>
              <a:t>serat dalam </a:t>
            </a:r>
            <a:r>
              <a:rPr sz="1100" i="1" spc="-5" dirty="0">
                <a:latin typeface="Calibri"/>
                <a:cs typeface="Calibri"/>
              </a:rPr>
              <a:t>kabel </a:t>
            </a:r>
            <a:r>
              <a:rPr sz="1100" i="1" dirty="0">
                <a:latin typeface="Calibri"/>
                <a:cs typeface="Calibri"/>
              </a:rPr>
              <a:t>dengan 6 loose</a:t>
            </a:r>
            <a:r>
              <a:rPr sz="1100" i="1" spc="60" dirty="0">
                <a:latin typeface="Calibri"/>
                <a:cs typeface="Calibri"/>
              </a:rPr>
              <a:t> </a:t>
            </a:r>
            <a:r>
              <a:rPr sz="1100" i="1" dirty="0">
                <a:latin typeface="Calibri"/>
                <a:cs typeface="Calibri"/>
              </a:rPr>
              <a:t>tube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6603691" y="8533847"/>
            <a:ext cx="255763" cy="22579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17549" y="5391150"/>
            <a:ext cx="6337300" cy="3556000"/>
          </a:xfrm>
          <a:custGeom>
            <a:avLst/>
            <a:gdLst/>
            <a:ahLst/>
            <a:cxnLst/>
            <a:rect l="l" t="t" r="r" b="b"/>
            <a:pathLst>
              <a:path w="6337300" h="3556000">
                <a:moveTo>
                  <a:pt x="0" y="0"/>
                </a:moveTo>
                <a:lnTo>
                  <a:pt x="6337300" y="0"/>
                </a:lnTo>
                <a:lnTo>
                  <a:pt x="6337300" y="3556000"/>
                </a:lnTo>
                <a:lnTo>
                  <a:pt x="0" y="35560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535"/>
              </a:lnSpc>
            </a:pPr>
            <a:fld id="{81D60167-4931-47E6-BA6A-407CBD079E47}" type="slidenum">
              <a:rPr dirty="0"/>
              <a:t>43</a:t>
            </a:fld>
            <a:endParaRPr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79499" y="4437650"/>
            <a:ext cx="420370" cy="132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00" spc="5" dirty="0">
                <a:latin typeface="Calibri"/>
                <a:cs typeface="Calibri"/>
              </a:rPr>
              <a:t>Page </a:t>
            </a:r>
            <a:r>
              <a:rPr sz="700" dirty="0">
                <a:latin typeface="Calibri"/>
                <a:cs typeface="Calibri"/>
              </a:rPr>
              <a:t>-</a:t>
            </a:r>
            <a:r>
              <a:rPr sz="700" spc="-35" dirty="0">
                <a:latin typeface="Calibri"/>
                <a:cs typeface="Calibri"/>
              </a:rPr>
              <a:t> </a:t>
            </a:r>
            <a:r>
              <a:rPr sz="700" spc="15" dirty="0">
                <a:latin typeface="Calibri"/>
                <a:cs typeface="Calibri"/>
              </a:rPr>
              <a:t>109</a:t>
            </a:r>
            <a:endParaRPr sz="7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645870" y="4338673"/>
            <a:ext cx="480659" cy="2476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1341790" y="1882540"/>
          <a:ext cx="5171436" cy="160797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05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26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26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261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0261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0261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0261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0261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0261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23886">
                <a:tc rowSpan="2">
                  <a:txBody>
                    <a:bodyPr/>
                    <a:lstStyle/>
                    <a:p>
                      <a:pPr marL="28575" marR="19050" indent="33020">
                        <a:lnSpc>
                          <a:spcPts val="910"/>
                        </a:lnSpc>
                        <a:spcBef>
                          <a:spcPts val="160"/>
                        </a:spcBef>
                      </a:pPr>
                      <a:r>
                        <a:rPr sz="800" b="1" spc="-20" dirty="0">
                          <a:latin typeface="Calibri"/>
                          <a:cs typeface="Calibri"/>
                        </a:rPr>
                        <a:t>FIBER  C</a:t>
                      </a:r>
                      <a:r>
                        <a:rPr sz="800" b="1" spc="-25" dirty="0">
                          <a:latin typeface="Calibri"/>
                          <a:cs typeface="Calibri"/>
                        </a:rPr>
                        <a:t>O</a:t>
                      </a:r>
                      <a:r>
                        <a:rPr sz="800" b="1" spc="-30" dirty="0">
                          <a:latin typeface="Calibri"/>
                          <a:cs typeface="Calibri"/>
                        </a:rPr>
                        <a:t>U</a:t>
                      </a:r>
                      <a:r>
                        <a:rPr sz="800" b="1" spc="-25" dirty="0">
                          <a:latin typeface="Calibri"/>
                          <a:cs typeface="Calibri"/>
                        </a:rPr>
                        <a:t>N</a:t>
                      </a:r>
                      <a:r>
                        <a:rPr sz="800" b="1" dirty="0">
                          <a:latin typeface="Calibri"/>
                          <a:cs typeface="Calibri"/>
                        </a:rPr>
                        <a:t>T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2032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8">
                  <a:txBody>
                    <a:bodyPr/>
                    <a:lstStyle/>
                    <a:p>
                      <a:pPr algn="ctr">
                        <a:lnSpc>
                          <a:spcPts val="810"/>
                        </a:lnSpc>
                        <a:spcBef>
                          <a:spcPts val="60"/>
                        </a:spcBef>
                      </a:pPr>
                      <a:r>
                        <a:rPr sz="800" b="1" spc="-20" dirty="0">
                          <a:latin typeface="Calibri"/>
                          <a:cs typeface="Calibri"/>
                        </a:rPr>
                        <a:t>LOOSE TUBE</a:t>
                      </a:r>
                      <a:r>
                        <a:rPr sz="800" b="1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800" b="1" spc="-30" dirty="0">
                          <a:latin typeface="Calibri"/>
                          <a:cs typeface="Calibri"/>
                        </a:rPr>
                        <a:t>NUMBER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762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3886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2032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ts val="805"/>
                        </a:lnSpc>
                        <a:spcBef>
                          <a:spcPts val="70"/>
                        </a:spcBef>
                      </a:pPr>
                      <a:r>
                        <a:rPr sz="800" b="1" dirty="0">
                          <a:latin typeface="Calibri"/>
                          <a:cs typeface="Calibri"/>
                        </a:rPr>
                        <a:t>1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889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ts val="805"/>
                        </a:lnSpc>
                        <a:spcBef>
                          <a:spcPts val="70"/>
                        </a:spcBef>
                      </a:pPr>
                      <a:r>
                        <a:rPr sz="800" b="1" dirty="0">
                          <a:latin typeface="Calibri"/>
                          <a:cs typeface="Calibri"/>
                        </a:rPr>
                        <a:t>2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889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ts val="805"/>
                        </a:lnSpc>
                        <a:spcBef>
                          <a:spcPts val="70"/>
                        </a:spcBef>
                      </a:pPr>
                      <a:r>
                        <a:rPr sz="800" b="1" dirty="0">
                          <a:latin typeface="Calibri"/>
                          <a:cs typeface="Calibri"/>
                        </a:rPr>
                        <a:t>3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889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ts val="805"/>
                        </a:lnSpc>
                        <a:spcBef>
                          <a:spcPts val="70"/>
                        </a:spcBef>
                      </a:pPr>
                      <a:r>
                        <a:rPr sz="800" b="1" dirty="0">
                          <a:latin typeface="Calibri"/>
                          <a:cs typeface="Calibri"/>
                        </a:rPr>
                        <a:t>4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889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76225">
                        <a:lnSpc>
                          <a:spcPts val="805"/>
                        </a:lnSpc>
                        <a:spcBef>
                          <a:spcPts val="70"/>
                        </a:spcBef>
                      </a:pPr>
                      <a:r>
                        <a:rPr sz="800" b="1" dirty="0">
                          <a:latin typeface="Calibri"/>
                          <a:cs typeface="Calibri"/>
                        </a:rPr>
                        <a:t>5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889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ts val="805"/>
                        </a:lnSpc>
                        <a:spcBef>
                          <a:spcPts val="70"/>
                        </a:spcBef>
                      </a:pPr>
                      <a:r>
                        <a:rPr sz="800" b="1" dirty="0">
                          <a:latin typeface="Calibri"/>
                          <a:cs typeface="Calibri"/>
                        </a:rPr>
                        <a:t>6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889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ts val="805"/>
                        </a:lnSpc>
                        <a:spcBef>
                          <a:spcPts val="70"/>
                        </a:spcBef>
                      </a:pPr>
                      <a:r>
                        <a:rPr sz="800" b="1" dirty="0">
                          <a:latin typeface="Calibri"/>
                          <a:cs typeface="Calibri"/>
                        </a:rPr>
                        <a:t>7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889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ts val="805"/>
                        </a:lnSpc>
                        <a:spcBef>
                          <a:spcPts val="70"/>
                        </a:spcBef>
                      </a:pPr>
                      <a:r>
                        <a:rPr sz="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8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889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0199">
                <a:tc>
                  <a:txBody>
                    <a:bodyPr/>
                    <a:lstStyle/>
                    <a:p>
                      <a:pPr marR="118745" algn="r">
                        <a:lnSpc>
                          <a:spcPts val="795"/>
                        </a:lnSpc>
                        <a:spcBef>
                          <a:spcPts val="80"/>
                        </a:spcBef>
                      </a:pPr>
                      <a:r>
                        <a:rPr sz="800" spc="-15" dirty="0">
                          <a:latin typeface="Calibri"/>
                          <a:cs typeface="Calibri"/>
                        </a:rPr>
                        <a:t>24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1016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ts val="795"/>
                        </a:lnSpc>
                        <a:spcBef>
                          <a:spcPts val="80"/>
                        </a:spcBef>
                      </a:pPr>
                      <a:r>
                        <a:rPr sz="800" dirty="0">
                          <a:latin typeface="Calibri"/>
                          <a:cs typeface="Calibri"/>
                        </a:rPr>
                        <a:t>4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1016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ts val="795"/>
                        </a:lnSpc>
                        <a:spcBef>
                          <a:spcPts val="80"/>
                        </a:spcBef>
                      </a:pPr>
                      <a:r>
                        <a:rPr sz="800" dirty="0">
                          <a:latin typeface="Calibri"/>
                          <a:cs typeface="Calibri"/>
                        </a:rPr>
                        <a:t>4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1016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ts val="795"/>
                        </a:lnSpc>
                        <a:spcBef>
                          <a:spcPts val="80"/>
                        </a:spcBef>
                      </a:pPr>
                      <a:r>
                        <a:rPr sz="800" dirty="0">
                          <a:latin typeface="Calibri"/>
                          <a:cs typeface="Calibri"/>
                        </a:rPr>
                        <a:t>4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1016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ts val="795"/>
                        </a:lnSpc>
                        <a:spcBef>
                          <a:spcPts val="80"/>
                        </a:spcBef>
                      </a:pPr>
                      <a:r>
                        <a:rPr sz="800" spc="-20" dirty="0">
                          <a:latin typeface="Calibri"/>
                          <a:cs typeface="Calibri"/>
                        </a:rPr>
                        <a:t>Quad/Filler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1016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76225">
                        <a:lnSpc>
                          <a:spcPts val="795"/>
                        </a:lnSpc>
                        <a:spcBef>
                          <a:spcPts val="80"/>
                        </a:spcBef>
                      </a:pPr>
                      <a:r>
                        <a:rPr sz="800" dirty="0">
                          <a:latin typeface="Calibri"/>
                          <a:cs typeface="Calibri"/>
                        </a:rPr>
                        <a:t>4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1016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ts val="795"/>
                        </a:lnSpc>
                        <a:spcBef>
                          <a:spcPts val="80"/>
                        </a:spcBef>
                      </a:pPr>
                      <a:r>
                        <a:rPr sz="800" dirty="0">
                          <a:latin typeface="Calibri"/>
                          <a:cs typeface="Calibri"/>
                        </a:rPr>
                        <a:t>4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1016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ts val="795"/>
                        </a:lnSpc>
                        <a:spcBef>
                          <a:spcPts val="80"/>
                        </a:spcBef>
                      </a:pPr>
                      <a:r>
                        <a:rPr sz="800" dirty="0">
                          <a:latin typeface="Calibri"/>
                          <a:cs typeface="Calibri"/>
                        </a:rPr>
                        <a:t>4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1016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ts val="795"/>
                        </a:lnSpc>
                        <a:spcBef>
                          <a:spcPts val="80"/>
                        </a:spcBef>
                      </a:pPr>
                      <a:r>
                        <a:rPr sz="800" spc="-20" dirty="0">
                          <a:latin typeface="Calibri"/>
                          <a:cs typeface="Calibri"/>
                        </a:rPr>
                        <a:t>Quad/Filler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1016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3886">
                <a:tc>
                  <a:txBody>
                    <a:bodyPr/>
                    <a:lstStyle/>
                    <a:p>
                      <a:pPr marR="118745" algn="r">
                        <a:lnSpc>
                          <a:spcPts val="810"/>
                        </a:lnSpc>
                        <a:spcBef>
                          <a:spcPts val="65"/>
                        </a:spcBef>
                      </a:pPr>
                      <a:r>
                        <a:rPr sz="800" spc="-15" dirty="0">
                          <a:latin typeface="Calibri"/>
                          <a:cs typeface="Calibri"/>
                        </a:rPr>
                        <a:t>24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825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ts val="810"/>
                        </a:lnSpc>
                        <a:spcBef>
                          <a:spcPts val="65"/>
                        </a:spcBef>
                      </a:pPr>
                      <a:r>
                        <a:rPr sz="800" dirty="0">
                          <a:latin typeface="Calibri"/>
                          <a:cs typeface="Calibri"/>
                        </a:rPr>
                        <a:t>6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825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ts val="810"/>
                        </a:lnSpc>
                        <a:spcBef>
                          <a:spcPts val="65"/>
                        </a:spcBef>
                      </a:pPr>
                      <a:r>
                        <a:rPr sz="800" spc="-15" dirty="0">
                          <a:latin typeface="Calibri"/>
                          <a:cs typeface="Calibri"/>
                        </a:rPr>
                        <a:t>Filler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825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ts val="810"/>
                        </a:lnSpc>
                        <a:spcBef>
                          <a:spcPts val="65"/>
                        </a:spcBef>
                      </a:pPr>
                      <a:r>
                        <a:rPr sz="800" dirty="0">
                          <a:latin typeface="Calibri"/>
                          <a:cs typeface="Calibri"/>
                        </a:rPr>
                        <a:t>6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825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ts val="810"/>
                        </a:lnSpc>
                        <a:spcBef>
                          <a:spcPts val="65"/>
                        </a:spcBef>
                      </a:pPr>
                      <a:r>
                        <a:rPr sz="800" spc="-20" dirty="0">
                          <a:latin typeface="Calibri"/>
                          <a:cs typeface="Calibri"/>
                        </a:rPr>
                        <a:t>Quad/Filler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825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76225">
                        <a:lnSpc>
                          <a:spcPts val="810"/>
                        </a:lnSpc>
                        <a:spcBef>
                          <a:spcPts val="65"/>
                        </a:spcBef>
                      </a:pPr>
                      <a:r>
                        <a:rPr sz="800" dirty="0">
                          <a:latin typeface="Calibri"/>
                          <a:cs typeface="Calibri"/>
                        </a:rPr>
                        <a:t>6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825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ts val="810"/>
                        </a:lnSpc>
                        <a:spcBef>
                          <a:spcPts val="65"/>
                        </a:spcBef>
                      </a:pPr>
                      <a:r>
                        <a:rPr sz="800" spc="-15" dirty="0">
                          <a:latin typeface="Calibri"/>
                          <a:cs typeface="Calibri"/>
                        </a:rPr>
                        <a:t>Filler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825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ts val="810"/>
                        </a:lnSpc>
                        <a:spcBef>
                          <a:spcPts val="65"/>
                        </a:spcBef>
                      </a:pPr>
                      <a:r>
                        <a:rPr sz="800" dirty="0">
                          <a:latin typeface="Calibri"/>
                          <a:cs typeface="Calibri"/>
                        </a:rPr>
                        <a:t>6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825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ts val="810"/>
                        </a:lnSpc>
                        <a:spcBef>
                          <a:spcPts val="65"/>
                        </a:spcBef>
                      </a:pPr>
                      <a:r>
                        <a:rPr sz="800" spc="-20" dirty="0">
                          <a:latin typeface="Calibri"/>
                          <a:cs typeface="Calibri"/>
                        </a:rPr>
                        <a:t>Quad/Filler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825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3886">
                <a:tc>
                  <a:txBody>
                    <a:bodyPr/>
                    <a:lstStyle/>
                    <a:p>
                      <a:pPr marR="118745" algn="r">
                        <a:lnSpc>
                          <a:spcPts val="800"/>
                        </a:lnSpc>
                        <a:spcBef>
                          <a:spcPts val="70"/>
                        </a:spcBef>
                      </a:pPr>
                      <a:r>
                        <a:rPr sz="800" spc="-15" dirty="0">
                          <a:latin typeface="Calibri"/>
                          <a:cs typeface="Calibri"/>
                        </a:rPr>
                        <a:t>24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889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00"/>
                        </a:lnSpc>
                        <a:spcBef>
                          <a:spcPts val="70"/>
                        </a:spcBef>
                      </a:pPr>
                      <a:r>
                        <a:rPr sz="800" spc="-15" dirty="0">
                          <a:latin typeface="Calibri"/>
                          <a:cs typeface="Calibri"/>
                        </a:rPr>
                        <a:t>12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889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ts val="800"/>
                        </a:lnSpc>
                        <a:spcBef>
                          <a:spcPts val="70"/>
                        </a:spcBef>
                      </a:pPr>
                      <a:r>
                        <a:rPr sz="800" spc="-15" dirty="0">
                          <a:latin typeface="Calibri"/>
                          <a:cs typeface="Calibri"/>
                        </a:rPr>
                        <a:t>Filler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889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ts val="800"/>
                        </a:lnSpc>
                        <a:spcBef>
                          <a:spcPts val="70"/>
                        </a:spcBef>
                      </a:pPr>
                      <a:r>
                        <a:rPr sz="800" spc="-15" dirty="0">
                          <a:latin typeface="Calibri"/>
                          <a:cs typeface="Calibri"/>
                        </a:rPr>
                        <a:t>Filler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889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ts val="800"/>
                        </a:lnSpc>
                        <a:spcBef>
                          <a:spcPts val="70"/>
                        </a:spcBef>
                      </a:pPr>
                      <a:r>
                        <a:rPr sz="800" spc="-20" dirty="0">
                          <a:latin typeface="Calibri"/>
                          <a:cs typeface="Calibri"/>
                        </a:rPr>
                        <a:t>Quad/Filler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889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1460">
                        <a:lnSpc>
                          <a:spcPts val="800"/>
                        </a:lnSpc>
                        <a:spcBef>
                          <a:spcPts val="70"/>
                        </a:spcBef>
                      </a:pPr>
                      <a:r>
                        <a:rPr sz="800" spc="-15" dirty="0">
                          <a:latin typeface="Calibri"/>
                          <a:cs typeface="Calibri"/>
                        </a:rPr>
                        <a:t>12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889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ts val="800"/>
                        </a:lnSpc>
                        <a:spcBef>
                          <a:spcPts val="70"/>
                        </a:spcBef>
                      </a:pPr>
                      <a:r>
                        <a:rPr sz="800" spc="-15" dirty="0">
                          <a:latin typeface="Calibri"/>
                          <a:cs typeface="Calibri"/>
                        </a:rPr>
                        <a:t>Filler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889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ts val="800"/>
                        </a:lnSpc>
                        <a:spcBef>
                          <a:spcPts val="70"/>
                        </a:spcBef>
                      </a:pPr>
                      <a:r>
                        <a:rPr sz="800" spc="-15" dirty="0">
                          <a:latin typeface="Calibri"/>
                          <a:cs typeface="Calibri"/>
                        </a:rPr>
                        <a:t>Filler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889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ts val="800"/>
                        </a:lnSpc>
                        <a:spcBef>
                          <a:spcPts val="70"/>
                        </a:spcBef>
                      </a:pPr>
                      <a:r>
                        <a:rPr sz="800" spc="-20" dirty="0">
                          <a:latin typeface="Calibri"/>
                          <a:cs typeface="Calibri"/>
                        </a:rPr>
                        <a:t>Quad/Filler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889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3886">
                <a:tc>
                  <a:txBody>
                    <a:bodyPr/>
                    <a:lstStyle/>
                    <a:p>
                      <a:pPr marR="118745" algn="r">
                        <a:lnSpc>
                          <a:spcPts val="795"/>
                        </a:lnSpc>
                        <a:spcBef>
                          <a:spcPts val="80"/>
                        </a:spcBef>
                      </a:pPr>
                      <a:r>
                        <a:rPr sz="800" spc="-15" dirty="0">
                          <a:latin typeface="Calibri"/>
                          <a:cs typeface="Calibri"/>
                        </a:rPr>
                        <a:t>36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1016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ts val="795"/>
                        </a:lnSpc>
                        <a:spcBef>
                          <a:spcPts val="80"/>
                        </a:spcBef>
                      </a:pPr>
                      <a:r>
                        <a:rPr sz="800" dirty="0">
                          <a:latin typeface="Calibri"/>
                          <a:cs typeface="Calibri"/>
                        </a:rPr>
                        <a:t>6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1016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ts val="795"/>
                        </a:lnSpc>
                        <a:spcBef>
                          <a:spcPts val="80"/>
                        </a:spcBef>
                      </a:pPr>
                      <a:r>
                        <a:rPr sz="800" dirty="0">
                          <a:latin typeface="Calibri"/>
                          <a:cs typeface="Calibri"/>
                        </a:rPr>
                        <a:t>6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1016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ts val="795"/>
                        </a:lnSpc>
                        <a:spcBef>
                          <a:spcPts val="80"/>
                        </a:spcBef>
                      </a:pPr>
                      <a:r>
                        <a:rPr sz="800" dirty="0">
                          <a:latin typeface="Calibri"/>
                          <a:cs typeface="Calibri"/>
                        </a:rPr>
                        <a:t>6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1016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ts val="795"/>
                        </a:lnSpc>
                        <a:spcBef>
                          <a:spcPts val="80"/>
                        </a:spcBef>
                      </a:pPr>
                      <a:r>
                        <a:rPr sz="800" spc="-20" dirty="0">
                          <a:latin typeface="Calibri"/>
                          <a:cs typeface="Calibri"/>
                        </a:rPr>
                        <a:t>Quad/Filler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1016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76225">
                        <a:lnSpc>
                          <a:spcPts val="795"/>
                        </a:lnSpc>
                        <a:spcBef>
                          <a:spcPts val="80"/>
                        </a:spcBef>
                      </a:pPr>
                      <a:r>
                        <a:rPr sz="800" dirty="0">
                          <a:latin typeface="Calibri"/>
                          <a:cs typeface="Calibri"/>
                        </a:rPr>
                        <a:t>6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1016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ts val="795"/>
                        </a:lnSpc>
                        <a:spcBef>
                          <a:spcPts val="80"/>
                        </a:spcBef>
                      </a:pPr>
                      <a:r>
                        <a:rPr sz="800" dirty="0">
                          <a:latin typeface="Calibri"/>
                          <a:cs typeface="Calibri"/>
                        </a:rPr>
                        <a:t>6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1016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ts val="795"/>
                        </a:lnSpc>
                        <a:spcBef>
                          <a:spcPts val="80"/>
                        </a:spcBef>
                      </a:pPr>
                      <a:r>
                        <a:rPr sz="800" dirty="0">
                          <a:latin typeface="Calibri"/>
                          <a:cs typeface="Calibri"/>
                        </a:rPr>
                        <a:t>6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1016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ts val="795"/>
                        </a:lnSpc>
                        <a:spcBef>
                          <a:spcPts val="80"/>
                        </a:spcBef>
                      </a:pPr>
                      <a:r>
                        <a:rPr sz="800" spc="-20" dirty="0">
                          <a:latin typeface="Calibri"/>
                          <a:cs typeface="Calibri"/>
                        </a:rPr>
                        <a:t>Quad/Filler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1016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3886">
                <a:tc>
                  <a:txBody>
                    <a:bodyPr/>
                    <a:lstStyle/>
                    <a:p>
                      <a:pPr marR="118745" algn="r">
                        <a:lnSpc>
                          <a:spcPts val="785"/>
                        </a:lnSpc>
                        <a:spcBef>
                          <a:spcPts val="90"/>
                        </a:spcBef>
                      </a:pPr>
                      <a:r>
                        <a:rPr sz="800" spc="-15" dirty="0">
                          <a:latin typeface="Calibri"/>
                          <a:cs typeface="Calibri"/>
                        </a:rPr>
                        <a:t>36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1143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5"/>
                        </a:lnSpc>
                        <a:spcBef>
                          <a:spcPts val="90"/>
                        </a:spcBef>
                      </a:pPr>
                      <a:r>
                        <a:rPr sz="800" spc="-15" dirty="0">
                          <a:latin typeface="Calibri"/>
                          <a:cs typeface="Calibri"/>
                        </a:rPr>
                        <a:t>12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1143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5"/>
                        </a:lnSpc>
                        <a:spcBef>
                          <a:spcPts val="90"/>
                        </a:spcBef>
                      </a:pPr>
                      <a:r>
                        <a:rPr sz="800" spc="-15" dirty="0">
                          <a:latin typeface="Calibri"/>
                          <a:cs typeface="Calibri"/>
                        </a:rPr>
                        <a:t>12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1143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ts val="785"/>
                        </a:lnSpc>
                        <a:spcBef>
                          <a:spcPts val="90"/>
                        </a:spcBef>
                      </a:pPr>
                      <a:r>
                        <a:rPr sz="800" spc="-15" dirty="0">
                          <a:latin typeface="Calibri"/>
                          <a:cs typeface="Calibri"/>
                        </a:rPr>
                        <a:t>Filler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1143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ts val="785"/>
                        </a:lnSpc>
                        <a:spcBef>
                          <a:spcPts val="90"/>
                        </a:spcBef>
                      </a:pPr>
                      <a:r>
                        <a:rPr sz="800" spc="-20" dirty="0">
                          <a:latin typeface="Calibri"/>
                          <a:cs typeface="Calibri"/>
                        </a:rPr>
                        <a:t>Quad/Filler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1143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1460">
                        <a:lnSpc>
                          <a:spcPts val="785"/>
                        </a:lnSpc>
                        <a:spcBef>
                          <a:spcPts val="90"/>
                        </a:spcBef>
                      </a:pPr>
                      <a:r>
                        <a:rPr sz="800" spc="-15" dirty="0">
                          <a:latin typeface="Calibri"/>
                          <a:cs typeface="Calibri"/>
                        </a:rPr>
                        <a:t>12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1143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ts val="785"/>
                        </a:lnSpc>
                        <a:spcBef>
                          <a:spcPts val="90"/>
                        </a:spcBef>
                      </a:pPr>
                      <a:r>
                        <a:rPr sz="800" spc="-15" dirty="0">
                          <a:latin typeface="Calibri"/>
                          <a:cs typeface="Calibri"/>
                        </a:rPr>
                        <a:t>Filler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1143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5"/>
                        </a:lnSpc>
                        <a:spcBef>
                          <a:spcPts val="90"/>
                        </a:spcBef>
                      </a:pPr>
                      <a:r>
                        <a:rPr sz="800" spc="-15" dirty="0">
                          <a:latin typeface="Calibri"/>
                          <a:cs typeface="Calibri"/>
                        </a:rPr>
                        <a:t>12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1143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ts val="785"/>
                        </a:lnSpc>
                        <a:spcBef>
                          <a:spcPts val="90"/>
                        </a:spcBef>
                      </a:pPr>
                      <a:r>
                        <a:rPr sz="800" spc="-20" dirty="0">
                          <a:latin typeface="Calibri"/>
                          <a:cs typeface="Calibri"/>
                        </a:rPr>
                        <a:t>Quad/Filler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1143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3886">
                <a:tc>
                  <a:txBody>
                    <a:bodyPr/>
                    <a:lstStyle/>
                    <a:p>
                      <a:pPr marR="118745" algn="r">
                        <a:lnSpc>
                          <a:spcPts val="800"/>
                        </a:lnSpc>
                        <a:spcBef>
                          <a:spcPts val="75"/>
                        </a:spcBef>
                      </a:pPr>
                      <a:r>
                        <a:rPr sz="800" spc="-15" dirty="0">
                          <a:latin typeface="Calibri"/>
                          <a:cs typeface="Calibri"/>
                        </a:rPr>
                        <a:t>48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952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ts val="800"/>
                        </a:lnSpc>
                        <a:spcBef>
                          <a:spcPts val="75"/>
                        </a:spcBef>
                      </a:pPr>
                      <a:r>
                        <a:rPr sz="800" dirty="0">
                          <a:latin typeface="Calibri"/>
                          <a:cs typeface="Calibri"/>
                        </a:rPr>
                        <a:t>6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952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ts val="800"/>
                        </a:lnSpc>
                        <a:spcBef>
                          <a:spcPts val="75"/>
                        </a:spcBef>
                      </a:pPr>
                      <a:r>
                        <a:rPr sz="800" dirty="0">
                          <a:latin typeface="Calibri"/>
                          <a:cs typeface="Calibri"/>
                        </a:rPr>
                        <a:t>6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952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ts val="800"/>
                        </a:lnSpc>
                        <a:spcBef>
                          <a:spcPts val="75"/>
                        </a:spcBef>
                      </a:pPr>
                      <a:r>
                        <a:rPr sz="800" dirty="0">
                          <a:latin typeface="Calibri"/>
                          <a:cs typeface="Calibri"/>
                        </a:rPr>
                        <a:t>6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952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ts val="800"/>
                        </a:lnSpc>
                        <a:spcBef>
                          <a:spcPts val="75"/>
                        </a:spcBef>
                      </a:pPr>
                      <a:r>
                        <a:rPr sz="800" dirty="0">
                          <a:latin typeface="Calibri"/>
                          <a:cs typeface="Calibri"/>
                        </a:rPr>
                        <a:t>6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952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76225">
                        <a:lnSpc>
                          <a:spcPts val="800"/>
                        </a:lnSpc>
                        <a:spcBef>
                          <a:spcPts val="75"/>
                        </a:spcBef>
                      </a:pPr>
                      <a:r>
                        <a:rPr sz="800" dirty="0">
                          <a:latin typeface="Calibri"/>
                          <a:cs typeface="Calibri"/>
                        </a:rPr>
                        <a:t>6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952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ts val="800"/>
                        </a:lnSpc>
                        <a:spcBef>
                          <a:spcPts val="75"/>
                        </a:spcBef>
                      </a:pPr>
                      <a:r>
                        <a:rPr sz="800" dirty="0">
                          <a:latin typeface="Calibri"/>
                          <a:cs typeface="Calibri"/>
                        </a:rPr>
                        <a:t>6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952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ts val="800"/>
                        </a:lnSpc>
                        <a:spcBef>
                          <a:spcPts val="75"/>
                        </a:spcBef>
                      </a:pPr>
                      <a:r>
                        <a:rPr sz="800" dirty="0">
                          <a:latin typeface="Calibri"/>
                          <a:cs typeface="Calibri"/>
                        </a:rPr>
                        <a:t>6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952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ts val="800"/>
                        </a:lnSpc>
                        <a:spcBef>
                          <a:spcPts val="75"/>
                        </a:spcBef>
                      </a:pPr>
                      <a:r>
                        <a:rPr sz="800" dirty="0">
                          <a:latin typeface="Calibri"/>
                          <a:cs typeface="Calibri"/>
                        </a:rPr>
                        <a:t>6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952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23886">
                <a:tc>
                  <a:txBody>
                    <a:bodyPr/>
                    <a:lstStyle/>
                    <a:p>
                      <a:pPr marR="118745" algn="r">
                        <a:lnSpc>
                          <a:spcPts val="790"/>
                        </a:lnSpc>
                        <a:spcBef>
                          <a:spcPts val="80"/>
                        </a:spcBef>
                      </a:pPr>
                      <a:r>
                        <a:rPr sz="800" spc="-15" dirty="0">
                          <a:latin typeface="Calibri"/>
                          <a:cs typeface="Calibri"/>
                        </a:rPr>
                        <a:t>48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1016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90"/>
                        </a:lnSpc>
                        <a:spcBef>
                          <a:spcPts val="80"/>
                        </a:spcBef>
                      </a:pPr>
                      <a:r>
                        <a:rPr sz="800" spc="-15" dirty="0">
                          <a:latin typeface="Calibri"/>
                          <a:cs typeface="Calibri"/>
                        </a:rPr>
                        <a:t>12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1016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ts val="790"/>
                        </a:lnSpc>
                        <a:spcBef>
                          <a:spcPts val="80"/>
                        </a:spcBef>
                      </a:pPr>
                      <a:r>
                        <a:rPr sz="800" spc="-15" dirty="0">
                          <a:latin typeface="Calibri"/>
                          <a:cs typeface="Calibri"/>
                        </a:rPr>
                        <a:t>Filler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1016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90"/>
                        </a:lnSpc>
                        <a:spcBef>
                          <a:spcPts val="80"/>
                        </a:spcBef>
                      </a:pPr>
                      <a:r>
                        <a:rPr sz="800" spc="-15" dirty="0">
                          <a:latin typeface="Calibri"/>
                          <a:cs typeface="Calibri"/>
                        </a:rPr>
                        <a:t>12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1016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ts val="790"/>
                        </a:lnSpc>
                        <a:spcBef>
                          <a:spcPts val="80"/>
                        </a:spcBef>
                      </a:pPr>
                      <a:r>
                        <a:rPr sz="800" spc="-20" dirty="0">
                          <a:latin typeface="Calibri"/>
                          <a:cs typeface="Calibri"/>
                        </a:rPr>
                        <a:t>Quad/Filler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1016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1460">
                        <a:lnSpc>
                          <a:spcPts val="790"/>
                        </a:lnSpc>
                        <a:spcBef>
                          <a:spcPts val="80"/>
                        </a:spcBef>
                      </a:pPr>
                      <a:r>
                        <a:rPr sz="800" spc="-15" dirty="0">
                          <a:latin typeface="Calibri"/>
                          <a:cs typeface="Calibri"/>
                        </a:rPr>
                        <a:t>12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1016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ts val="790"/>
                        </a:lnSpc>
                        <a:spcBef>
                          <a:spcPts val="80"/>
                        </a:spcBef>
                      </a:pPr>
                      <a:r>
                        <a:rPr sz="800" spc="-15" dirty="0">
                          <a:latin typeface="Calibri"/>
                          <a:cs typeface="Calibri"/>
                        </a:rPr>
                        <a:t>Filler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1016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90"/>
                        </a:lnSpc>
                        <a:spcBef>
                          <a:spcPts val="80"/>
                        </a:spcBef>
                      </a:pPr>
                      <a:r>
                        <a:rPr sz="800" spc="-15" dirty="0">
                          <a:latin typeface="Calibri"/>
                          <a:cs typeface="Calibri"/>
                        </a:rPr>
                        <a:t>12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1016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ts val="790"/>
                        </a:lnSpc>
                        <a:spcBef>
                          <a:spcPts val="80"/>
                        </a:spcBef>
                      </a:pPr>
                      <a:r>
                        <a:rPr sz="800" spc="-20" dirty="0">
                          <a:latin typeface="Calibri"/>
                          <a:cs typeface="Calibri"/>
                        </a:rPr>
                        <a:t>Quad/Filler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1016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23886">
                <a:tc>
                  <a:txBody>
                    <a:bodyPr/>
                    <a:lstStyle/>
                    <a:p>
                      <a:pPr marR="118745" algn="r">
                        <a:lnSpc>
                          <a:spcPts val="785"/>
                        </a:lnSpc>
                        <a:spcBef>
                          <a:spcPts val="90"/>
                        </a:spcBef>
                      </a:pPr>
                      <a:r>
                        <a:rPr sz="800" spc="-15" dirty="0">
                          <a:latin typeface="Calibri"/>
                          <a:cs typeface="Calibri"/>
                        </a:rPr>
                        <a:t>60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1143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5"/>
                        </a:lnSpc>
                        <a:spcBef>
                          <a:spcPts val="90"/>
                        </a:spcBef>
                      </a:pPr>
                      <a:r>
                        <a:rPr sz="800" spc="-15" dirty="0">
                          <a:latin typeface="Calibri"/>
                          <a:cs typeface="Calibri"/>
                        </a:rPr>
                        <a:t>12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1143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5"/>
                        </a:lnSpc>
                        <a:spcBef>
                          <a:spcPts val="90"/>
                        </a:spcBef>
                      </a:pPr>
                      <a:r>
                        <a:rPr sz="800" spc="-15" dirty="0">
                          <a:latin typeface="Calibri"/>
                          <a:cs typeface="Calibri"/>
                        </a:rPr>
                        <a:t>12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1143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ts val="785"/>
                        </a:lnSpc>
                        <a:spcBef>
                          <a:spcPts val="90"/>
                        </a:spcBef>
                      </a:pPr>
                      <a:r>
                        <a:rPr sz="800" spc="-15" dirty="0">
                          <a:latin typeface="Calibri"/>
                          <a:cs typeface="Calibri"/>
                        </a:rPr>
                        <a:t>Filler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1143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ts val="785"/>
                        </a:lnSpc>
                        <a:spcBef>
                          <a:spcPts val="90"/>
                        </a:spcBef>
                      </a:pPr>
                      <a:r>
                        <a:rPr sz="800" spc="-20" dirty="0">
                          <a:latin typeface="Calibri"/>
                          <a:cs typeface="Calibri"/>
                        </a:rPr>
                        <a:t>Quad/Filler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1143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1460">
                        <a:lnSpc>
                          <a:spcPts val="785"/>
                        </a:lnSpc>
                        <a:spcBef>
                          <a:spcPts val="90"/>
                        </a:spcBef>
                      </a:pPr>
                      <a:r>
                        <a:rPr sz="800" spc="-15" dirty="0">
                          <a:latin typeface="Calibri"/>
                          <a:cs typeface="Calibri"/>
                        </a:rPr>
                        <a:t>12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1143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5"/>
                        </a:lnSpc>
                        <a:spcBef>
                          <a:spcPts val="90"/>
                        </a:spcBef>
                      </a:pPr>
                      <a:r>
                        <a:rPr sz="800" spc="-15" dirty="0">
                          <a:latin typeface="Calibri"/>
                          <a:cs typeface="Calibri"/>
                        </a:rPr>
                        <a:t>12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1143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5"/>
                        </a:lnSpc>
                        <a:spcBef>
                          <a:spcPts val="90"/>
                        </a:spcBef>
                      </a:pPr>
                      <a:r>
                        <a:rPr sz="800" spc="-15" dirty="0">
                          <a:latin typeface="Calibri"/>
                          <a:cs typeface="Calibri"/>
                        </a:rPr>
                        <a:t>12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1143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ts val="785"/>
                        </a:lnSpc>
                        <a:spcBef>
                          <a:spcPts val="90"/>
                        </a:spcBef>
                      </a:pPr>
                      <a:r>
                        <a:rPr sz="800" spc="-20" dirty="0">
                          <a:latin typeface="Calibri"/>
                          <a:cs typeface="Calibri"/>
                        </a:rPr>
                        <a:t>Quad/Filler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1143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23886">
                <a:tc>
                  <a:txBody>
                    <a:bodyPr/>
                    <a:lstStyle/>
                    <a:p>
                      <a:pPr marR="118745" algn="r">
                        <a:lnSpc>
                          <a:spcPts val="775"/>
                        </a:lnSpc>
                        <a:spcBef>
                          <a:spcPts val="100"/>
                        </a:spcBef>
                      </a:pPr>
                      <a:r>
                        <a:rPr sz="800" spc="-15" dirty="0">
                          <a:latin typeface="Calibri"/>
                          <a:cs typeface="Calibri"/>
                        </a:rPr>
                        <a:t>72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1270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75"/>
                        </a:lnSpc>
                        <a:spcBef>
                          <a:spcPts val="100"/>
                        </a:spcBef>
                      </a:pPr>
                      <a:r>
                        <a:rPr sz="800" spc="-15" dirty="0">
                          <a:latin typeface="Calibri"/>
                          <a:cs typeface="Calibri"/>
                        </a:rPr>
                        <a:t>12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1270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75"/>
                        </a:lnSpc>
                        <a:spcBef>
                          <a:spcPts val="100"/>
                        </a:spcBef>
                      </a:pPr>
                      <a:r>
                        <a:rPr sz="800" spc="-15" dirty="0">
                          <a:latin typeface="Calibri"/>
                          <a:cs typeface="Calibri"/>
                        </a:rPr>
                        <a:t>12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1270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75"/>
                        </a:lnSpc>
                        <a:spcBef>
                          <a:spcPts val="100"/>
                        </a:spcBef>
                      </a:pPr>
                      <a:r>
                        <a:rPr sz="800" spc="-15" dirty="0">
                          <a:latin typeface="Calibri"/>
                          <a:cs typeface="Calibri"/>
                        </a:rPr>
                        <a:t>12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1270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ts val="775"/>
                        </a:lnSpc>
                        <a:spcBef>
                          <a:spcPts val="100"/>
                        </a:spcBef>
                      </a:pPr>
                      <a:r>
                        <a:rPr sz="800" spc="-20" dirty="0">
                          <a:latin typeface="Calibri"/>
                          <a:cs typeface="Calibri"/>
                        </a:rPr>
                        <a:t>Quad/Filler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1270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1460">
                        <a:lnSpc>
                          <a:spcPts val="775"/>
                        </a:lnSpc>
                        <a:spcBef>
                          <a:spcPts val="100"/>
                        </a:spcBef>
                      </a:pPr>
                      <a:r>
                        <a:rPr sz="800" spc="-15" dirty="0">
                          <a:latin typeface="Calibri"/>
                          <a:cs typeface="Calibri"/>
                        </a:rPr>
                        <a:t>12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1270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75"/>
                        </a:lnSpc>
                        <a:spcBef>
                          <a:spcPts val="100"/>
                        </a:spcBef>
                      </a:pPr>
                      <a:r>
                        <a:rPr sz="800" spc="-15" dirty="0">
                          <a:latin typeface="Calibri"/>
                          <a:cs typeface="Calibri"/>
                        </a:rPr>
                        <a:t>12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1270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75"/>
                        </a:lnSpc>
                        <a:spcBef>
                          <a:spcPts val="100"/>
                        </a:spcBef>
                      </a:pPr>
                      <a:r>
                        <a:rPr sz="800" spc="-15" dirty="0">
                          <a:latin typeface="Calibri"/>
                          <a:cs typeface="Calibri"/>
                        </a:rPr>
                        <a:t>12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1270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ts val="775"/>
                        </a:lnSpc>
                        <a:spcBef>
                          <a:spcPts val="100"/>
                        </a:spcBef>
                      </a:pPr>
                      <a:r>
                        <a:rPr sz="800" spc="-20" dirty="0">
                          <a:latin typeface="Calibri"/>
                          <a:cs typeface="Calibri"/>
                        </a:rPr>
                        <a:t>Quad/Filler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1270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23886">
                <a:tc>
                  <a:txBody>
                    <a:bodyPr/>
                    <a:lstStyle/>
                    <a:p>
                      <a:pPr marR="118745" algn="r">
                        <a:lnSpc>
                          <a:spcPts val="790"/>
                        </a:lnSpc>
                        <a:spcBef>
                          <a:spcPts val="85"/>
                        </a:spcBef>
                      </a:pPr>
                      <a:r>
                        <a:rPr sz="800" spc="-15" dirty="0">
                          <a:latin typeface="Calibri"/>
                          <a:cs typeface="Calibri"/>
                        </a:rPr>
                        <a:t>84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1079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90"/>
                        </a:lnSpc>
                        <a:spcBef>
                          <a:spcPts val="85"/>
                        </a:spcBef>
                      </a:pPr>
                      <a:r>
                        <a:rPr sz="800" spc="-15" dirty="0">
                          <a:latin typeface="Calibri"/>
                          <a:cs typeface="Calibri"/>
                        </a:rPr>
                        <a:t>12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1079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90"/>
                        </a:lnSpc>
                        <a:spcBef>
                          <a:spcPts val="85"/>
                        </a:spcBef>
                      </a:pPr>
                      <a:r>
                        <a:rPr sz="800" spc="-15" dirty="0">
                          <a:latin typeface="Calibri"/>
                          <a:cs typeface="Calibri"/>
                        </a:rPr>
                        <a:t>12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1079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90"/>
                        </a:lnSpc>
                        <a:spcBef>
                          <a:spcPts val="85"/>
                        </a:spcBef>
                      </a:pPr>
                      <a:r>
                        <a:rPr sz="800" spc="-15" dirty="0">
                          <a:latin typeface="Calibri"/>
                          <a:cs typeface="Calibri"/>
                        </a:rPr>
                        <a:t>12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1079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90"/>
                        </a:lnSpc>
                        <a:spcBef>
                          <a:spcPts val="85"/>
                        </a:spcBef>
                      </a:pPr>
                      <a:r>
                        <a:rPr sz="800" spc="-15" dirty="0">
                          <a:latin typeface="Calibri"/>
                          <a:cs typeface="Calibri"/>
                        </a:rPr>
                        <a:t>12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1079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1460">
                        <a:lnSpc>
                          <a:spcPts val="790"/>
                        </a:lnSpc>
                        <a:spcBef>
                          <a:spcPts val="85"/>
                        </a:spcBef>
                      </a:pPr>
                      <a:r>
                        <a:rPr sz="800" spc="-15" dirty="0">
                          <a:latin typeface="Calibri"/>
                          <a:cs typeface="Calibri"/>
                        </a:rPr>
                        <a:t>12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1079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90"/>
                        </a:lnSpc>
                        <a:spcBef>
                          <a:spcPts val="85"/>
                        </a:spcBef>
                      </a:pPr>
                      <a:r>
                        <a:rPr sz="800" spc="-15" dirty="0">
                          <a:latin typeface="Calibri"/>
                          <a:cs typeface="Calibri"/>
                        </a:rPr>
                        <a:t>12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1079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90"/>
                        </a:lnSpc>
                        <a:spcBef>
                          <a:spcPts val="85"/>
                        </a:spcBef>
                      </a:pPr>
                      <a:r>
                        <a:rPr sz="800" spc="-15" dirty="0">
                          <a:latin typeface="Calibri"/>
                          <a:cs typeface="Calibri"/>
                        </a:rPr>
                        <a:t>12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1079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ts val="790"/>
                        </a:lnSpc>
                        <a:spcBef>
                          <a:spcPts val="85"/>
                        </a:spcBef>
                      </a:pPr>
                      <a:r>
                        <a:rPr sz="800" spc="-20" dirty="0">
                          <a:latin typeface="Calibri"/>
                          <a:cs typeface="Calibri"/>
                        </a:rPr>
                        <a:t>Quad/Filler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1079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23886">
                <a:tc>
                  <a:txBody>
                    <a:bodyPr/>
                    <a:lstStyle/>
                    <a:p>
                      <a:pPr marR="118745" algn="r">
                        <a:lnSpc>
                          <a:spcPts val="780"/>
                        </a:lnSpc>
                        <a:spcBef>
                          <a:spcPts val="90"/>
                        </a:spcBef>
                      </a:pPr>
                      <a:r>
                        <a:rPr sz="800" spc="-15" dirty="0">
                          <a:latin typeface="Calibri"/>
                          <a:cs typeface="Calibri"/>
                        </a:rPr>
                        <a:t>96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1143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  <a:spcBef>
                          <a:spcPts val="90"/>
                        </a:spcBef>
                      </a:pPr>
                      <a:r>
                        <a:rPr sz="800" spc="-15" dirty="0">
                          <a:latin typeface="Calibri"/>
                          <a:cs typeface="Calibri"/>
                        </a:rPr>
                        <a:t>12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1143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  <a:spcBef>
                          <a:spcPts val="90"/>
                        </a:spcBef>
                      </a:pPr>
                      <a:r>
                        <a:rPr sz="800" spc="-15" dirty="0">
                          <a:latin typeface="Calibri"/>
                          <a:cs typeface="Calibri"/>
                        </a:rPr>
                        <a:t>12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1143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  <a:spcBef>
                          <a:spcPts val="90"/>
                        </a:spcBef>
                      </a:pPr>
                      <a:r>
                        <a:rPr sz="800" spc="-15" dirty="0">
                          <a:latin typeface="Calibri"/>
                          <a:cs typeface="Calibri"/>
                        </a:rPr>
                        <a:t>12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1143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  <a:spcBef>
                          <a:spcPts val="90"/>
                        </a:spcBef>
                      </a:pPr>
                      <a:r>
                        <a:rPr sz="800" spc="-15" dirty="0">
                          <a:latin typeface="Calibri"/>
                          <a:cs typeface="Calibri"/>
                        </a:rPr>
                        <a:t>12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1143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1460">
                        <a:lnSpc>
                          <a:spcPts val="780"/>
                        </a:lnSpc>
                        <a:spcBef>
                          <a:spcPts val="90"/>
                        </a:spcBef>
                      </a:pPr>
                      <a:r>
                        <a:rPr sz="800" spc="-15" dirty="0">
                          <a:latin typeface="Calibri"/>
                          <a:cs typeface="Calibri"/>
                        </a:rPr>
                        <a:t>12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1143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  <a:spcBef>
                          <a:spcPts val="90"/>
                        </a:spcBef>
                      </a:pPr>
                      <a:r>
                        <a:rPr sz="800" spc="-15" dirty="0">
                          <a:latin typeface="Calibri"/>
                          <a:cs typeface="Calibri"/>
                        </a:rPr>
                        <a:t>12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1143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  <a:spcBef>
                          <a:spcPts val="90"/>
                        </a:spcBef>
                      </a:pPr>
                      <a:r>
                        <a:rPr sz="800" spc="-15" dirty="0">
                          <a:latin typeface="Calibri"/>
                          <a:cs typeface="Calibri"/>
                        </a:rPr>
                        <a:t>12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1143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  <a:spcBef>
                          <a:spcPts val="90"/>
                        </a:spcBef>
                      </a:pPr>
                      <a:r>
                        <a:rPr sz="800" spc="-15" dirty="0">
                          <a:latin typeface="Calibri"/>
                          <a:cs typeface="Calibri"/>
                        </a:rPr>
                        <a:t>12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1143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1339673" y="1527691"/>
            <a:ext cx="281749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i="1" spc="-5" dirty="0">
                <a:latin typeface="Calibri"/>
                <a:cs typeface="Calibri"/>
              </a:rPr>
              <a:t>Kapasitas </a:t>
            </a:r>
            <a:r>
              <a:rPr sz="1100" i="1" dirty="0">
                <a:latin typeface="Calibri"/>
                <a:cs typeface="Calibri"/>
              </a:rPr>
              <a:t>serat dalam </a:t>
            </a:r>
            <a:r>
              <a:rPr sz="1100" i="1" spc="-5" dirty="0">
                <a:latin typeface="Calibri"/>
                <a:cs typeface="Calibri"/>
              </a:rPr>
              <a:t>kabel </a:t>
            </a:r>
            <a:r>
              <a:rPr sz="1100" i="1" dirty="0">
                <a:latin typeface="Calibri"/>
                <a:cs typeface="Calibri"/>
              </a:rPr>
              <a:t>dengan 8 loose</a:t>
            </a:r>
            <a:r>
              <a:rPr sz="1100" i="1" spc="40" dirty="0">
                <a:latin typeface="Calibri"/>
                <a:cs typeface="Calibri"/>
              </a:rPr>
              <a:t> </a:t>
            </a:r>
            <a:r>
              <a:rPr sz="1100" i="1" dirty="0">
                <a:latin typeface="Calibri"/>
                <a:cs typeface="Calibri"/>
              </a:rPr>
              <a:t>tube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17549" y="1098550"/>
            <a:ext cx="6337300" cy="3568700"/>
          </a:xfrm>
          <a:custGeom>
            <a:avLst/>
            <a:gdLst/>
            <a:ahLst/>
            <a:cxnLst/>
            <a:rect l="l" t="t" r="r" b="b"/>
            <a:pathLst>
              <a:path w="6337300" h="3568700">
                <a:moveTo>
                  <a:pt x="0" y="0"/>
                </a:moveTo>
                <a:lnTo>
                  <a:pt x="6337300" y="0"/>
                </a:lnTo>
                <a:lnTo>
                  <a:pt x="6337300" y="3568700"/>
                </a:lnTo>
                <a:lnTo>
                  <a:pt x="0" y="35687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645870" y="8619760"/>
            <a:ext cx="480659" cy="2467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717549" y="5391150"/>
            <a:ext cx="6337300" cy="355600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 marL="679450">
              <a:lnSpc>
                <a:spcPct val="100000"/>
              </a:lnSpc>
            </a:pPr>
            <a:r>
              <a:rPr sz="1100" b="1" spc="-5" dirty="0">
                <a:solidFill>
                  <a:srgbClr val="FF0000"/>
                </a:solidFill>
                <a:latin typeface="Cambria"/>
                <a:cs typeface="Cambria"/>
              </a:rPr>
              <a:t>Kode warna </a:t>
            </a:r>
            <a:r>
              <a:rPr sz="1100" b="1" dirty="0">
                <a:solidFill>
                  <a:srgbClr val="FF0000"/>
                </a:solidFill>
                <a:latin typeface="Cambria"/>
                <a:cs typeface="Cambria"/>
              </a:rPr>
              <a:t>isolasi serat</a:t>
            </a:r>
            <a:r>
              <a:rPr sz="1100" b="1" spc="25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100" b="1" dirty="0">
                <a:solidFill>
                  <a:srgbClr val="FF0000"/>
                </a:solidFill>
                <a:latin typeface="Cambria"/>
                <a:cs typeface="Cambria"/>
              </a:rPr>
              <a:t>(</a:t>
            </a:r>
            <a:r>
              <a:rPr sz="1100" b="1" i="1" dirty="0">
                <a:solidFill>
                  <a:srgbClr val="FF0000"/>
                </a:solidFill>
                <a:latin typeface="Cambria"/>
                <a:cs typeface="Cambria"/>
              </a:rPr>
              <a:t>coating</a:t>
            </a:r>
            <a:r>
              <a:rPr sz="1100" b="1" dirty="0">
                <a:solidFill>
                  <a:srgbClr val="FF0000"/>
                </a:solidFill>
                <a:latin typeface="Cambria"/>
                <a:cs typeface="Cambria"/>
              </a:rPr>
              <a:t>)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000">
              <a:latin typeface="Times New Roman"/>
              <a:cs typeface="Times New Roman"/>
            </a:endParaRPr>
          </a:p>
          <a:p>
            <a:pPr marL="374650">
              <a:lnSpc>
                <a:spcPct val="100000"/>
              </a:lnSpc>
              <a:spcBef>
                <a:spcPts val="5"/>
              </a:spcBef>
            </a:pPr>
            <a:r>
              <a:rPr sz="700" spc="5" dirty="0">
                <a:latin typeface="Calibri"/>
                <a:cs typeface="Calibri"/>
              </a:rPr>
              <a:t>Page </a:t>
            </a:r>
            <a:r>
              <a:rPr sz="700" dirty="0">
                <a:latin typeface="Calibri"/>
                <a:cs typeface="Calibri"/>
              </a:rPr>
              <a:t>-</a:t>
            </a:r>
            <a:r>
              <a:rPr sz="700" spc="25" dirty="0">
                <a:latin typeface="Calibri"/>
                <a:cs typeface="Calibri"/>
              </a:rPr>
              <a:t> </a:t>
            </a:r>
            <a:r>
              <a:rPr sz="700" spc="15" dirty="0">
                <a:latin typeface="Calibri"/>
                <a:cs typeface="Calibri"/>
              </a:rPr>
              <a:t>110</a:t>
            </a:r>
            <a:endParaRPr sz="7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828964" y="6542253"/>
            <a:ext cx="4356607" cy="145048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535"/>
              </a:lnSpc>
            </a:pPr>
            <a:fld id="{81D60167-4931-47E6-BA6A-407CBD079E47}" type="slidenum">
              <a:rPr dirty="0"/>
              <a:t>44</a:t>
            </a:fld>
            <a:endParaRPr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645870" y="4338673"/>
            <a:ext cx="480659" cy="2476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148982" y="1765588"/>
            <a:ext cx="1569421" cy="23757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087543" y="1702573"/>
            <a:ext cx="1663700" cy="417830"/>
          </a:xfrm>
          <a:custGeom>
            <a:avLst/>
            <a:gdLst/>
            <a:ahLst/>
            <a:cxnLst/>
            <a:rect l="l" t="t" r="r" b="b"/>
            <a:pathLst>
              <a:path w="1663700" h="417830">
                <a:moveTo>
                  <a:pt x="0" y="417341"/>
                </a:moveTo>
                <a:lnTo>
                  <a:pt x="1663325" y="417341"/>
                </a:lnTo>
                <a:lnTo>
                  <a:pt x="1663325" y="0"/>
                </a:lnTo>
                <a:lnTo>
                  <a:pt x="0" y="0"/>
                </a:lnTo>
                <a:lnTo>
                  <a:pt x="0" y="41734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717549" y="1098550"/>
            <a:ext cx="6337300" cy="356870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 marL="568325">
              <a:lnSpc>
                <a:spcPct val="100000"/>
              </a:lnSpc>
              <a:spcBef>
                <a:spcPts val="1100"/>
              </a:spcBef>
            </a:pPr>
            <a:r>
              <a:rPr sz="1100" spc="-5" dirty="0">
                <a:latin typeface="Cambria"/>
                <a:cs typeface="Cambria"/>
              </a:rPr>
              <a:t>Warna </a:t>
            </a:r>
            <a:r>
              <a:rPr sz="1100" dirty="0">
                <a:latin typeface="Cambria"/>
                <a:cs typeface="Cambria"/>
              </a:rPr>
              <a:t>loose tube </a:t>
            </a:r>
            <a:r>
              <a:rPr sz="1100" spc="5" dirty="0">
                <a:latin typeface="Cambria"/>
                <a:cs typeface="Cambria"/>
              </a:rPr>
              <a:t>pada </a:t>
            </a:r>
            <a:r>
              <a:rPr sz="1100" dirty="0">
                <a:latin typeface="Cambria"/>
                <a:cs typeface="Cambria"/>
              </a:rPr>
              <a:t>kabel dengan kapasitas 12 </a:t>
            </a:r>
            <a:r>
              <a:rPr sz="1100" spc="5" dirty="0">
                <a:latin typeface="Cambria"/>
                <a:cs typeface="Cambria"/>
              </a:rPr>
              <a:t>dan </a:t>
            </a:r>
            <a:r>
              <a:rPr sz="1100" dirty="0">
                <a:latin typeface="Cambria"/>
                <a:cs typeface="Cambria"/>
              </a:rPr>
              <a:t>24 loose</a:t>
            </a:r>
            <a:r>
              <a:rPr sz="1100" spc="30" dirty="0">
                <a:latin typeface="Cambria"/>
                <a:cs typeface="Cambria"/>
              </a:rPr>
              <a:t> </a:t>
            </a:r>
            <a:r>
              <a:rPr sz="1100" dirty="0">
                <a:latin typeface="Cambria"/>
                <a:cs typeface="Cambria"/>
              </a:rPr>
              <a:t>tube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300">
              <a:latin typeface="Times New Roman"/>
              <a:cs typeface="Times New Roman"/>
            </a:endParaRPr>
          </a:p>
          <a:p>
            <a:pPr marL="374650">
              <a:lnSpc>
                <a:spcPct val="100000"/>
              </a:lnSpc>
            </a:pPr>
            <a:r>
              <a:rPr sz="700" spc="5" dirty="0">
                <a:latin typeface="Calibri"/>
                <a:cs typeface="Calibri"/>
              </a:rPr>
              <a:t>Page </a:t>
            </a:r>
            <a:r>
              <a:rPr sz="700" dirty="0">
                <a:latin typeface="Calibri"/>
                <a:cs typeface="Calibri"/>
              </a:rPr>
              <a:t>-</a:t>
            </a:r>
            <a:r>
              <a:rPr sz="700" spc="25" dirty="0">
                <a:latin typeface="Calibri"/>
                <a:cs typeface="Calibri"/>
              </a:rPr>
              <a:t> </a:t>
            </a:r>
            <a:r>
              <a:rPr sz="700" spc="15" dirty="0">
                <a:latin typeface="Calibri"/>
                <a:cs typeface="Calibri"/>
              </a:rPr>
              <a:t>111</a:t>
            </a:r>
            <a:endParaRPr sz="7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764308" y="1946652"/>
            <a:ext cx="1464664" cy="213778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645870" y="8619760"/>
            <a:ext cx="480659" cy="2467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717549" y="5391150"/>
            <a:ext cx="6337300" cy="355600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 marL="679450">
              <a:lnSpc>
                <a:spcPct val="100000"/>
              </a:lnSpc>
            </a:pPr>
            <a:r>
              <a:rPr sz="1100" b="1" spc="-5" dirty="0">
                <a:solidFill>
                  <a:srgbClr val="FF0000"/>
                </a:solidFill>
                <a:latin typeface="Cambria"/>
                <a:cs typeface="Cambria"/>
              </a:rPr>
              <a:t>Kode warna </a:t>
            </a:r>
            <a:r>
              <a:rPr sz="1100" b="1" dirty="0">
                <a:solidFill>
                  <a:srgbClr val="FF0000"/>
                </a:solidFill>
                <a:latin typeface="Cambria"/>
                <a:cs typeface="Cambria"/>
              </a:rPr>
              <a:t>isolasi serat</a:t>
            </a:r>
            <a:r>
              <a:rPr sz="1100" b="1" spc="25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100" b="1" dirty="0">
                <a:solidFill>
                  <a:srgbClr val="FF0000"/>
                </a:solidFill>
                <a:latin typeface="Cambria"/>
                <a:cs typeface="Cambria"/>
              </a:rPr>
              <a:t>(</a:t>
            </a:r>
            <a:r>
              <a:rPr sz="1100" b="1" i="1" dirty="0">
                <a:solidFill>
                  <a:srgbClr val="FF0000"/>
                </a:solidFill>
                <a:latin typeface="Cambria"/>
                <a:cs typeface="Cambria"/>
              </a:rPr>
              <a:t>coating</a:t>
            </a:r>
            <a:r>
              <a:rPr sz="1100" b="1" dirty="0">
                <a:solidFill>
                  <a:srgbClr val="FF0000"/>
                </a:solidFill>
                <a:latin typeface="Cambria"/>
                <a:cs typeface="Cambria"/>
              </a:rPr>
              <a:t>)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000">
              <a:latin typeface="Times New Roman"/>
              <a:cs typeface="Times New Roman"/>
            </a:endParaRPr>
          </a:p>
          <a:p>
            <a:pPr marL="374650">
              <a:lnSpc>
                <a:spcPct val="100000"/>
              </a:lnSpc>
              <a:spcBef>
                <a:spcPts val="5"/>
              </a:spcBef>
            </a:pPr>
            <a:r>
              <a:rPr sz="700" spc="5" dirty="0">
                <a:latin typeface="Calibri"/>
                <a:cs typeface="Calibri"/>
              </a:rPr>
              <a:t>Page </a:t>
            </a:r>
            <a:r>
              <a:rPr sz="700" dirty="0">
                <a:latin typeface="Calibri"/>
                <a:cs typeface="Calibri"/>
              </a:rPr>
              <a:t>-</a:t>
            </a:r>
            <a:r>
              <a:rPr sz="700" spc="25" dirty="0">
                <a:latin typeface="Calibri"/>
                <a:cs typeface="Calibri"/>
              </a:rPr>
              <a:t> </a:t>
            </a:r>
            <a:r>
              <a:rPr sz="700" spc="15" dirty="0">
                <a:latin typeface="Calibri"/>
                <a:cs typeface="Calibri"/>
              </a:rPr>
              <a:t>112</a:t>
            </a:r>
            <a:endParaRPr sz="7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828964" y="6542253"/>
            <a:ext cx="4356607" cy="145048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535"/>
              </a:lnSpc>
            </a:pPr>
            <a:fld id="{81D60167-4931-47E6-BA6A-407CBD079E47}" type="slidenum">
              <a:rPr dirty="0"/>
              <a:t>45</a:t>
            </a:fld>
            <a:endParaRPr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D64FDAC-CC22-492C-A801-A831C81D01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4062" y="3328987"/>
            <a:ext cx="3724275" cy="340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49188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645870" y="4338673"/>
            <a:ext cx="480659" cy="2476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17549" y="1098550"/>
            <a:ext cx="6337300" cy="356870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31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5"/>
              </a:spcBef>
            </a:pPr>
            <a:endParaRPr sz="1750">
              <a:latin typeface="Times New Roman"/>
              <a:cs typeface="Times New Roman"/>
            </a:endParaRPr>
          </a:p>
          <a:p>
            <a:pPr marL="589280">
              <a:lnSpc>
                <a:spcPct val="100000"/>
              </a:lnSpc>
              <a:spcBef>
                <a:spcPts val="5"/>
              </a:spcBef>
            </a:pPr>
            <a:r>
              <a:rPr sz="1100" b="1" spc="-15" dirty="0">
                <a:solidFill>
                  <a:srgbClr val="FF0000"/>
                </a:solidFill>
                <a:latin typeface="Cambria"/>
                <a:cs typeface="Cambria"/>
              </a:rPr>
              <a:t>Tanda </a:t>
            </a:r>
            <a:r>
              <a:rPr sz="1100" b="1" dirty="0">
                <a:solidFill>
                  <a:srgbClr val="FF0000"/>
                </a:solidFill>
                <a:latin typeface="Cambria"/>
                <a:cs typeface="Cambria"/>
              </a:rPr>
              <a:t>Pengenal </a:t>
            </a:r>
            <a:r>
              <a:rPr sz="1100" b="1" spc="5" dirty="0">
                <a:solidFill>
                  <a:srgbClr val="FF0000"/>
                </a:solidFill>
                <a:latin typeface="Cambria"/>
                <a:cs typeface="Cambria"/>
              </a:rPr>
              <a:t>Kabel </a:t>
            </a:r>
            <a:r>
              <a:rPr sz="1100" b="1" dirty="0">
                <a:solidFill>
                  <a:srgbClr val="FF0000"/>
                </a:solidFill>
                <a:latin typeface="Cambria"/>
                <a:cs typeface="Cambria"/>
              </a:rPr>
              <a:t>Serat</a:t>
            </a:r>
            <a:r>
              <a:rPr sz="1100" b="1" spc="20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100" b="1" dirty="0">
                <a:solidFill>
                  <a:srgbClr val="FF0000"/>
                </a:solidFill>
                <a:latin typeface="Cambria"/>
                <a:cs typeface="Cambria"/>
              </a:rPr>
              <a:t>Optik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200">
              <a:latin typeface="Times New Roman"/>
              <a:cs typeface="Times New Roman"/>
            </a:endParaRPr>
          </a:p>
          <a:p>
            <a:pPr marL="748030" marR="391795" indent="-158750">
              <a:lnSpc>
                <a:spcPct val="100000"/>
              </a:lnSpc>
              <a:buFont typeface="Wingdings"/>
              <a:buChar char=""/>
              <a:tabLst>
                <a:tab pos="748665" algn="l"/>
              </a:tabLst>
            </a:pPr>
            <a:r>
              <a:rPr sz="1000" spc="-15" dirty="0">
                <a:latin typeface="Cambria"/>
                <a:cs typeface="Cambria"/>
              </a:rPr>
              <a:t>Kabel serat optik harus diberi tanda pengenal </a:t>
            </a:r>
            <a:r>
              <a:rPr sz="1000" spc="-20" dirty="0">
                <a:latin typeface="Cambria"/>
                <a:cs typeface="Cambria"/>
              </a:rPr>
              <a:t>yang </a:t>
            </a:r>
            <a:r>
              <a:rPr sz="1000" spc="-15" dirty="0">
                <a:latin typeface="Cambria"/>
                <a:cs typeface="Cambria"/>
              </a:rPr>
              <a:t>tidak mudah hilang </a:t>
            </a:r>
            <a:r>
              <a:rPr sz="1000" spc="-20" dirty="0">
                <a:latin typeface="Cambria"/>
                <a:cs typeface="Cambria"/>
              </a:rPr>
              <a:t>yang tertera </a:t>
            </a:r>
            <a:r>
              <a:rPr sz="1000" spc="-15" dirty="0">
                <a:latin typeface="Cambria"/>
                <a:cs typeface="Cambria"/>
              </a:rPr>
              <a:t>pada kulit  kabel </a:t>
            </a:r>
            <a:r>
              <a:rPr sz="1000" spc="-10" dirty="0">
                <a:latin typeface="Cambria"/>
                <a:cs typeface="Cambria"/>
              </a:rPr>
              <a:t>di </a:t>
            </a:r>
            <a:r>
              <a:rPr sz="1000" spc="-15" dirty="0">
                <a:latin typeface="Cambria"/>
                <a:cs typeface="Cambria"/>
              </a:rPr>
              <a:t>sepanjang</a:t>
            </a:r>
            <a:r>
              <a:rPr sz="1000" spc="-40" dirty="0">
                <a:latin typeface="Cambria"/>
                <a:cs typeface="Cambria"/>
              </a:rPr>
              <a:t> </a:t>
            </a:r>
            <a:r>
              <a:rPr sz="1000" spc="-15" dirty="0">
                <a:latin typeface="Cambria"/>
                <a:cs typeface="Cambria"/>
              </a:rPr>
              <a:t>kabel.</a:t>
            </a:r>
            <a:endParaRPr sz="10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Font typeface="Wingdings"/>
              <a:buChar char=""/>
            </a:pPr>
            <a:endParaRPr sz="950">
              <a:latin typeface="Times New Roman"/>
              <a:cs typeface="Times New Roman"/>
            </a:endParaRPr>
          </a:p>
          <a:p>
            <a:pPr marL="748030" indent="-159385">
              <a:lnSpc>
                <a:spcPct val="100000"/>
              </a:lnSpc>
              <a:buFont typeface="Wingdings"/>
              <a:buChar char=""/>
              <a:tabLst>
                <a:tab pos="748665" algn="l"/>
              </a:tabLst>
            </a:pPr>
            <a:r>
              <a:rPr sz="1000" spc="-20" dirty="0">
                <a:latin typeface="Cambria"/>
                <a:cs typeface="Cambria"/>
              </a:rPr>
              <a:t>Adapun </a:t>
            </a:r>
            <a:r>
              <a:rPr sz="1000" spc="-15" dirty="0">
                <a:latin typeface="Cambria"/>
                <a:cs typeface="Cambria"/>
              </a:rPr>
              <a:t>tanda pengenal tersebut meliputi </a:t>
            </a:r>
            <a:r>
              <a:rPr sz="1000" dirty="0">
                <a:latin typeface="Cambria"/>
                <a:cs typeface="Cambria"/>
              </a:rPr>
              <a:t>:</a:t>
            </a:r>
            <a:endParaRPr sz="1000">
              <a:latin typeface="Cambria"/>
              <a:cs typeface="Cambria"/>
            </a:endParaRPr>
          </a:p>
          <a:p>
            <a:pPr marL="948055" lvl="1" indent="-179705">
              <a:lnSpc>
                <a:spcPct val="100000"/>
              </a:lnSpc>
              <a:buFont typeface="Wingdings"/>
              <a:buChar char=""/>
              <a:tabLst>
                <a:tab pos="948690" algn="l"/>
              </a:tabLst>
            </a:pPr>
            <a:r>
              <a:rPr sz="1000" spc="-15" dirty="0">
                <a:latin typeface="Cambria"/>
                <a:cs typeface="Cambria"/>
              </a:rPr>
              <a:t>Nama pabrik</a:t>
            </a:r>
            <a:r>
              <a:rPr sz="1000" spc="-25" dirty="0">
                <a:latin typeface="Cambria"/>
                <a:cs typeface="Cambria"/>
              </a:rPr>
              <a:t> </a:t>
            </a:r>
            <a:r>
              <a:rPr sz="1000" spc="-20" dirty="0">
                <a:latin typeface="Cambria"/>
                <a:cs typeface="Cambria"/>
              </a:rPr>
              <a:t>pembuat</a:t>
            </a:r>
            <a:endParaRPr sz="1000">
              <a:latin typeface="Cambria"/>
              <a:cs typeface="Cambria"/>
            </a:endParaRPr>
          </a:p>
          <a:p>
            <a:pPr marL="948055" lvl="1" indent="-179705">
              <a:lnSpc>
                <a:spcPct val="100000"/>
              </a:lnSpc>
              <a:buFont typeface="Wingdings"/>
              <a:buChar char=""/>
              <a:tabLst>
                <a:tab pos="948690" algn="l"/>
              </a:tabLst>
            </a:pPr>
            <a:r>
              <a:rPr sz="1000" spc="-30" dirty="0">
                <a:latin typeface="Cambria"/>
                <a:cs typeface="Cambria"/>
              </a:rPr>
              <a:t>Tahun</a:t>
            </a:r>
            <a:r>
              <a:rPr sz="1000" spc="-20" dirty="0">
                <a:latin typeface="Cambria"/>
                <a:cs typeface="Cambria"/>
              </a:rPr>
              <a:t> </a:t>
            </a:r>
            <a:r>
              <a:rPr sz="1000" spc="-15" dirty="0">
                <a:latin typeface="Cambria"/>
                <a:cs typeface="Cambria"/>
              </a:rPr>
              <a:t>pembuatan</a:t>
            </a:r>
            <a:endParaRPr sz="1000">
              <a:latin typeface="Cambria"/>
              <a:cs typeface="Cambria"/>
            </a:endParaRPr>
          </a:p>
          <a:p>
            <a:pPr lvl="1">
              <a:lnSpc>
                <a:spcPct val="100000"/>
              </a:lnSpc>
              <a:spcBef>
                <a:spcPts val="35"/>
              </a:spcBef>
              <a:buFont typeface="Wingdings"/>
              <a:buChar char=""/>
            </a:pPr>
            <a:endParaRPr sz="950">
              <a:latin typeface="Times New Roman"/>
              <a:cs typeface="Times New Roman"/>
            </a:endParaRPr>
          </a:p>
          <a:p>
            <a:pPr marL="948055" lvl="1" indent="-179705">
              <a:lnSpc>
                <a:spcPct val="100000"/>
              </a:lnSpc>
              <a:buFont typeface="Wingdings"/>
              <a:buChar char=""/>
              <a:tabLst>
                <a:tab pos="948690" algn="l"/>
              </a:tabLst>
            </a:pPr>
            <a:r>
              <a:rPr sz="1000" spc="-15" dirty="0">
                <a:latin typeface="Cambria"/>
                <a:cs typeface="Cambria"/>
              </a:rPr>
              <a:t>Tipe Serat Optik</a:t>
            </a:r>
            <a:r>
              <a:rPr sz="1000" spc="-25" dirty="0">
                <a:latin typeface="Cambria"/>
                <a:cs typeface="Cambria"/>
              </a:rPr>
              <a:t> </a:t>
            </a:r>
            <a:r>
              <a:rPr sz="1000" dirty="0">
                <a:latin typeface="Cambria"/>
                <a:cs typeface="Cambria"/>
              </a:rPr>
              <a:t>:</a:t>
            </a:r>
            <a:endParaRPr sz="1000">
              <a:latin typeface="Cambria"/>
              <a:cs typeface="Cambria"/>
            </a:endParaRPr>
          </a:p>
          <a:p>
            <a:pPr marL="1127125" lvl="2" indent="-180340">
              <a:lnSpc>
                <a:spcPts val="1150"/>
              </a:lnSpc>
              <a:buFont typeface="Arial"/>
              <a:buChar char="•"/>
              <a:tabLst>
                <a:tab pos="1126490" algn="l"/>
                <a:tab pos="1127760" algn="l"/>
              </a:tabLst>
            </a:pPr>
            <a:r>
              <a:rPr sz="1000" spc="-5" dirty="0">
                <a:latin typeface="Cambria"/>
                <a:cs typeface="Cambria"/>
              </a:rPr>
              <a:t>SM </a:t>
            </a:r>
            <a:r>
              <a:rPr sz="1000" dirty="0">
                <a:latin typeface="Cambria"/>
                <a:cs typeface="Cambria"/>
              </a:rPr>
              <a:t>= </a:t>
            </a:r>
            <a:r>
              <a:rPr sz="1000" spc="-15" dirty="0">
                <a:latin typeface="Cambria"/>
                <a:cs typeface="Cambria"/>
              </a:rPr>
              <a:t>Single</a:t>
            </a:r>
            <a:r>
              <a:rPr sz="1000" spc="15" dirty="0">
                <a:latin typeface="Cambria"/>
                <a:cs typeface="Cambria"/>
              </a:rPr>
              <a:t> </a:t>
            </a:r>
            <a:r>
              <a:rPr sz="1000" spc="-20" dirty="0">
                <a:latin typeface="Cambria"/>
                <a:cs typeface="Cambria"/>
              </a:rPr>
              <a:t>Mode</a:t>
            </a:r>
            <a:endParaRPr sz="1000">
              <a:latin typeface="Cambria"/>
              <a:cs typeface="Cambria"/>
            </a:endParaRPr>
          </a:p>
          <a:p>
            <a:pPr marL="1127125" lvl="2" indent="-180340">
              <a:lnSpc>
                <a:spcPts val="1150"/>
              </a:lnSpc>
              <a:buFont typeface="Arial"/>
              <a:buChar char="•"/>
              <a:tabLst>
                <a:tab pos="1126490" algn="l"/>
                <a:tab pos="1127760" algn="l"/>
              </a:tabLst>
            </a:pPr>
            <a:r>
              <a:rPr sz="1000" spc="-15" dirty="0">
                <a:latin typeface="Cambria"/>
                <a:cs typeface="Cambria"/>
              </a:rPr>
              <a:t>GI </a:t>
            </a:r>
            <a:r>
              <a:rPr sz="1000" dirty="0">
                <a:latin typeface="Cambria"/>
                <a:cs typeface="Cambria"/>
              </a:rPr>
              <a:t>= </a:t>
            </a:r>
            <a:r>
              <a:rPr sz="1000" spc="-20" dirty="0">
                <a:latin typeface="Cambria"/>
                <a:cs typeface="Cambria"/>
              </a:rPr>
              <a:t>Graded </a:t>
            </a:r>
            <a:r>
              <a:rPr sz="1000" spc="-15" dirty="0">
                <a:latin typeface="Cambria"/>
                <a:cs typeface="Cambria"/>
              </a:rPr>
              <a:t>Indeks</a:t>
            </a:r>
            <a:endParaRPr sz="1000">
              <a:latin typeface="Cambria"/>
              <a:cs typeface="Cambria"/>
            </a:endParaRPr>
          </a:p>
          <a:p>
            <a:pPr marL="1127125" lvl="2" indent="-180340">
              <a:lnSpc>
                <a:spcPct val="100000"/>
              </a:lnSpc>
              <a:buFont typeface="Arial"/>
              <a:buChar char="•"/>
              <a:tabLst>
                <a:tab pos="1126490" algn="l"/>
                <a:tab pos="1127760" algn="l"/>
              </a:tabLst>
            </a:pPr>
            <a:r>
              <a:rPr sz="1000" spc="-5" dirty="0">
                <a:latin typeface="Cambria"/>
                <a:cs typeface="Cambria"/>
              </a:rPr>
              <a:t>SI </a:t>
            </a:r>
            <a:r>
              <a:rPr sz="1000" dirty="0">
                <a:latin typeface="Cambria"/>
                <a:cs typeface="Cambria"/>
              </a:rPr>
              <a:t>= </a:t>
            </a:r>
            <a:r>
              <a:rPr sz="1000" spc="-15" dirty="0">
                <a:latin typeface="Cambria"/>
                <a:cs typeface="Cambria"/>
              </a:rPr>
              <a:t>Step</a:t>
            </a:r>
            <a:r>
              <a:rPr sz="1000" spc="-155" dirty="0">
                <a:latin typeface="Cambria"/>
                <a:cs typeface="Cambria"/>
              </a:rPr>
              <a:t> </a:t>
            </a:r>
            <a:r>
              <a:rPr sz="1000" spc="-15" dirty="0">
                <a:latin typeface="Cambria"/>
                <a:cs typeface="Cambria"/>
              </a:rPr>
              <a:t>Index</a:t>
            </a:r>
            <a:endParaRPr sz="1000">
              <a:latin typeface="Cambria"/>
              <a:cs typeface="Cambria"/>
            </a:endParaRPr>
          </a:p>
          <a:p>
            <a:pPr lvl="2">
              <a:lnSpc>
                <a:spcPct val="100000"/>
              </a:lnSpc>
              <a:spcBef>
                <a:spcPts val="10"/>
              </a:spcBef>
              <a:buFont typeface="Arial"/>
              <a:buChar char="•"/>
            </a:pPr>
            <a:endParaRPr sz="950">
              <a:latin typeface="Times New Roman"/>
              <a:cs typeface="Times New Roman"/>
            </a:endParaRPr>
          </a:p>
          <a:p>
            <a:pPr marL="948055" lvl="1" indent="-179705">
              <a:lnSpc>
                <a:spcPct val="100000"/>
              </a:lnSpc>
              <a:spcBef>
                <a:spcPts val="5"/>
              </a:spcBef>
              <a:buFont typeface="Wingdings"/>
              <a:buChar char=""/>
              <a:tabLst>
                <a:tab pos="948690" algn="l"/>
              </a:tabLst>
            </a:pPr>
            <a:r>
              <a:rPr sz="1000" spc="-20" dirty="0">
                <a:latin typeface="Cambria"/>
                <a:cs typeface="Cambria"/>
              </a:rPr>
              <a:t>Pemakaian </a:t>
            </a:r>
            <a:r>
              <a:rPr sz="1000" spc="-15" dirty="0">
                <a:latin typeface="Cambria"/>
                <a:cs typeface="Cambria"/>
              </a:rPr>
              <a:t>Kabel Optik</a:t>
            </a:r>
            <a:r>
              <a:rPr sz="1000" spc="-20" dirty="0">
                <a:latin typeface="Cambria"/>
                <a:cs typeface="Cambria"/>
              </a:rPr>
              <a:t> </a:t>
            </a:r>
            <a:r>
              <a:rPr sz="1000" dirty="0">
                <a:latin typeface="Cambria"/>
                <a:cs typeface="Cambria"/>
              </a:rPr>
              <a:t>:</a:t>
            </a:r>
            <a:endParaRPr sz="1000">
              <a:latin typeface="Cambria"/>
              <a:cs typeface="Cambria"/>
            </a:endParaRPr>
          </a:p>
          <a:p>
            <a:pPr marL="1127125" lvl="2" indent="-180340">
              <a:lnSpc>
                <a:spcPct val="100000"/>
              </a:lnSpc>
              <a:buFont typeface="Arial"/>
              <a:buChar char="•"/>
              <a:tabLst>
                <a:tab pos="1126490" algn="l"/>
                <a:tab pos="1127760" algn="l"/>
              </a:tabLst>
            </a:pPr>
            <a:r>
              <a:rPr sz="1000" dirty="0">
                <a:latin typeface="Cambria"/>
                <a:cs typeface="Cambria"/>
              </a:rPr>
              <a:t>D =</a:t>
            </a:r>
            <a:r>
              <a:rPr sz="1000" spc="5" dirty="0">
                <a:latin typeface="Cambria"/>
                <a:cs typeface="Cambria"/>
              </a:rPr>
              <a:t> </a:t>
            </a:r>
            <a:r>
              <a:rPr sz="1000" spc="-15" dirty="0">
                <a:latin typeface="Cambria"/>
                <a:cs typeface="Cambria"/>
              </a:rPr>
              <a:t>Duct</a:t>
            </a:r>
            <a:endParaRPr sz="1000">
              <a:latin typeface="Cambria"/>
              <a:cs typeface="Cambria"/>
            </a:endParaRPr>
          </a:p>
          <a:p>
            <a:pPr marL="1127125" lvl="2" indent="-180340">
              <a:lnSpc>
                <a:spcPts val="1150"/>
              </a:lnSpc>
              <a:buFont typeface="Arial"/>
              <a:buChar char="•"/>
              <a:tabLst>
                <a:tab pos="1126490" algn="l"/>
                <a:tab pos="1127760" algn="l"/>
              </a:tabLst>
            </a:pPr>
            <a:r>
              <a:rPr sz="1000" dirty="0">
                <a:latin typeface="Cambria"/>
                <a:cs typeface="Cambria"/>
              </a:rPr>
              <a:t>A =</a:t>
            </a:r>
            <a:r>
              <a:rPr sz="1000" spc="40" dirty="0">
                <a:latin typeface="Cambria"/>
                <a:cs typeface="Cambria"/>
              </a:rPr>
              <a:t> </a:t>
            </a:r>
            <a:r>
              <a:rPr sz="1000" spc="-15" dirty="0">
                <a:latin typeface="Cambria"/>
                <a:cs typeface="Cambria"/>
              </a:rPr>
              <a:t>Aerial</a:t>
            </a:r>
            <a:endParaRPr sz="1000">
              <a:latin typeface="Cambria"/>
              <a:cs typeface="Cambria"/>
            </a:endParaRPr>
          </a:p>
          <a:p>
            <a:pPr marL="1127125" lvl="2" indent="-180340">
              <a:lnSpc>
                <a:spcPts val="1150"/>
              </a:lnSpc>
              <a:buFont typeface="Arial"/>
              <a:buChar char="•"/>
              <a:tabLst>
                <a:tab pos="1126490" algn="l"/>
                <a:tab pos="1127760" algn="l"/>
              </a:tabLst>
            </a:pPr>
            <a:r>
              <a:rPr sz="1000" dirty="0">
                <a:latin typeface="Cambria"/>
                <a:cs typeface="Cambria"/>
              </a:rPr>
              <a:t>B =</a:t>
            </a:r>
            <a:r>
              <a:rPr sz="1000" spc="55" dirty="0">
                <a:latin typeface="Cambria"/>
                <a:cs typeface="Cambria"/>
              </a:rPr>
              <a:t> </a:t>
            </a:r>
            <a:r>
              <a:rPr sz="1000" spc="-15" dirty="0">
                <a:latin typeface="Cambria"/>
                <a:cs typeface="Cambria"/>
              </a:rPr>
              <a:t>Buried</a:t>
            </a:r>
            <a:endParaRPr sz="1000">
              <a:latin typeface="Cambria"/>
              <a:cs typeface="Cambria"/>
            </a:endParaRPr>
          </a:p>
          <a:p>
            <a:pPr marL="1127125" lvl="2" indent="-180340">
              <a:lnSpc>
                <a:spcPct val="100000"/>
              </a:lnSpc>
              <a:buFont typeface="Arial"/>
              <a:buChar char="•"/>
              <a:tabLst>
                <a:tab pos="1126490" algn="l"/>
                <a:tab pos="1127760" algn="l"/>
              </a:tabLst>
            </a:pPr>
            <a:r>
              <a:rPr sz="1000" dirty="0">
                <a:latin typeface="Cambria"/>
                <a:cs typeface="Cambria"/>
              </a:rPr>
              <a:t>S =</a:t>
            </a:r>
            <a:r>
              <a:rPr sz="1000" spc="170" dirty="0">
                <a:latin typeface="Cambria"/>
                <a:cs typeface="Cambria"/>
              </a:rPr>
              <a:t> </a:t>
            </a:r>
            <a:r>
              <a:rPr sz="1000" spc="-15" dirty="0">
                <a:latin typeface="Cambria"/>
                <a:cs typeface="Cambria"/>
              </a:rPr>
              <a:t>Submarine</a:t>
            </a:r>
            <a:endParaRPr sz="1000">
              <a:latin typeface="Cambria"/>
              <a:cs typeface="Cambria"/>
            </a:endParaRPr>
          </a:p>
          <a:p>
            <a:pPr marL="1127125" lvl="2" indent="-180340">
              <a:lnSpc>
                <a:spcPct val="100000"/>
              </a:lnSpc>
              <a:buFont typeface="Arial"/>
              <a:buChar char="•"/>
              <a:tabLst>
                <a:tab pos="1126490" algn="l"/>
                <a:tab pos="1127760" algn="l"/>
                <a:tab pos="1303655" algn="l"/>
              </a:tabLst>
            </a:pPr>
            <a:r>
              <a:rPr sz="1000" dirty="0">
                <a:latin typeface="Cambria"/>
                <a:cs typeface="Cambria"/>
              </a:rPr>
              <a:t>I	=</a:t>
            </a:r>
            <a:r>
              <a:rPr sz="1000" spc="155" dirty="0">
                <a:latin typeface="Cambria"/>
                <a:cs typeface="Cambria"/>
              </a:rPr>
              <a:t> </a:t>
            </a:r>
            <a:r>
              <a:rPr sz="1000" spc="-15" dirty="0">
                <a:latin typeface="Cambria"/>
                <a:cs typeface="Cambria"/>
              </a:rPr>
              <a:t>Indoor</a:t>
            </a:r>
            <a:endParaRPr sz="1000">
              <a:latin typeface="Cambria"/>
              <a:cs typeface="Cambria"/>
            </a:endParaRPr>
          </a:p>
          <a:p>
            <a:pPr marL="374650">
              <a:lnSpc>
                <a:spcPct val="100000"/>
              </a:lnSpc>
              <a:spcBef>
                <a:spcPts val="490"/>
              </a:spcBef>
            </a:pPr>
            <a:r>
              <a:rPr sz="700" spc="5" dirty="0">
                <a:latin typeface="Calibri"/>
                <a:cs typeface="Calibri"/>
              </a:rPr>
              <a:t>Page </a:t>
            </a:r>
            <a:r>
              <a:rPr sz="700" dirty="0">
                <a:latin typeface="Calibri"/>
                <a:cs typeface="Calibri"/>
              </a:rPr>
              <a:t>-</a:t>
            </a:r>
            <a:r>
              <a:rPr sz="700" spc="25" dirty="0">
                <a:latin typeface="Calibri"/>
                <a:cs typeface="Calibri"/>
              </a:rPr>
              <a:t> </a:t>
            </a:r>
            <a:r>
              <a:rPr sz="700" spc="15" dirty="0">
                <a:latin typeface="Calibri"/>
                <a:cs typeface="Calibri"/>
              </a:rPr>
              <a:t>113</a:t>
            </a:r>
            <a:endParaRPr sz="7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645870" y="8619760"/>
            <a:ext cx="480659" cy="2467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717549" y="5391150"/>
            <a:ext cx="6337300" cy="355600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31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5"/>
              </a:spcBef>
            </a:pPr>
            <a:endParaRPr sz="1750">
              <a:latin typeface="Times New Roman"/>
              <a:cs typeface="Times New Roman"/>
            </a:endParaRPr>
          </a:p>
          <a:p>
            <a:pPr marL="715010" indent="-159385">
              <a:lnSpc>
                <a:spcPts val="1310"/>
              </a:lnSpc>
              <a:spcBef>
                <a:spcPts val="5"/>
              </a:spcBef>
              <a:buFont typeface="Wingdings"/>
              <a:buChar char=""/>
              <a:tabLst>
                <a:tab pos="715645" algn="l"/>
              </a:tabLst>
            </a:pPr>
            <a:r>
              <a:rPr sz="1100" dirty="0">
                <a:latin typeface="Cambria"/>
                <a:cs typeface="Cambria"/>
              </a:rPr>
              <a:t>Jenis Kabel Optik</a:t>
            </a:r>
            <a:r>
              <a:rPr sz="1100" spc="10" dirty="0">
                <a:latin typeface="Cambria"/>
                <a:cs typeface="Cambria"/>
              </a:rPr>
              <a:t> </a:t>
            </a:r>
            <a:r>
              <a:rPr sz="1100" dirty="0">
                <a:latin typeface="Cambria"/>
                <a:cs typeface="Cambria"/>
              </a:rPr>
              <a:t>:</a:t>
            </a:r>
            <a:endParaRPr sz="1100">
              <a:latin typeface="Cambria"/>
              <a:cs typeface="Cambria"/>
            </a:endParaRPr>
          </a:p>
          <a:p>
            <a:pPr marL="873760" lvl="1" indent="-159385">
              <a:lnSpc>
                <a:spcPts val="1295"/>
              </a:lnSpc>
              <a:buFont typeface="Wingdings"/>
              <a:buChar char=""/>
              <a:tabLst>
                <a:tab pos="874394" algn="l"/>
              </a:tabLst>
            </a:pPr>
            <a:r>
              <a:rPr sz="1100" spc="-55" dirty="0">
                <a:latin typeface="Cambria"/>
                <a:cs typeface="Cambria"/>
              </a:rPr>
              <a:t>LT </a:t>
            </a:r>
            <a:r>
              <a:rPr sz="1100" dirty="0">
                <a:latin typeface="Cambria"/>
                <a:cs typeface="Cambria"/>
              </a:rPr>
              <a:t>= Loose</a:t>
            </a:r>
            <a:r>
              <a:rPr sz="1100" spc="60" dirty="0">
                <a:latin typeface="Cambria"/>
                <a:cs typeface="Cambria"/>
              </a:rPr>
              <a:t> </a:t>
            </a:r>
            <a:r>
              <a:rPr sz="1100" dirty="0">
                <a:latin typeface="Cambria"/>
                <a:cs typeface="Cambria"/>
              </a:rPr>
              <a:t>tube</a:t>
            </a:r>
            <a:endParaRPr sz="1100">
              <a:latin typeface="Cambria"/>
              <a:cs typeface="Cambria"/>
            </a:endParaRPr>
          </a:p>
          <a:p>
            <a:pPr marL="873760" lvl="1" indent="-159385">
              <a:lnSpc>
                <a:spcPts val="1310"/>
              </a:lnSpc>
              <a:buFont typeface="Wingdings"/>
              <a:buChar char=""/>
              <a:tabLst>
                <a:tab pos="874394" algn="l"/>
              </a:tabLst>
            </a:pPr>
            <a:r>
              <a:rPr sz="1100" dirty="0">
                <a:latin typeface="Cambria"/>
                <a:cs typeface="Cambria"/>
              </a:rPr>
              <a:t>SC = Slotted</a:t>
            </a:r>
            <a:r>
              <a:rPr sz="1100" spc="50" dirty="0">
                <a:latin typeface="Cambria"/>
                <a:cs typeface="Cambria"/>
              </a:rPr>
              <a:t> </a:t>
            </a:r>
            <a:r>
              <a:rPr sz="1100" spc="-5" dirty="0">
                <a:latin typeface="Cambria"/>
                <a:cs typeface="Cambria"/>
              </a:rPr>
              <a:t>core</a:t>
            </a:r>
            <a:endParaRPr sz="1100">
              <a:latin typeface="Cambria"/>
              <a:cs typeface="Cambria"/>
            </a:endParaRPr>
          </a:p>
          <a:p>
            <a:pPr marL="873760" lvl="1" indent="-159385">
              <a:lnSpc>
                <a:spcPct val="100000"/>
              </a:lnSpc>
              <a:spcBef>
                <a:spcPts val="95"/>
              </a:spcBef>
              <a:buFont typeface="Wingdings"/>
              <a:buChar char=""/>
              <a:tabLst>
                <a:tab pos="874394" algn="l"/>
              </a:tabLst>
            </a:pPr>
            <a:r>
              <a:rPr sz="1100" dirty="0">
                <a:latin typeface="Cambria"/>
                <a:cs typeface="Cambria"/>
              </a:rPr>
              <a:t>TB = Tight</a:t>
            </a:r>
            <a:r>
              <a:rPr sz="1100" spc="-110" dirty="0">
                <a:latin typeface="Cambria"/>
                <a:cs typeface="Cambria"/>
              </a:rPr>
              <a:t> </a:t>
            </a:r>
            <a:r>
              <a:rPr sz="1100" spc="-5" dirty="0">
                <a:latin typeface="Cambria"/>
                <a:cs typeface="Cambria"/>
              </a:rPr>
              <a:t>Buffered</a:t>
            </a:r>
            <a:endParaRPr sz="1100">
              <a:latin typeface="Cambria"/>
              <a:cs typeface="Cambria"/>
            </a:endParaRPr>
          </a:p>
          <a:p>
            <a:pPr lvl="1">
              <a:lnSpc>
                <a:spcPct val="100000"/>
              </a:lnSpc>
              <a:spcBef>
                <a:spcPts val="5"/>
              </a:spcBef>
              <a:buFont typeface="Wingdings"/>
              <a:buChar char=""/>
            </a:pPr>
            <a:endParaRPr sz="1100">
              <a:latin typeface="Times New Roman"/>
              <a:cs typeface="Times New Roman"/>
            </a:endParaRPr>
          </a:p>
          <a:p>
            <a:pPr marL="715010" indent="-159385">
              <a:lnSpc>
                <a:spcPct val="100000"/>
              </a:lnSpc>
              <a:buFont typeface="Wingdings"/>
              <a:buChar char=""/>
              <a:tabLst>
                <a:tab pos="715645" algn="l"/>
              </a:tabLst>
            </a:pPr>
            <a:r>
              <a:rPr sz="1100" dirty="0">
                <a:latin typeface="Cambria"/>
                <a:cs typeface="Cambria"/>
              </a:rPr>
              <a:t>Struktur Penguat :</a:t>
            </a:r>
            <a:endParaRPr sz="1100">
              <a:latin typeface="Cambria"/>
              <a:cs typeface="Cambria"/>
            </a:endParaRPr>
          </a:p>
          <a:p>
            <a:pPr marL="873760" lvl="1" indent="-159385">
              <a:lnSpc>
                <a:spcPts val="1310"/>
              </a:lnSpc>
              <a:spcBef>
                <a:spcPts val="75"/>
              </a:spcBef>
              <a:buFont typeface="Wingdings"/>
              <a:buChar char=""/>
              <a:tabLst>
                <a:tab pos="874394" algn="l"/>
                <a:tab pos="1149350" algn="l"/>
              </a:tabLst>
            </a:pPr>
            <a:r>
              <a:rPr sz="1100" dirty="0">
                <a:latin typeface="Cambria"/>
                <a:cs typeface="Cambria"/>
              </a:rPr>
              <a:t>SS	= Solid </a:t>
            </a:r>
            <a:r>
              <a:rPr sz="1100" spc="-5" dirty="0">
                <a:latin typeface="Cambria"/>
                <a:cs typeface="Cambria"/>
              </a:rPr>
              <a:t>Steel</a:t>
            </a:r>
            <a:r>
              <a:rPr sz="1100" spc="-150" dirty="0">
                <a:latin typeface="Cambria"/>
                <a:cs typeface="Cambria"/>
              </a:rPr>
              <a:t> </a:t>
            </a:r>
            <a:r>
              <a:rPr sz="1100" spc="-5" dirty="0">
                <a:latin typeface="Cambria"/>
                <a:cs typeface="Cambria"/>
              </a:rPr>
              <a:t>Core</a:t>
            </a:r>
            <a:endParaRPr sz="1100">
              <a:latin typeface="Cambria"/>
              <a:cs typeface="Cambria"/>
            </a:endParaRPr>
          </a:p>
          <a:p>
            <a:pPr marL="873760" lvl="1" indent="-159385">
              <a:lnSpc>
                <a:spcPts val="1295"/>
              </a:lnSpc>
              <a:buFont typeface="Wingdings"/>
              <a:buChar char=""/>
              <a:tabLst>
                <a:tab pos="874394" algn="l"/>
              </a:tabLst>
            </a:pPr>
            <a:r>
              <a:rPr sz="1100" spc="5" dirty="0">
                <a:latin typeface="Cambria"/>
                <a:cs typeface="Cambria"/>
              </a:rPr>
              <a:t>WS </a:t>
            </a:r>
            <a:r>
              <a:rPr sz="1100" dirty="0">
                <a:latin typeface="Cambria"/>
                <a:cs typeface="Cambria"/>
              </a:rPr>
              <a:t>= Stranded Wire</a:t>
            </a:r>
            <a:r>
              <a:rPr sz="1100" spc="-60" dirty="0">
                <a:latin typeface="Cambria"/>
                <a:cs typeface="Cambria"/>
              </a:rPr>
              <a:t> </a:t>
            </a:r>
            <a:r>
              <a:rPr sz="1100" spc="-5" dirty="0">
                <a:latin typeface="Cambria"/>
                <a:cs typeface="Cambria"/>
              </a:rPr>
              <a:t>Steel</a:t>
            </a:r>
            <a:endParaRPr sz="1100">
              <a:latin typeface="Cambria"/>
              <a:cs typeface="Cambria"/>
            </a:endParaRPr>
          </a:p>
          <a:p>
            <a:pPr marL="873760" lvl="1" indent="-159385">
              <a:lnSpc>
                <a:spcPts val="1310"/>
              </a:lnSpc>
              <a:buFont typeface="Wingdings"/>
              <a:buChar char=""/>
              <a:tabLst>
                <a:tab pos="874394" algn="l"/>
              </a:tabLst>
            </a:pPr>
            <a:r>
              <a:rPr sz="1100" spc="5" dirty="0">
                <a:latin typeface="Cambria"/>
                <a:cs typeface="Cambria"/>
              </a:rPr>
              <a:t>GRP </a:t>
            </a:r>
            <a:r>
              <a:rPr sz="1100" dirty="0">
                <a:latin typeface="Cambria"/>
                <a:cs typeface="Cambria"/>
              </a:rPr>
              <a:t>= Glass </a:t>
            </a:r>
            <a:r>
              <a:rPr sz="1100" spc="-5" dirty="0">
                <a:latin typeface="Cambria"/>
                <a:cs typeface="Cambria"/>
              </a:rPr>
              <a:t>Reinforced</a:t>
            </a:r>
            <a:r>
              <a:rPr sz="1100" spc="10" dirty="0">
                <a:latin typeface="Cambria"/>
                <a:cs typeface="Cambria"/>
              </a:rPr>
              <a:t> </a:t>
            </a:r>
            <a:r>
              <a:rPr sz="1100" dirty="0">
                <a:latin typeface="Cambria"/>
                <a:cs typeface="Cambria"/>
              </a:rPr>
              <a:t>Plastic</a:t>
            </a:r>
            <a:endParaRPr sz="1100">
              <a:latin typeface="Cambria"/>
              <a:cs typeface="Cambria"/>
            </a:endParaRPr>
          </a:p>
          <a:p>
            <a:pPr lvl="1">
              <a:lnSpc>
                <a:spcPct val="100000"/>
              </a:lnSpc>
              <a:spcBef>
                <a:spcPts val="10"/>
              </a:spcBef>
              <a:buFont typeface="Wingdings"/>
              <a:buChar char=""/>
            </a:pPr>
            <a:endParaRPr sz="1250">
              <a:latin typeface="Times New Roman"/>
              <a:cs typeface="Times New Roman"/>
            </a:endParaRPr>
          </a:p>
          <a:p>
            <a:pPr marL="715010" marR="636270" indent="-158750">
              <a:lnSpc>
                <a:spcPts val="1300"/>
              </a:lnSpc>
              <a:spcBef>
                <a:spcPts val="5"/>
              </a:spcBef>
              <a:buFont typeface="Wingdings"/>
              <a:buChar char=""/>
              <a:tabLst>
                <a:tab pos="715645" algn="l"/>
              </a:tabLst>
            </a:pPr>
            <a:r>
              <a:rPr sz="1100" dirty="0">
                <a:latin typeface="Cambria"/>
                <a:cs typeface="Cambria"/>
              </a:rPr>
              <a:t>Panjang tanda pengenal kabel termasuk </a:t>
            </a:r>
            <a:r>
              <a:rPr sz="1100" spc="5" dirty="0">
                <a:latin typeface="Cambria"/>
                <a:cs typeface="Cambria"/>
              </a:rPr>
              <a:t>nama </a:t>
            </a:r>
            <a:r>
              <a:rPr sz="1100" dirty="0">
                <a:latin typeface="Cambria"/>
                <a:cs typeface="Cambria"/>
              </a:rPr>
              <a:t>pabrik </a:t>
            </a:r>
            <a:r>
              <a:rPr sz="1100" spc="5" dirty="0">
                <a:latin typeface="Cambria"/>
                <a:cs typeface="Cambria"/>
              </a:rPr>
              <a:t>dan </a:t>
            </a:r>
            <a:r>
              <a:rPr sz="1100" dirty="0">
                <a:latin typeface="Cambria"/>
                <a:cs typeface="Cambria"/>
              </a:rPr>
              <a:t>tahun pembuatan </a:t>
            </a:r>
            <a:r>
              <a:rPr sz="1100" spc="5" dirty="0">
                <a:latin typeface="Cambria"/>
                <a:cs typeface="Cambria"/>
              </a:rPr>
              <a:t>adalah  </a:t>
            </a:r>
            <a:r>
              <a:rPr sz="1100" dirty="0">
                <a:latin typeface="Cambria"/>
                <a:cs typeface="Cambria"/>
              </a:rPr>
              <a:t>satu </a:t>
            </a:r>
            <a:r>
              <a:rPr sz="1100" spc="-20" dirty="0">
                <a:latin typeface="Cambria"/>
                <a:cs typeface="Cambria"/>
              </a:rPr>
              <a:t>meter.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100">
              <a:latin typeface="Times New Roman"/>
              <a:cs typeface="Times New Roman"/>
            </a:endParaRPr>
          </a:p>
          <a:p>
            <a:pPr marL="716280" marR="670560">
              <a:lnSpc>
                <a:spcPct val="102699"/>
              </a:lnSpc>
            </a:pPr>
            <a:r>
              <a:rPr sz="1100" dirty="0">
                <a:latin typeface="Cambria"/>
                <a:cs typeface="Cambria"/>
              </a:rPr>
              <a:t>Contoh : </a:t>
            </a:r>
            <a:r>
              <a:rPr sz="1100" spc="-15" dirty="0">
                <a:latin typeface="Cambria"/>
                <a:cs typeface="Cambria"/>
              </a:rPr>
              <a:t>SMD-LT </a:t>
            </a:r>
            <a:r>
              <a:rPr sz="1100" dirty="0">
                <a:latin typeface="Cambria"/>
                <a:cs typeface="Cambria"/>
              </a:rPr>
              <a:t>SS 6-3T 2Q adalah tanda pengenal kabel optik single </a:t>
            </a:r>
            <a:r>
              <a:rPr sz="1100" spc="5" dirty="0">
                <a:latin typeface="Cambria"/>
                <a:cs typeface="Cambria"/>
              </a:rPr>
              <a:t>mode </a:t>
            </a:r>
            <a:r>
              <a:rPr sz="1100" dirty="0">
                <a:latin typeface="Cambria"/>
                <a:cs typeface="Cambria"/>
              </a:rPr>
              <a:t>untuk  pemakaian duct dengan jenis loose tube, struktur </a:t>
            </a:r>
            <a:r>
              <a:rPr sz="1100" spc="-5" dirty="0">
                <a:latin typeface="Cambria"/>
                <a:cs typeface="Cambria"/>
              </a:rPr>
              <a:t>penguatnya </a:t>
            </a:r>
            <a:r>
              <a:rPr sz="1100" dirty="0">
                <a:latin typeface="Cambria"/>
                <a:cs typeface="Cambria"/>
              </a:rPr>
              <a:t>Solid State </a:t>
            </a:r>
            <a:r>
              <a:rPr sz="1100" spc="-5" dirty="0">
                <a:latin typeface="Cambria"/>
                <a:cs typeface="Cambria"/>
              </a:rPr>
              <a:t>Core,  </a:t>
            </a:r>
            <a:r>
              <a:rPr sz="1100" dirty="0">
                <a:latin typeface="Cambria"/>
                <a:cs typeface="Cambria"/>
              </a:rPr>
              <a:t>kapasitas 6 </a:t>
            </a:r>
            <a:r>
              <a:rPr sz="1100" spc="-5" dirty="0">
                <a:latin typeface="Cambria"/>
                <a:cs typeface="Cambria"/>
              </a:rPr>
              <a:t>core </a:t>
            </a:r>
            <a:r>
              <a:rPr sz="1100" dirty="0">
                <a:latin typeface="Cambria"/>
                <a:cs typeface="Cambria"/>
              </a:rPr>
              <a:t>dengan 3 </a:t>
            </a:r>
            <a:r>
              <a:rPr sz="1100" spc="5" dirty="0">
                <a:latin typeface="Cambria"/>
                <a:cs typeface="Cambria"/>
              </a:rPr>
              <a:t>buah </a:t>
            </a:r>
            <a:r>
              <a:rPr sz="1100" dirty="0">
                <a:latin typeface="Cambria"/>
                <a:cs typeface="Cambria"/>
              </a:rPr>
              <a:t>loose tube, </a:t>
            </a:r>
            <a:r>
              <a:rPr sz="1100" spc="5" dirty="0">
                <a:latin typeface="Cambria"/>
                <a:cs typeface="Cambria"/>
              </a:rPr>
              <a:t>dan </a:t>
            </a:r>
            <a:r>
              <a:rPr sz="1100" dirty="0">
                <a:latin typeface="Cambria"/>
                <a:cs typeface="Cambria"/>
              </a:rPr>
              <a:t>mempunyai 2 quad kabel</a:t>
            </a:r>
            <a:r>
              <a:rPr sz="1100" spc="70" dirty="0">
                <a:latin typeface="Cambria"/>
                <a:cs typeface="Cambria"/>
              </a:rPr>
              <a:t> </a:t>
            </a:r>
            <a:r>
              <a:rPr sz="1100" dirty="0">
                <a:latin typeface="Cambria"/>
                <a:cs typeface="Cambria"/>
              </a:rPr>
              <a:t>tembaga.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150">
              <a:latin typeface="Times New Roman"/>
              <a:cs typeface="Times New Roman"/>
            </a:endParaRPr>
          </a:p>
          <a:p>
            <a:pPr marL="374650">
              <a:lnSpc>
                <a:spcPct val="100000"/>
              </a:lnSpc>
            </a:pPr>
            <a:r>
              <a:rPr sz="700" spc="5" dirty="0">
                <a:latin typeface="Calibri"/>
                <a:cs typeface="Calibri"/>
              </a:rPr>
              <a:t>Page </a:t>
            </a:r>
            <a:r>
              <a:rPr sz="700" dirty="0">
                <a:latin typeface="Calibri"/>
                <a:cs typeface="Calibri"/>
              </a:rPr>
              <a:t>-</a:t>
            </a:r>
            <a:r>
              <a:rPr sz="700" spc="25" dirty="0">
                <a:latin typeface="Calibri"/>
                <a:cs typeface="Calibri"/>
              </a:rPr>
              <a:t> </a:t>
            </a:r>
            <a:r>
              <a:rPr sz="700" spc="15" dirty="0">
                <a:latin typeface="Calibri"/>
                <a:cs typeface="Calibri"/>
              </a:rPr>
              <a:t>114</a:t>
            </a:r>
            <a:endParaRPr sz="70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535"/>
              </a:lnSpc>
            </a:pPr>
            <a:fld id="{81D60167-4931-47E6-BA6A-407CBD079E47}" type="slidenum">
              <a:rPr dirty="0"/>
              <a:t>47</a:t>
            </a:fld>
            <a:endParaRPr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92199" y="4454616"/>
            <a:ext cx="394970" cy="109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10"/>
              </a:lnSpc>
            </a:pPr>
            <a:r>
              <a:rPr sz="700" spc="5" dirty="0">
                <a:latin typeface="Calibri"/>
                <a:cs typeface="Calibri"/>
              </a:rPr>
              <a:t>Page </a:t>
            </a:r>
            <a:r>
              <a:rPr sz="700" dirty="0">
                <a:latin typeface="Calibri"/>
                <a:cs typeface="Calibri"/>
              </a:rPr>
              <a:t>-</a:t>
            </a:r>
            <a:r>
              <a:rPr sz="700" spc="-50" dirty="0">
                <a:latin typeface="Calibri"/>
                <a:cs typeface="Calibri"/>
              </a:rPr>
              <a:t> </a:t>
            </a:r>
            <a:r>
              <a:rPr sz="700" spc="15" dirty="0">
                <a:latin typeface="Calibri"/>
                <a:cs typeface="Calibri"/>
              </a:rPr>
              <a:t>115</a:t>
            </a:r>
            <a:endParaRPr sz="7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645870" y="4338673"/>
            <a:ext cx="480659" cy="2476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11199" y="1092200"/>
            <a:ext cx="6350000" cy="35814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29941" y="3653342"/>
            <a:ext cx="3228340" cy="835660"/>
          </a:xfrm>
          <a:custGeom>
            <a:avLst/>
            <a:gdLst/>
            <a:ahLst/>
            <a:cxnLst/>
            <a:rect l="l" t="t" r="r" b="b"/>
            <a:pathLst>
              <a:path w="3228340" h="835660">
                <a:moveTo>
                  <a:pt x="0" y="835660"/>
                </a:moveTo>
                <a:lnTo>
                  <a:pt x="3227917" y="835660"/>
                </a:lnTo>
                <a:lnTo>
                  <a:pt x="3227917" y="0"/>
                </a:lnTo>
                <a:lnTo>
                  <a:pt x="0" y="0"/>
                </a:lnTo>
                <a:lnTo>
                  <a:pt x="0" y="835660"/>
                </a:lnTo>
                <a:close/>
              </a:path>
            </a:pathLst>
          </a:custGeom>
          <a:solidFill>
            <a:srgbClr val="D2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17549" y="1098550"/>
            <a:ext cx="6337300" cy="3568700"/>
          </a:xfrm>
          <a:custGeom>
            <a:avLst/>
            <a:gdLst/>
            <a:ahLst/>
            <a:cxnLst/>
            <a:rect l="l" t="t" r="r" b="b"/>
            <a:pathLst>
              <a:path w="6337300" h="3568700">
                <a:moveTo>
                  <a:pt x="0" y="0"/>
                </a:moveTo>
                <a:lnTo>
                  <a:pt x="6337300" y="0"/>
                </a:lnTo>
                <a:lnTo>
                  <a:pt x="6337300" y="3568700"/>
                </a:lnTo>
                <a:lnTo>
                  <a:pt x="0" y="35687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645870" y="8619760"/>
            <a:ext cx="480659" cy="2467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717549" y="5391150"/>
            <a:ext cx="6337300" cy="355600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800">
              <a:latin typeface="Times New Roman"/>
              <a:cs typeface="Times New Roman"/>
            </a:endParaRPr>
          </a:p>
          <a:p>
            <a:pPr marL="2796540" marR="752475">
              <a:lnSpc>
                <a:spcPct val="131700"/>
              </a:lnSpc>
            </a:pPr>
            <a:r>
              <a:rPr sz="1200" b="1" spc="20" dirty="0">
                <a:latin typeface="Cambria"/>
                <a:cs typeface="Cambria"/>
              </a:rPr>
              <a:t>MELAKSANAKAN </a:t>
            </a:r>
            <a:r>
              <a:rPr sz="1200" b="1" spc="15" dirty="0">
                <a:latin typeface="Cambria"/>
                <a:cs typeface="Cambria"/>
              </a:rPr>
              <a:t>PENYAMBUNGAN  FIBER OPTIK </a:t>
            </a:r>
            <a:r>
              <a:rPr sz="1200" b="1" spc="20" dirty="0">
                <a:latin typeface="Cambria"/>
                <a:cs typeface="Cambria"/>
              </a:rPr>
              <a:t>DENGAN </a:t>
            </a:r>
            <a:r>
              <a:rPr sz="1200" b="1" spc="15" dirty="0">
                <a:latin typeface="Cambria"/>
                <a:cs typeface="Cambria"/>
              </a:rPr>
              <a:t>FISION</a:t>
            </a:r>
            <a:r>
              <a:rPr sz="1200" b="1" spc="110" dirty="0">
                <a:latin typeface="Cambria"/>
                <a:cs typeface="Cambria"/>
              </a:rPr>
              <a:t> </a:t>
            </a:r>
            <a:r>
              <a:rPr sz="1200" b="1" spc="15" dirty="0">
                <a:latin typeface="Cambria"/>
                <a:cs typeface="Cambria"/>
              </a:rPr>
              <a:t>SPLICER</a:t>
            </a:r>
            <a:endParaRPr sz="1200">
              <a:latin typeface="Cambria"/>
              <a:cs typeface="Cambria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 marL="374650">
              <a:lnSpc>
                <a:spcPct val="100000"/>
              </a:lnSpc>
              <a:spcBef>
                <a:spcPts val="994"/>
              </a:spcBef>
            </a:pPr>
            <a:r>
              <a:rPr sz="700" spc="5" dirty="0">
                <a:latin typeface="Calibri"/>
                <a:cs typeface="Calibri"/>
              </a:rPr>
              <a:t>Page </a:t>
            </a:r>
            <a:r>
              <a:rPr sz="700" dirty="0">
                <a:latin typeface="Calibri"/>
                <a:cs typeface="Calibri"/>
              </a:rPr>
              <a:t>-</a:t>
            </a:r>
            <a:r>
              <a:rPr sz="700" spc="25" dirty="0">
                <a:latin typeface="Calibri"/>
                <a:cs typeface="Calibri"/>
              </a:rPr>
              <a:t> </a:t>
            </a:r>
            <a:r>
              <a:rPr sz="700" spc="15" dirty="0">
                <a:latin typeface="Calibri"/>
                <a:cs typeface="Calibri"/>
              </a:rPr>
              <a:t>116</a:t>
            </a:r>
            <a:endParaRPr sz="7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945383" y="6927088"/>
            <a:ext cx="417576" cy="4206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197693" y="6539593"/>
            <a:ext cx="1628467" cy="122026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535"/>
              </a:lnSpc>
            </a:pPr>
            <a:fld id="{81D60167-4931-47E6-BA6A-407CBD079E47}" type="slidenum">
              <a:rPr dirty="0"/>
              <a:t>48</a:t>
            </a:fld>
            <a:endParaRPr dirty="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645870" y="4338673"/>
            <a:ext cx="480659" cy="2476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17549" y="1098550"/>
            <a:ext cx="6337300" cy="356870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750">
              <a:latin typeface="Times New Roman"/>
              <a:cs typeface="Times New Roman"/>
            </a:endParaRPr>
          </a:p>
          <a:p>
            <a:pPr marL="1936114">
              <a:lnSpc>
                <a:spcPct val="100000"/>
              </a:lnSpc>
            </a:pPr>
            <a:r>
              <a:rPr sz="1100" b="1" spc="-5" dirty="0">
                <a:solidFill>
                  <a:srgbClr val="FF0000"/>
                </a:solidFill>
                <a:latin typeface="Cambria"/>
                <a:cs typeface="Cambria"/>
              </a:rPr>
              <a:t>Tujuan</a:t>
            </a:r>
            <a:r>
              <a:rPr sz="1100" b="1" spc="-70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100" b="1" dirty="0">
                <a:solidFill>
                  <a:srgbClr val="FF0000"/>
                </a:solidFill>
                <a:latin typeface="Cambria"/>
                <a:cs typeface="Cambria"/>
              </a:rPr>
              <a:t>:</a:t>
            </a:r>
            <a:endParaRPr sz="1100">
              <a:latin typeface="Cambria"/>
              <a:cs typeface="Cambria"/>
            </a:endParaRPr>
          </a:p>
          <a:p>
            <a:pPr marL="2114550" marR="573405" indent="-179070">
              <a:lnSpc>
                <a:spcPct val="112700"/>
              </a:lnSpc>
              <a:spcBef>
                <a:spcPts val="215"/>
              </a:spcBef>
              <a:buFont typeface="Wingdings"/>
              <a:buChar char=""/>
              <a:tabLst>
                <a:tab pos="2115185" algn="l"/>
              </a:tabLst>
            </a:pPr>
            <a:r>
              <a:rPr sz="1100" spc="-5" dirty="0">
                <a:latin typeface="Cambria"/>
                <a:cs typeface="Cambria"/>
              </a:rPr>
              <a:t>Peserta </a:t>
            </a:r>
            <a:r>
              <a:rPr sz="1100" spc="5" dirty="0">
                <a:latin typeface="Cambria"/>
                <a:cs typeface="Cambria"/>
              </a:rPr>
              <a:t>mampu memahami </a:t>
            </a:r>
            <a:r>
              <a:rPr sz="1100" dirty="0">
                <a:latin typeface="Cambria"/>
                <a:cs typeface="Cambria"/>
              </a:rPr>
              <a:t>langkah-langkah </a:t>
            </a:r>
            <a:r>
              <a:rPr sz="1100" spc="-5" dirty="0">
                <a:latin typeface="Cambria"/>
                <a:cs typeface="Cambria"/>
              </a:rPr>
              <a:t>penyambungan  </a:t>
            </a:r>
            <a:r>
              <a:rPr sz="1100" dirty="0">
                <a:latin typeface="Cambria"/>
                <a:cs typeface="Cambria"/>
              </a:rPr>
              <a:t>kabel </a:t>
            </a:r>
            <a:r>
              <a:rPr sz="1100" spc="-5" dirty="0">
                <a:latin typeface="Cambria"/>
                <a:cs typeface="Cambria"/>
              </a:rPr>
              <a:t>serat</a:t>
            </a:r>
            <a:r>
              <a:rPr sz="1100" dirty="0">
                <a:latin typeface="Cambria"/>
                <a:cs typeface="Cambria"/>
              </a:rPr>
              <a:t> optik.</a:t>
            </a:r>
            <a:endParaRPr sz="1100">
              <a:latin typeface="Cambria"/>
              <a:cs typeface="Cambria"/>
            </a:endParaRPr>
          </a:p>
          <a:p>
            <a:pPr marL="2114550" marR="842644" indent="-179070">
              <a:lnSpc>
                <a:spcPct val="114500"/>
              </a:lnSpc>
              <a:spcBef>
                <a:spcPts val="195"/>
              </a:spcBef>
              <a:buFont typeface="Wingdings"/>
              <a:buChar char=""/>
              <a:tabLst>
                <a:tab pos="2115185" algn="l"/>
              </a:tabLst>
            </a:pPr>
            <a:r>
              <a:rPr sz="1100" spc="-5" dirty="0">
                <a:latin typeface="Cambria"/>
                <a:cs typeface="Cambria"/>
              </a:rPr>
              <a:t>Peserta </a:t>
            </a:r>
            <a:r>
              <a:rPr sz="1100" spc="5" dirty="0">
                <a:latin typeface="Cambria"/>
                <a:cs typeface="Cambria"/>
              </a:rPr>
              <a:t>mampu memahami </a:t>
            </a:r>
            <a:r>
              <a:rPr sz="1100" dirty="0">
                <a:latin typeface="Cambria"/>
                <a:cs typeface="Cambria"/>
              </a:rPr>
              <a:t>material </a:t>
            </a:r>
            <a:r>
              <a:rPr sz="1100" spc="5" dirty="0">
                <a:latin typeface="Cambria"/>
                <a:cs typeface="Cambria"/>
              </a:rPr>
              <a:t>dan </a:t>
            </a:r>
            <a:r>
              <a:rPr sz="1100" dirty="0">
                <a:latin typeface="Cambria"/>
                <a:cs typeface="Cambria"/>
              </a:rPr>
              <a:t>peralatan </a:t>
            </a:r>
            <a:r>
              <a:rPr sz="1100" spc="-5" dirty="0">
                <a:latin typeface="Cambria"/>
                <a:cs typeface="Cambria"/>
              </a:rPr>
              <a:t>yang  </a:t>
            </a:r>
            <a:r>
              <a:rPr sz="1100" dirty="0">
                <a:latin typeface="Cambria"/>
                <a:cs typeface="Cambria"/>
              </a:rPr>
              <a:t>digunakan </a:t>
            </a:r>
            <a:r>
              <a:rPr sz="1100" spc="5" dirty="0">
                <a:latin typeface="Cambria"/>
                <a:cs typeface="Cambria"/>
              </a:rPr>
              <a:t>dalam </a:t>
            </a:r>
            <a:r>
              <a:rPr sz="1100" spc="-5" dirty="0">
                <a:latin typeface="Cambria"/>
                <a:cs typeface="Cambria"/>
              </a:rPr>
              <a:t>penyambungan </a:t>
            </a:r>
            <a:r>
              <a:rPr sz="1100" dirty="0">
                <a:latin typeface="Cambria"/>
                <a:cs typeface="Cambria"/>
              </a:rPr>
              <a:t>fiber</a:t>
            </a:r>
            <a:r>
              <a:rPr sz="1100" spc="10" dirty="0">
                <a:latin typeface="Cambria"/>
                <a:cs typeface="Cambria"/>
              </a:rPr>
              <a:t> </a:t>
            </a:r>
            <a:r>
              <a:rPr sz="1100" dirty="0">
                <a:latin typeface="Cambria"/>
                <a:cs typeface="Cambria"/>
              </a:rPr>
              <a:t>optik.</a:t>
            </a:r>
            <a:endParaRPr sz="1100">
              <a:latin typeface="Cambria"/>
              <a:cs typeface="Cambria"/>
            </a:endParaRPr>
          </a:p>
          <a:p>
            <a:pPr marL="2114550" marR="596265" indent="-179070">
              <a:lnSpc>
                <a:spcPct val="114500"/>
              </a:lnSpc>
              <a:spcBef>
                <a:spcPts val="190"/>
              </a:spcBef>
              <a:buFont typeface="Wingdings"/>
              <a:buChar char=""/>
              <a:tabLst>
                <a:tab pos="2115185" algn="l"/>
              </a:tabLst>
            </a:pPr>
            <a:r>
              <a:rPr sz="1100" spc="-5" dirty="0">
                <a:latin typeface="Cambria"/>
                <a:cs typeface="Cambria"/>
              </a:rPr>
              <a:t>Peserta </a:t>
            </a:r>
            <a:r>
              <a:rPr sz="1100" spc="5" dirty="0">
                <a:latin typeface="Cambria"/>
                <a:cs typeface="Cambria"/>
              </a:rPr>
              <a:t>mampu </a:t>
            </a:r>
            <a:r>
              <a:rPr sz="1100" dirty="0">
                <a:latin typeface="Cambria"/>
                <a:cs typeface="Cambria"/>
              </a:rPr>
              <a:t>melakukan </a:t>
            </a:r>
            <a:r>
              <a:rPr sz="1100" spc="-5" dirty="0">
                <a:latin typeface="Cambria"/>
                <a:cs typeface="Cambria"/>
              </a:rPr>
              <a:t>penyambungan </a:t>
            </a:r>
            <a:r>
              <a:rPr sz="1100" dirty="0">
                <a:latin typeface="Cambria"/>
                <a:cs typeface="Cambria"/>
              </a:rPr>
              <a:t>kabel fiber optik  menggunakan fusion splicer sesuai</a:t>
            </a:r>
            <a:r>
              <a:rPr sz="1100" spc="15" dirty="0">
                <a:latin typeface="Cambria"/>
                <a:cs typeface="Cambria"/>
              </a:rPr>
              <a:t> </a:t>
            </a:r>
            <a:r>
              <a:rPr sz="1100" dirty="0">
                <a:latin typeface="Cambria"/>
                <a:cs typeface="Cambria"/>
              </a:rPr>
              <a:t>TIK.FO02.010.01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200">
              <a:latin typeface="Times New Roman"/>
              <a:cs typeface="Times New Roman"/>
            </a:endParaRPr>
          </a:p>
          <a:p>
            <a:pPr marL="374650">
              <a:lnSpc>
                <a:spcPct val="100000"/>
              </a:lnSpc>
            </a:pPr>
            <a:r>
              <a:rPr sz="700" spc="5" dirty="0">
                <a:latin typeface="Calibri"/>
                <a:cs typeface="Calibri"/>
              </a:rPr>
              <a:t>Page </a:t>
            </a:r>
            <a:r>
              <a:rPr sz="700" dirty="0">
                <a:latin typeface="Calibri"/>
                <a:cs typeface="Calibri"/>
              </a:rPr>
              <a:t>-</a:t>
            </a:r>
            <a:r>
              <a:rPr sz="700" spc="25" dirty="0">
                <a:latin typeface="Calibri"/>
                <a:cs typeface="Calibri"/>
              </a:rPr>
              <a:t> </a:t>
            </a:r>
            <a:r>
              <a:rPr sz="700" spc="15" dirty="0">
                <a:latin typeface="Calibri"/>
                <a:cs typeface="Calibri"/>
              </a:rPr>
              <a:t>117</a:t>
            </a:r>
            <a:endParaRPr sz="7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244878" y="2067111"/>
            <a:ext cx="993594" cy="9962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645870" y="8619760"/>
            <a:ext cx="480659" cy="2467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17549" y="5391150"/>
            <a:ext cx="6337300" cy="355600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200">
              <a:latin typeface="Times New Roman"/>
              <a:cs typeface="Times New Roman"/>
            </a:endParaRPr>
          </a:p>
          <a:p>
            <a:pPr marL="2171700">
              <a:lnSpc>
                <a:spcPct val="100000"/>
              </a:lnSpc>
            </a:pPr>
            <a:r>
              <a:rPr sz="1100" b="1" spc="-20" dirty="0">
                <a:latin typeface="Cambria"/>
                <a:cs typeface="Cambria"/>
              </a:rPr>
              <a:t>Topik </a:t>
            </a:r>
            <a:r>
              <a:rPr sz="1100" b="1" spc="5" dirty="0">
                <a:latin typeface="Cambria"/>
                <a:cs typeface="Cambria"/>
              </a:rPr>
              <a:t>bahasan</a:t>
            </a:r>
            <a:r>
              <a:rPr sz="1100" b="1" spc="20" dirty="0">
                <a:latin typeface="Cambria"/>
                <a:cs typeface="Cambria"/>
              </a:rPr>
              <a:t> </a:t>
            </a:r>
            <a:r>
              <a:rPr sz="1100" b="1" dirty="0">
                <a:latin typeface="Cambria"/>
                <a:cs typeface="Cambria"/>
              </a:rPr>
              <a:t>:</a:t>
            </a:r>
            <a:endParaRPr sz="1100">
              <a:latin typeface="Cambria"/>
              <a:cs typeface="Cambria"/>
            </a:endParaRPr>
          </a:p>
          <a:p>
            <a:pPr marL="2350135" indent="-179070">
              <a:lnSpc>
                <a:spcPct val="100000"/>
              </a:lnSpc>
              <a:spcBef>
                <a:spcPts val="575"/>
              </a:spcBef>
              <a:buFont typeface="Wingdings"/>
              <a:buChar char=""/>
              <a:tabLst>
                <a:tab pos="2350770" algn="l"/>
              </a:tabLst>
            </a:pPr>
            <a:r>
              <a:rPr sz="1100" spc="-5" dirty="0">
                <a:latin typeface="Cambria"/>
                <a:cs typeface="Cambria"/>
              </a:rPr>
              <a:t>Pengantar penyambungan </a:t>
            </a:r>
            <a:r>
              <a:rPr sz="1100" dirty="0">
                <a:latin typeface="Cambria"/>
                <a:cs typeface="Cambria"/>
              </a:rPr>
              <a:t>kabel </a:t>
            </a:r>
            <a:r>
              <a:rPr sz="1100" spc="-5" dirty="0">
                <a:latin typeface="Cambria"/>
                <a:cs typeface="Cambria"/>
              </a:rPr>
              <a:t>serat</a:t>
            </a:r>
            <a:r>
              <a:rPr sz="1100" spc="20" dirty="0">
                <a:latin typeface="Cambria"/>
                <a:cs typeface="Cambria"/>
              </a:rPr>
              <a:t> </a:t>
            </a:r>
            <a:r>
              <a:rPr sz="1100" dirty="0">
                <a:latin typeface="Cambria"/>
                <a:cs typeface="Cambria"/>
              </a:rPr>
              <a:t>optik</a:t>
            </a:r>
            <a:endParaRPr sz="1100">
              <a:latin typeface="Cambria"/>
              <a:cs typeface="Cambria"/>
            </a:endParaRPr>
          </a:p>
          <a:p>
            <a:pPr marL="2350135" indent="-179070">
              <a:lnSpc>
                <a:spcPct val="100000"/>
              </a:lnSpc>
              <a:spcBef>
                <a:spcPts val="480"/>
              </a:spcBef>
              <a:buFont typeface="Wingdings"/>
              <a:buChar char=""/>
              <a:tabLst>
                <a:tab pos="2350770" algn="l"/>
              </a:tabLst>
            </a:pPr>
            <a:r>
              <a:rPr sz="1100" dirty="0">
                <a:latin typeface="Cambria"/>
                <a:cs typeface="Cambria"/>
              </a:rPr>
              <a:t>Sarana sambung</a:t>
            </a:r>
            <a:r>
              <a:rPr sz="1100" spc="10" dirty="0">
                <a:latin typeface="Cambria"/>
                <a:cs typeface="Cambria"/>
              </a:rPr>
              <a:t> </a:t>
            </a:r>
            <a:r>
              <a:rPr sz="1100" dirty="0">
                <a:latin typeface="Cambria"/>
                <a:cs typeface="Cambria"/>
              </a:rPr>
              <a:t>kabel</a:t>
            </a:r>
            <a:endParaRPr sz="1100">
              <a:latin typeface="Cambria"/>
              <a:cs typeface="Cambria"/>
            </a:endParaRPr>
          </a:p>
          <a:p>
            <a:pPr marL="2350135" indent="-179070">
              <a:lnSpc>
                <a:spcPct val="100000"/>
              </a:lnSpc>
              <a:spcBef>
                <a:spcPts val="580"/>
              </a:spcBef>
              <a:buFont typeface="Wingdings"/>
              <a:buChar char=""/>
              <a:tabLst>
                <a:tab pos="2350770" algn="l"/>
              </a:tabLst>
            </a:pPr>
            <a:r>
              <a:rPr sz="1100" spc="-5" dirty="0">
                <a:latin typeface="Cambria"/>
                <a:cs typeface="Cambria"/>
              </a:rPr>
              <a:t>Penyambungan </a:t>
            </a:r>
            <a:r>
              <a:rPr sz="1100" dirty="0">
                <a:latin typeface="Cambria"/>
                <a:cs typeface="Cambria"/>
              </a:rPr>
              <a:t>dengan fusion splicer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250">
              <a:latin typeface="Times New Roman"/>
              <a:cs typeface="Times New Roman"/>
            </a:endParaRPr>
          </a:p>
          <a:p>
            <a:pPr marL="374650">
              <a:lnSpc>
                <a:spcPct val="100000"/>
              </a:lnSpc>
            </a:pPr>
            <a:r>
              <a:rPr sz="700" spc="5" dirty="0">
                <a:latin typeface="Calibri"/>
                <a:cs typeface="Calibri"/>
              </a:rPr>
              <a:t>Page </a:t>
            </a:r>
            <a:r>
              <a:rPr sz="700" dirty="0">
                <a:latin typeface="Calibri"/>
                <a:cs typeface="Calibri"/>
              </a:rPr>
              <a:t>-</a:t>
            </a:r>
            <a:r>
              <a:rPr sz="700" spc="25" dirty="0">
                <a:latin typeface="Calibri"/>
                <a:cs typeface="Calibri"/>
              </a:rPr>
              <a:t> </a:t>
            </a:r>
            <a:r>
              <a:rPr sz="700" spc="15" dirty="0">
                <a:latin typeface="Calibri"/>
                <a:cs typeface="Calibri"/>
              </a:rPr>
              <a:t>118</a:t>
            </a:r>
            <a:endParaRPr sz="7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482344" y="6546088"/>
            <a:ext cx="1088136" cy="108813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535"/>
              </a:lnSpc>
            </a:pPr>
            <a:fld id="{81D60167-4931-47E6-BA6A-407CBD079E47}" type="slidenum">
              <a:rPr dirty="0"/>
              <a:t>49</a:t>
            </a:fld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3645870" y="4338673"/>
            <a:ext cx="480659" cy="2476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503751" y="1787478"/>
            <a:ext cx="2367280" cy="1711325"/>
          </a:xfrm>
          <a:custGeom>
            <a:avLst/>
            <a:gdLst/>
            <a:ahLst/>
            <a:cxnLst/>
            <a:rect l="l" t="t" r="r" b="b"/>
            <a:pathLst>
              <a:path w="2367279" h="1711325">
                <a:moveTo>
                  <a:pt x="0" y="1711112"/>
                </a:moveTo>
                <a:lnTo>
                  <a:pt x="2366919" y="1711112"/>
                </a:lnTo>
                <a:lnTo>
                  <a:pt x="2366919" y="0"/>
                </a:lnTo>
                <a:lnTo>
                  <a:pt x="0" y="0"/>
                </a:lnTo>
                <a:lnTo>
                  <a:pt x="0" y="1711112"/>
                </a:lnTo>
                <a:close/>
              </a:path>
            </a:pathLst>
          </a:custGeom>
          <a:solidFill>
            <a:srgbClr val="EEECE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503751" y="1787478"/>
            <a:ext cx="2367280" cy="1711325"/>
          </a:xfrm>
          <a:custGeom>
            <a:avLst/>
            <a:gdLst/>
            <a:ahLst/>
            <a:cxnLst/>
            <a:rect l="l" t="t" r="r" b="b"/>
            <a:pathLst>
              <a:path w="2367279" h="1711325">
                <a:moveTo>
                  <a:pt x="0" y="0"/>
                </a:moveTo>
                <a:lnTo>
                  <a:pt x="2366918" y="0"/>
                </a:lnTo>
                <a:lnTo>
                  <a:pt x="2366918" y="1711113"/>
                </a:lnTo>
                <a:lnTo>
                  <a:pt x="0" y="1711113"/>
                </a:lnTo>
                <a:lnTo>
                  <a:pt x="0" y="0"/>
                </a:lnTo>
                <a:close/>
              </a:path>
            </a:pathLst>
          </a:custGeom>
          <a:ln w="17669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431807" y="2781206"/>
            <a:ext cx="865505" cy="934719"/>
          </a:xfrm>
          <a:custGeom>
            <a:avLst/>
            <a:gdLst/>
            <a:ahLst/>
            <a:cxnLst/>
            <a:rect l="l" t="t" r="r" b="b"/>
            <a:pathLst>
              <a:path w="865504" h="934720">
                <a:moveTo>
                  <a:pt x="0" y="0"/>
                </a:moveTo>
                <a:lnTo>
                  <a:pt x="9126" y="47083"/>
                </a:lnTo>
                <a:lnTo>
                  <a:pt x="18724" y="94836"/>
                </a:lnTo>
                <a:lnTo>
                  <a:pt x="29266" y="143930"/>
                </a:lnTo>
                <a:lnTo>
                  <a:pt x="41224" y="195035"/>
                </a:lnTo>
                <a:lnTo>
                  <a:pt x="55071" y="248820"/>
                </a:lnTo>
                <a:lnTo>
                  <a:pt x="68529" y="296720"/>
                </a:lnTo>
                <a:lnTo>
                  <a:pt x="83626" y="347371"/>
                </a:lnTo>
                <a:lnTo>
                  <a:pt x="99816" y="399573"/>
                </a:lnTo>
                <a:lnTo>
                  <a:pt x="116553" y="452128"/>
                </a:lnTo>
                <a:lnTo>
                  <a:pt x="133289" y="503836"/>
                </a:lnTo>
                <a:lnTo>
                  <a:pt x="149479" y="553499"/>
                </a:lnTo>
                <a:lnTo>
                  <a:pt x="163301" y="602904"/>
                </a:lnTo>
                <a:lnTo>
                  <a:pt x="174829" y="653366"/>
                </a:lnTo>
                <a:lnTo>
                  <a:pt x="186357" y="702982"/>
                </a:lnTo>
                <a:lnTo>
                  <a:pt x="200180" y="749848"/>
                </a:lnTo>
                <a:lnTo>
                  <a:pt x="218591" y="792059"/>
                </a:lnTo>
                <a:lnTo>
                  <a:pt x="243887" y="827711"/>
                </a:lnTo>
                <a:lnTo>
                  <a:pt x="276413" y="856826"/>
                </a:lnTo>
                <a:lnTo>
                  <a:pt x="314402" y="880935"/>
                </a:lnTo>
                <a:lnTo>
                  <a:pt x="356980" y="900389"/>
                </a:lnTo>
                <a:lnTo>
                  <a:pt x="403274" y="915540"/>
                </a:lnTo>
                <a:lnTo>
                  <a:pt x="452408" y="926742"/>
                </a:lnTo>
                <a:lnTo>
                  <a:pt x="503510" y="934348"/>
                </a:lnTo>
                <a:lnTo>
                  <a:pt x="603757" y="933792"/>
                </a:lnTo>
                <a:lnTo>
                  <a:pt x="723304" y="921018"/>
                </a:lnTo>
                <a:lnTo>
                  <a:pt x="823428" y="906022"/>
                </a:lnTo>
                <a:lnTo>
                  <a:pt x="865408" y="898802"/>
                </a:lnTo>
              </a:path>
            </a:pathLst>
          </a:custGeom>
          <a:ln w="2649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930202" y="2660721"/>
            <a:ext cx="478790" cy="341630"/>
          </a:xfrm>
          <a:custGeom>
            <a:avLst/>
            <a:gdLst/>
            <a:ahLst/>
            <a:cxnLst/>
            <a:rect l="l" t="t" r="r" b="b"/>
            <a:pathLst>
              <a:path w="478789" h="341630">
                <a:moveTo>
                  <a:pt x="0" y="170779"/>
                </a:moveTo>
                <a:lnTo>
                  <a:pt x="6318" y="131621"/>
                </a:lnTo>
                <a:lnTo>
                  <a:pt x="24315" y="95675"/>
                </a:lnTo>
                <a:lnTo>
                  <a:pt x="52555" y="63965"/>
                </a:lnTo>
                <a:lnTo>
                  <a:pt x="89602" y="37518"/>
                </a:lnTo>
                <a:lnTo>
                  <a:pt x="134021" y="17358"/>
                </a:lnTo>
                <a:lnTo>
                  <a:pt x="184374" y="4510"/>
                </a:lnTo>
                <a:lnTo>
                  <a:pt x="239227" y="0"/>
                </a:lnTo>
                <a:lnTo>
                  <a:pt x="294080" y="4510"/>
                </a:lnTo>
                <a:lnTo>
                  <a:pt x="344433" y="17358"/>
                </a:lnTo>
                <a:lnTo>
                  <a:pt x="388851" y="37518"/>
                </a:lnTo>
                <a:lnTo>
                  <a:pt x="425899" y="63965"/>
                </a:lnTo>
                <a:lnTo>
                  <a:pt x="454139" y="95675"/>
                </a:lnTo>
                <a:lnTo>
                  <a:pt x="472136" y="131621"/>
                </a:lnTo>
                <a:lnTo>
                  <a:pt x="478454" y="170779"/>
                </a:lnTo>
                <a:lnTo>
                  <a:pt x="472136" y="209937"/>
                </a:lnTo>
                <a:lnTo>
                  <a:pt x="454139" y="245884"/>
                </a:lnTo>
                <a:lnTo>
                  <a:pt x="425899" y="277593"/>
                </a:lnTo>
                <a:lnTo>
                  <a:pt x="388851" y="304040"/>
                </a:lnTo>
                <a:lnTo>
                  <a:pt x="344433" y="324200"/>
                </a:lnTo>
                <a:lnTo>
                  <a:pt x="294080" y="337048"/>
                </a:lnTo>
                <a:lnTo>
                  <a:pt x="239227" y="341559"/>
                </a:lnTo>
                <a:lnTo>
                  <a:pt x="184374" y="337048"/>
                </a:lnTo>
                <a:lnTo>
                  <a:pt x="134021" y="324200"/>
                </a:lnTo>
                <a:lnTo>
                  <a:pt x="89602" y="304040"/>
                </a:lnTo>
                <a:lnTo>
                  <a:pt x="52555" y="277593"/>
                </a:lnTo>
                <a:lnTo>
                  <a:pt x="24315" y="245884"/>
                </a:lnTo>
                <a:lnTo>
                  <a:pt x="6318" y="209937"/>
                </a:lnTo>
                <a:lnTo>
                  <a:pt x="0" y="170779"/>
                </a:lnTo>
                <a:close/>
              </a:path>
            </a:pathLst>
          </a:custGeom>
          <a:ln w="2650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940123" y="2672880"/>
            <a:ext cx="478790" cy="341630"/>
          </a:xfrm>
          <a:custGeom>
            <a:avLst/>
            <a:gdLst/>
            <a:ahLst/>
            <a:cxnLst/>
            <a:rect l="l" t="t" r="r" b="b"/>
            <a:pathLst>
              <a:path w="478789" h="341630">
                <a:moveTo>
                  <a:pt x="0" y="170779"/>
                </a:moveTo>
                <a:lnTo>
                  <a:pt x="6318" y="131621"/>
                </a:lnTo>
                <a:lnTo>
                  <a:pt x="24315" y="95675"/>
                </a:lnTo>
                <a:lnTo>
                  <a:pt x="52555" y="63965"/>
                </a:lnTo>
                <a:lnTo>
                  <a:pt x="89602" y="37518"/>
                </a:lnTo>
                <a:lnTo>
                  <a:pt x="134021" y="17358"/>
                </a:lnTo>
                <a:lnTo>
                  <a:pt x="184374" y="4510"/>
                </a:lnTo>
                <a:lnTo>
                  <a:pt x="239227" y="0"/>
                </a:lnTo>
                <a:lnTo>
                  <a:pt x="294080" y="4510"/>
                </a:lnTo>
                <a:lnTo>
                  <a:pt x="344433" y="17358"/>
                </a:lnTo>
                <a:lnTo>
                  <a:pt x="388851" y="37518"/>
                </a:lnTo>
                <a:lnTo>
                  <a:pt x="425899" y="63965"/>
                </a:lnTo>
                <a:lnTo>
                  <a:pt x="454139" y="95675"/>
                </a:lnTo>
                <a:lnTo>
                  <a:pt x="472136" y="131621"/>
                </a:lnTo>
                <a:lnTo>
                  <a:pt x="478454" y="170779"/>
                </a:lnTo>
                <a:lnTo>
                  <a:pt x="472136" y="209938"/>
                </a:lnTo>
                <a:lnTo>
                  <a:pt x="454139" y="245884"/>
                </a:lnTo>
                <a:lnTo>
                  <a:pt x="425899" y="277594"/>
                </a:lnTo>
                <a:lnTo>
                  <a:pt x="388851" y="304041"/>
                </a:lnTo>
                <a:lnTo>
                  <a:pt x="344433" y="324201"/>
                </a:lnTo>
                <a:lnTo>
                  <a:pt x="294080" y="337049"/>
                </a:lnTo>
                <a:lnTo>
                  <a:pt x="239227" y="341559"/>
                </a:lnTo>
                <a:lnTo>
                  <a:pt x="184374" y="337049"/>
                </a:lnTo>
                <a:lnTo>
                  <a:pt x="134021" y="324201"/>
                </a:lnTo>
                <a:lnTo>
                  <a:pt x="89602" y="304041"/>
                </a:lnTo>
                <a:lnTo>
                  <a:pt x="52555" y="277594"/>
                </a:lnTo>
                <a:lnTo>
                  <a:pt x="24315" y="245884"/>
                </a:lnTo>
                <a:lnTo>
                  <a:pt x="6318" y="209938"/>
                </a:lnTo>
                <a:lnTo>
                  <a:pt x="0" y="170779"/>
                </a:lnTo>
                <a:close/>
              </a:path>
            </a:pathLst>
          </a:custGeom>
          <a:ln w="2650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958864" y="2680618"/>
            <a:ext cx="478790" cy="340995"/>
          </a:xfrm>
          <a:custGeom>
            <a:avLst/>
            <a:gdLst/>
            <a:ahLst/>
            <a:cxnLst/>
            <a:rect l="l" t="t" r="r" b="b"/>
            <a:pathLst>
              <a:path w="478789" h="340994">
                <a:moveTo>
                  <a:pt x="0" y="170227"/>
                </a:moveTo>
                <a:lnTo>
                  <a:pt x="6318" y="131195"/>
                </a:lnTo>
                <a:lnTo>
                  <a:pt x="24315" y="95365"/>
                </a:lnTo>
                <a:lnTo>
                  <a:pt x="52555" y="63758"/>
                </a:lnTo>
                <a:lnTo>
                  <a:pt x="89602" y="37396"/>
                </a:lnTo>
                <a:lnTo>
                  <a:pt x="134021" y="17302"/>
                </a:lnTo>
                <a:lnTo>
                  <a:pt x="184374" y="4495"/>
                </a:lnTo>
                <a:lnTo>
                  <a:pt x="239227" y="0"/>
                </a:lnTo>
                <a:lnTo>
                  <a:pt x="294080" y="4495"/>
                </a:lnTo>
                <a:lnTo>
                  <a:pt x="344433" y="17302"/>
                </a:lnTo>
                <a:lnTo>
                  <a:pt x="388851" y="37396"/>
                </a:lnTo>
                <a:lnTo>
                  <a:pt x="425899" y="63758"/>
                </a:lnTo>
                <a:lnTo>
                  <a:pt x="454139" y="95365"/>
                </a:lnTo>
                <a:lnTo>
                  <a:pt x="472136" y="131195"/>
                </a:lnTo>
                <a:lnTo>
                  <a:pt x="478454" y="170227"/>
                </a:lnTo>
                <a:lnTo>
                  <a:pt x="472136" y="209258"/>
                </a:lnTo>
                <a:lnTo>
                  <a:pt x="454139" y="245088"/>
                </a:lnTo>
                <a:lnTo>
                  <a:pt x="425899" y="276695"/>
                </a:lnTo>
                <a:lnTo>
                  <a:pt x="388851" y="303057"/>
                </a:lnTo>
                <a:lnTo>
                  <a:pt x="344433" y="323151"/>
                </a:lnTo>
                <a:lnTo>
                  <a:pt x="294080" y="335958"/>
                </a:lnTo>
                <a:lnTo>
                  <a:pt x="239227" y="340454"/>
                </a:lnTo>
                <a:lnTo>
                  <a:pt x="184374" y="335958"/>
                </a:lnTo>
                <a:lnTo>
                  <a:pt x="134021" y="323151"/>
                </a:lnTo>
                <a:lnTo>
                  <a:pt x="89602" y="303057"/>
                </a:lnTo>
                <a:lnTo>
                  <a:pt x="52555" y="276695"/>
                </a:lnTo>
                <a:lnTo>
                  <a:pt x="24315" y="245088"/>
                </a:lnTo>
                <a:lnTo>
                  <a:pt x="6318" y="209258"/>
                </a:lnTo>
                <a:lnTo>
                  <a:pt x="0" y="170227"/>
                </a:lnTo>
                <a:close/>
              </a:path>
            </a:pathLst>
          </a:custGeom>
          <a:ln w="2650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978708" y="2683932"/>
            <a:ext cx="478790" cy="341630"/>
          </a:xfrm>
          <a:custGeom>
            <a:avLst/>
            <a:gdLst/>
            <a:ahLst/>
            <a:cxnLst/>
            <a:rect l="l" t="t" r="r" b="b"/>
            <a:pathLst>
              <a:path w="478789" h="341630">
                <a:moveTo>
                  <a:pt x="0" y="170779"/>
                </a:moveTo>
                <a:lnTo>
                  <a:pt x="6318" y="131621"/>
                </a:lnTo>
                <a:lnTo>
                  <a:pt x="24315" y="95675"/>
                </a:lnTo>
                <a:lnTo>
                  <a:pt x="52555" y="63965"/>
                </a:lnTo>
                <a:lnTo>
                  <a:pt x="89602" y="37518"/>
                </a:lnTo>
                <a:lnTo>
                  <a:pt x="134021" y="17358"/>
                </a:lnTo>
                <a:lnTo>
                  <a:pt x="184374" y="4510"/>
                </a:lnTo>
                <a:lnTo>
                  <a:pt x="239227" y="0"/>
                </a:lnTo>
                <a:lnTo>
                  <a:pt x="294080" y="4510"/>
                </a:lnTo>
                <a:lnTo>
                  <a:pt x="344433" y="17358"/>
                </a:lnTo>
                <a:lnTo>
                  <a:pt x="388851" y="37518"/>
                </a:lnTo>
                <a:lnTo>
                  <a:pt x="425899" y="63965"/>
                </a:lnTo>
                <a:lnTo>
                  <a:pt x="454139" y="95675"/>
                </a:lnTo>
                <a:lnTo>
                  <a:pt x="472136" y="131621"/>
                </a:lnTo>
                <a:lnTo>
                  <a:pt x="478454" y="170779"/>
                </a:lnTo>
                <a:lnTo>
                  <a:pt x="472136" y="209938"/>
                </a:lnTo>
                <a:lnTo>
                  <a:pt x="454139" y="245884"/>
                </a:lnTo>
                <a:lnTo>
                  <a:pt x="425899" y="277594"/>
                </a:lnTo>
                <a:lnTo>
                  <a:pt x="388851" y="304041"/>
                </a:lnTo>
                <a:lnTo>
                  <a:pt x="344433" y="324201"/>
                </a:lnTo>
                <a:lnTo>
                  <a:pt x="294080" y="337049"/>
                </a:lnTo>
                <a:lnTo>
                  <a:pt x="239227" y="341559"/>
                </a:lnTo>
                <a:lnTo>
                  <a:pt x="184374" y="337049"/>
                </a:lnTo>
                <a:lnTo>
                  <a:pt x="134021" y="324201"/>
                </a:lnTo>
                <a:lnTo>
                  <a:pt x="89602" y="304041"/>
                </a:lnTo>
                <a:lnTo>
                  <a:pt x="52555" y="277594"/>
                </a:lnTo>
                <a:lnTo>
                  <a:pt x="24315" y="245884"/>
                </a:lnTo>
                <a:lnTo>
                  <a:pt x="6318" y="209938"/>
                </a:lnTo>
                <a:lnTo>
                  <a:pt x="0" y="170779"/>
                </a:lnTo>
                <a:close/>
              </a:path>
            </a:pathLst>
          </a:custGeom>
          <a:ln w="2650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355835" y="2641841"/>
            <a:ext cx="998219" cy="78740"/>
          </a:xfrm>
          <a:custGeom>
            <a:avLst/>
            <a:gdLst/>
            <a:ahLst/>
            <a:cxnLst/>
            <a:rect l="l" t="t" r="r" b="b"/>
            <a:pathLst>
              <a:path w="998220" h="78739">
                <a:moveTo>
                  <a:pt x="997699" y="78569"/>
                </a:moveTo>
                <a:lnTo>
                  <a:pt x="955466" y="58878"/>
                </a:lnTo>
                <a:lnTo>
                  <a:pt x="912007" y="40299"/>
                </a:lnTo>
                <a:lnTo>
                  <a:pt x="866097" y="23941"/>
                </a:lnTo>
                <a:lnTo>
                  <a:pt x="816511" y="10915"/>
                </a:lnTo>
                <a:lnTo>
                  <a:pt x="762022" y="2333"/>
                </a:lnTo>
                <a:lnTo>
                  <a:pt x="718712" y="0"/>
                </a:lnTo>
                <a:lnTo>
                  <a:pt x="671576" y="889"/>
                </a:lnTo>
                <a:lnTo>
                  <a:pt x="621921" y="4000"/>
                </a:lnTo>
                <a:lnTo>
                  <a:pt x="571053" y="8334"/>
                </a:lnTo>
                <a:lnTo>
                  <a:pt x="520275" y="12891"/>
                </a:lnTo>
                <a:lnTo>
                  <a:pt x="470896" y="16669"/>
                </a:lnTo>
                <a:lnTo>
                  <a:pt x="424218" y="18669"/>
                </a:lnTo>
                <a:lnTo>
                  <a:pt x="133550" y="13224"/>
                </a:lnTo>
                <a:lnTo>
                  <a:pt x="87274" y="10948"/>
                </a:lnTo>
                <a:lnTo>
                  <a:pt x="24181" y="5375"/>
                </a:lnTo>
                <a:lnTo>
                  <a:pt x="0" y="2333"/>
                </a:lnTo>
              </a:path>
            </a:pathLst>
          </a:custGeom>
          <a:ln w="2652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101459" y="2778994"/>
            <a:ext cx="814069" cy="1000125"/>
          </a:xfrm>
          <a:custGeom>
            <a:avLst/>
            <a:gdLst/>
            <a:ahLst/>
            <a:cxnLst/>
            <a:rect l="l" t="t" r="r" b="b"/>
            <a:pathLst>
              <a:path w="814069" h="1000125">
                <a:moveTo>
                  <a:pt x="813593" y="0"/>
                </a:moveTo>
                <a:lnTo>
                  <a:pt x="805014" y="50383"/>
                </a:lnTo>
                <a:lnTo>
                  <a:pt x="795990" y="101483"/>
                </a:lnTo>
                <a:lnTo>
                  <a:pt x="786079" y="154018"/>
                </a:lnTo>
                <a:lnTo>
                  <a:pt x="774837" y="208705"/>
                </a:lnTo>
                <a:lnTo>
                  <a:pt x="761819" y="266261"/>
                </a:lnTo>
                <a:lnTo>
                  <a:pt x="751080" y="309986"/>
                </a:lnTo>
                <a:lnTo>
                  <a:pt x="739156" y="356008"/>
                </a:lnTo>
                <a:lnTo>
                  <a:pt x="726369" y="403519"/>
                </a:lnTo>
                <a:lnTo>
                  <a:pt x="713042" y="451711"/>
                </a:lnTo>
                <a:lnTo>
                  <a:pt x="699500" y="499777"/>
                </a:lnTo>
                <a:lnTo>
                  <a:pt x="686066" y="546908"/>
                </a:lnTo>
                <a:lnTo>
                  <a:pt x="673064" y="592296"/>
                </a:lnTo>
                <a:lnTo>
                  <a:pt x="660069" y="645163"/>
                </a:lnTo>
                <a:lnTo>
                  <a:pt x="649231" y="699163"/>
                </a:lnTo>
                <a:lnTo>
                  <a:pt x="638393" y="752257"/>
                </a:lnTo>
                <a:lnTo>
                  <a:pt x="625398" y="802407"/>
                </a:lnTo>
                <a:lnTo>
                  <a:pt x="608089" y="847577"/>
                </a:lnTo>
                <a:lnTo>
                  <a:pt x="584308" y="885727"/>
                </a:lnTo>
                <a:lnTo>
                  <a:pt x="553730" y="916884"/>
                </a:lnTo>
                <a:lnTo>
                  <a:pt x="518015" y="942683"/>
                </a:lnTo>
                <a:lnTo>
                  <a:pt x="477986" y="963500"/>
                </a:lnTo>
                <a:lnTo>
                  <a:pt x="434464" y="979714"/>
                </a:lnTo>
                <a:lnTo>
                  <a:pt x="388272" y="991701"/>
                </a:lnTo>
                <a:lnTo>
                  <a:pt x="340230" y="999839"/>
                </a:lnTo>
                <a:lnTo>
                  <a:pt x="245984" y="999245"/>
                </a:lnTo>
                <a:lnTo>
                  <a:pt x="133595" y="985575"/>
                </a:lnTo>
                <a:lnTo>
                  <a:pt x="39466" y="969528"/>
                </a:lnTo>
                <a:lnTo>
                  <a:pt x="0" y="961802"/>
                </a:lnTo>
              </a:path>
            </a:pathLst>
          </a:custGeom>
          <a:ln w="2648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937102" y="2650771"/>
            <a:ext cx="450215" cy="363855"/>
          </a:xfrm>
          <a:custGeom>
            <a:avLst/>
            <a:gdLst/>
            <a:ahLst/>
            <a:cxnLst/>
            <a:rect l="l" t="t" r="r" b="b"/>
            <a:pathLst>
              <a:path w="450214" h="363855">
                <a:moveTo>
                  <a:pt x="449791" y="181833"/>
                </a:moveTo>
                <a:lnTo>
                  <a:pt x="443851" y="140140"/>
                </a:lnTo>
                <a:lnTo>
                  <a:pt x="426932" y="101867"/>
                </a:lnTo>
                <a:lnTo>
                  <a:pt x="400384" y="68105"/>
                </a:lnTo>
                <a:lnTo>
                  <a:pt x="365556" y="39946"/>
                </a:lnTo>
                <a:lnTo>
                  <a:pt x="323799" y="18481"/>
                </a:lnTo>
                <a:lnTo>
                  <a:pt x="276462" y="4802"/>
                </a:lnTo>
                <a:lnTo>
                  <a:pt x="224895" y="0"/>
                </a:lnTo>
                <a:lnTo>
                  <a:pt x="173329" y="4802"/>
                </a:lnTo>
                <a:lnTo>
                  <a:pt x="125992" y="18481"/>
                </a:lnTo>
                <a:lnTo>
                  <a:pt x="84234" y="39946"/>
                </a:lnTo>
                <a:lnTo>
                  <a:pt x="49407" y="68105"/>
                </a:lnTo>
                <a:lnTo>
                  <a:pt x="22858" y="101867"/>
                </a:lnTo>
                <a:lnTo>
                  <a:pt x="5939" y="140140"/>
                </a:lnTo>
                <a:lnTo>
                  <a:pt x="0" y="181833"/>
                </a:lnTo>
                <a:lnTo>
                  <a:pt x="5939" y="223526"/>
                </a:lnTo>
                <a:lnTo>
                  <a:pt x="22858" y="261799"/>
                </a:lnTo>
                <a:lnTo>
                  <a:pt x="49407" y="295561"/>
                </a:lnTo>
                <a:lnTo>
                  <a:pt x="84234" y="323720"/>
                </a:lnTo>
                <a:lnTo>
                  <a:pt x="125992" y="345185"/>
                </a:lnTo>
                <a:lnTo>
                  <a:pt x="173329" y="358864"/>
                </a:lnTo>
                <a:lnTo>
                  <a:pt x="224895" y="363667"/>
                </a:lnTo>
                <a:lnTo>
                  <a:pt x="276462" y="358864"/>
                </a:lnTo>
                <a:lnTo>
                  <a:pt x="323799" y="345185"/>
                </a:lnTo>
                <a:lnTo>
                  <a:pt x="365556" y="323720"/>
                </a:lnTo>
                <a:lnTo>
                  <a:pt x="400384" y="295561"/>
                </a:lnTo>
                <a:lnTo>
                  <a:pt x="426932" y="261799"/>
                </a:lnTo>
                <a:lnTo>
                  <a:pt x="443851" y="223526"/>
                </a:lnTo>
                <a:lnTo>
                  <a:pt x="449791" y="181833"/>
                </a:lnTo>
                <a:close/>
              </a:path>
            </a:pathLst>
          </a:custGeom>
          <a:ln w="265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928283" y="2664037"/>
            <a:ext cx="448945" cy="363855"/>
          </a:xfrm>
          <a:custGeom>
            <a:avLst/>
            <a:gdLst/>
            <a:ahLst/>
            <a:cxnLst/>
            <a:rect l="l" t="t" r="r" b="b"/>
            <a:pathLst>
              <a:path w="448944" h="363855">
                <a:moveTo>
                  <a:pt x="448689" y="181833"/>
                </a:moveTo>
                <a:lnTo>
                  <a:pt x="442764" y="140140"/>
                </a:lnTo>
                <a:lnTo>
                  <a:pt x="425886" y="101867"/>
                </a:lnTo>
                <a:lnTo>
                  <a:pt x="399403" y="68105"/>
                </a:lnTo>
                <a:lnTo>
                  <a:pt x="364660" y="39946"/>
                </a:lnTo>
                <a:lnTo>
                  <a:pt x="323005" y="18481"/>
                </a:lnTo>
                <a:lnTo>
                  <a:pt x="275784" y="4802"/>
                </a:lnTo>
                <a:lnTo>
                  <a:pt x="224344" y="0"/>
                </a:lnTo>
                <a:lnTo>
                  <a:pt x="172904" y="4802"/>
                </a:lnTo>
                <a:lnTo>
                  <a:pt x="125683" y="18481"/>
                </a:lnTo>
                <a:lnTo>
                  <a:pt x="84028" y="39946"/>
                </a:lnTo>
                <a:lnTo>
                  <a:pt x="49286" y="68105"/>
                </a:lnTo>
                <a:lnTo>
                  <a:pt x="22802" y="101867"/>
                </a:lnTo>
                <a:lnTo>
                  <a:pt x="5925" y="140140"/>
                </a:lnTo>
                <a:lnTo>
                  <a:pt x="0" y="181833"/>
                </a:lnTo>
                <a:lnTo>
                  <a:pt x="5925" y="223526"/>
                </a:lnTo>
                <a:lnTo>
                  <a:pt x="22802" y="261799"/>
                </a:lnTo>
                <a:lnTo>
                  <a:pt x="49286" y="295561"/>
                </a:lnTo>
                <a:lnTo>
                  <a:pt x="84028" y="323720"/>
                </a:lnTo>
                <a:lnTo>
                  <a:pt x="125683" y="345185"/>
                </a:lnTo>
                <a:lnTo>
                  <a:pt x="172904" y="358864"/>
                </a:lnTo>
                <a:lnTo>
                  <a:pt x="224344" y="363667"/>
                </a:lnTo>
                <a:lnTo>
                  <a:pt x="275784" y="358864"/>
                </a:lnTo>
                <a:lnTo>
                  <a:pt x="323005" y="345185"/>
                </a:lnTo>
                <a:lnTo>
                  <a:pt x="364660" y="323720"/>
                </a:lnTo>
                <a:lnTo>
                  <a:pt x="399403" y="295561"/>
                </a:lnTo>
                <a:lnTo>
                  <a:pt x="425886" y="261799"/>
                </a:lnTo>
                <a:lnTo>
                  <a:pt x="442764" y="223526"/>
                </a:lnTo>
                <a:lnTo>
                  <a:pt x="448689" y="181833"/>
                </a:lnTo>
                <a:close/>
              </a:path>
            </a:pathLst>
          </a:custGeom>
          <a:ln w="265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910644" y="2672880"/>
            <a:ext cx="450215" cy="362585"/>
          </a:xfrm>
          <a:custGeom>
            <a:avLst/>
            <a:gdLst/>
            <a:ahLst/>
            <a:cxnLst/>
            <a:rect l="l" t="t" r="r" b="b"/>
            <a:pathLst>
              <a:path w="450214" h="362585">
                <a:moveTo>
                  <a:pt x="449791" y="181280"/>
                </a:moveTo>
                <a:lnTo>
                  <a:pt x="443851" y="139714"/>
                </a:lnTo>
                <a:lnTo>
                  <a:pt x="426932" y="101558"/>
                </a:lnTo>
                <a:lnTo>
                  <a:pt x="400384" y="67898"/>
                </a:lnTo>
                <a:lnTo>
                  <a:pt x="365556" y="39825"/>
                </a:lnTo>
                <a:lnTo>
                  <a:pt x="323799" y="18425"/>
                </a:lnTo>
                <a:lnTo>
                  <a:pt x="276462" y="4787"/>
                </a:lnTo>
                <a:lnTo>
                  <a:pt x="224895" y="0"/>
                </a:lnTo>
                <a:lnTo>
                  <a:pt x="173329" y="4787"/>
                </a:lnTo>
                <a:lnTo>
                  <a:pt x="125992" y="18425"/>
                </a:lnTo>
                <a:lnTo>
                  <a:pt x="84234" y="39825"/>
                </a:lnTo>
                <a:lnTo>
                  <a:pt x="49407" y="67898"/>
                </a:lnTo>
                <a:lnTo>
                  <a:pt x="22858" y="101558"/>
                </a:lnTo>
                <a:lnTo>
                  <a:pt x="5939" y="139714"/>
                </a:lnTo>
                <a:lnTo>
                  <a:pt x="0" y="181280"/>
                </a:lnTo>
                <a:lnTo>
                  <a:pt x="5939" y="222846"/>
                </a:lnTo>
                <a:lnTo>
                  <a:pt x="22858" y="261003"/>
                </a:lnTo>
                <a:lnTo>
                  <a:pt x="49407" y="294662"/>
                </a:lnTo>
                <a:lnTo>
                  <a:pt x="84234" y="322736"/>
                </a:lnTo>
                <a:lnTo>
                  <a:pt x="125992" y="344135"/>
                </a:lnTo>
                <a:lnTo>
                  <a:pt x="173329" y="357773"/>
                </a:lnTo>
                <a:lnTo>
                  <a:pt x="224895" y="362561"/>
                </a:lnTo>
                <a:lnTo>
                  <a:pt x="276462" y="357773"/>
                </a:lnTo>
                <a:lnTo>
                  <a:pt x="323799" y="344135"/>
                </a:lnTo>
                <a:lnTo>
                  <a:pt x="365556" y="322736"/>
                </a:lnTo>
                <a:lnTo>
                  <a:pt x="400384" y="294662"/>
                </a:lnTo>
                <a:lnTo>
                  <a:pt x="426932" y="261003"/>
                </a:lnTo>
                <a:lnTo>
                  <a:pt x="443851" y="222846"/>
                </a:lnTo>
                <a:lnTo>
                  <a:pt x="449791" y="181280"/>
                </a:lnTo>
                <a:close/>
              </a:path>
            </a:pathLst>
          </a:custGeom>
          <a:ln w="2650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891902" y="2676196"/>
            <a:ext cx="450215" cy="363855"/>
          </a:xfrm>
          <a:custGeom>
            <a:avLst/>
            <a:gdLst/>
            <a:ahLst/>
            <a:cxnLst/>
            <a:rect l="l" t="t" r="r" b="b"/>
            <a:pathLst>
              <a:path w="450214" h="363855">
                <a:moveTo>
                  <a:pt x="449791" y="181833"/>
                </a:moveTo>
                <a:lnTo>
                  <a:pt x="443851" y="140140"/>
                </a:lnTo>
                <a:lnTo>
                  <a:pt x="426932" y="101867"/>
                </a:lnTo>
                <a:lnTo>
                  <a:pt x="400384" y="68105"/>
                </a:lnTo>
                <a:lnTo>
                  <a:pt x="365556" y="39946"/>
                </a:lnTo>
                <a:lnTo>
                  <a:pt x="323799" y="18481"/>
                </a:lnTo>
                <a:lnTo>
                  <a:pt x="276462" y="4802"/>
                </a:lnTo>
                <a:lnTo>
                  <a:pt x="224895" y="0"/>
                </a:lnTo>
                <a:lnTo>
                  <a:pt x="173329" y="4802"/>
                </a:lnTo>
                <a:lnTo>
                  <a:pt x="125992" y="18481"/>
                </a:lnTo>
                <a:lnTo>
                  <a:pt x="84234" y="39946"/>
                </a:lnTo>
                <a:lnTo>
                  <a:pt x="49407" y="68105"/>
                </a:lnTo>
                <a:lnTo>
                  <a:pt x="22858" y="101867"/>
                </a:lnTo>
                <a:lnTo>
                  <a:pt x="5939" y="140140"/>
                </a:lnTo>
                <a:lnTo>
                  <a:pt x="0" y="181833"/>
                </a:lnTo>
                <a:lnTo>
                  <a:pt x="5939" y="223525"/>
                </a:lnTo>
                <a:lnTo>
                  <a:pt x="22858" y="261798"/>
                </a:lnTo>
                <a:lnTo>
                  <a:pt x="49407" y="295560"/>
                </a:lnTo>
                <a:lnTo>
                  <a:pt x="84234" y="323719"/>
                </a:lnTo>
                <a:lnTo>
                  <a:pt x="125992" y="345184"/>
                </a:lnTo>
                <a:lnTo>
                  <a:pt x="173329" y="358864"/>
                </a:lnTo>
                <a:lnTo>
                  <a:pt x="224895" y="363666"/>
                </a:lnTo>
                <a:lnTo>
                  <a:pt x="276462" y="358864"/>
                </a:lnTo>
                <a:lnTo>
                  <a:pt x="323799" y="345184"/>
                </a:lnTo>
                <a:lnTo>
                  <a:pt x="365556" y="323719"/>
                </a:lnTo>
                <a:lnTo>
                  <a:pt x="400384" y="295560"/>
                </a:lnTo>
                <a:lnTo>
                  <a:pt x="426932" y="261798"/>
                </a:lnTo>
                <a:lnTo>
                  <a:pt x="443851" y="223525"/>
                </a:lnTo>
                <a:lnTo>
                  <a:pt x="449791" y="181833"/>
                </a:lnTo>
                <a:close/>
              </a:path>
            </a:pathLst>
          </a:custGeom>
          <a:ln w="265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988917" y="2630121"/>
            <a:ext cx="938530" cy="83820"/>
          </a:xfrm>
          <a:custGeom>
            <a:avLst/>
            <a:gdLst/>
            <a:ahLst/>
            <a:cxnLst/>
            <a:rect l="l" t="t" r="r" b="b"/>
            <a:pathLst>
              <a:path w="938530" h="83819">
                <a:moveTo>
                  <a:pt x="0" y="83657"/>
                </a:moveTo>
                <a:lnTo>
                  <a:pt x="39713" y="62705"/>
                </a:lnTo>
                <a:lnTo>
                  <a:pt x="80579" y="42934"/>
                </a:lnTo>
                <a:lnTo>
                  <a:pt x="123749" y="25527"/>
                </a:lnTo>
                <a:lnTo>
                  <a:pt x="170377" y="11667"/>
                </a:lnTo>
                <a:lnTo>
                  <a:pt x="221614" y="2535"/>
                </a:lnTo>
                <a:lnTo>
                  <a:pt x="269511" y="0"/>
                </a:lnTo>
                <a:lnTo>
                  <a:pt x="322025" y="1891"/>
                </a:lnTo>
                <a:lnTo>
                  <a:pt x="377206" y="6518"/>
                </a:lnTo>
                <a:lnTo>
                  <a:pt x="433105" y="12192"/>
                </a:lnTo>
                <a:lnTo>
                  <a:pt x="487774" y="17222"/>
                </a:lnTo>
                <a:lnTo>
                  <a:pt x="539262" y="19918"/>
                </a:lnTo>
                <a:lnTo>
                  <a:pt x="812586" y="14123"/>
                </a:lnTo>
                <a:lnTo>
                  <a:pt x="856101" y="11701"/>
                </a:lnTo>
                <a:lnTo>
                  <a:pt x="915429" y="5771"/>
                </a:lnTo>
                <a:lnTo>
                  <a:pt x="938167" y="2535"/>
                </a:lnTo>
              </a:path>
            </a:pathLst>
          </a:custGeom>
          <a:ln w="2652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656608" y="3025493"/>
            <a:ext cx="120650" cy="922019"/>
          </a:xfrm>
          <a:custGeom>
            <a:avLst/>
            <a:gdLst/>
            <a:ahLst/>
            <a:cxnLst/>
            <a:rect l="l" t="t" r="r" b="b"/>
            <a:pathLst>
              <a:path w="120650" h="922020">
                <a:moveTo>
                  <a:pt x="60082" y="0"/>
                </a:moveTo>
                <a:lnTo>
                  <a:pt x="32471" y="51449"/>
                </a:lnTo>
                <a:lnTo>
                  <a:pt x="24598" y="88934"/>
                </a:lnTo>
                <a:lnTo>
                  <a:pt x="17597" y="135006"/>
                </a:lnTo>
                <a:lnTo>
                  <a:pt x="11592" y="188714"/>
                </a:lnTo>
                <a:lnTo>
                  <a:pt x="6706" y="249111"/>
                </a:lnTo>
                <a:lnTo>
                  <a:pt x="3063" y="315246"/>
                </a:lnTo>
                <a:lnTo>
                  <a:pt x="786" y="386172"/>
                </a:lnTo>
                <a:lnTo>
                  <a:pt x="0" y="460938"/>
                </a:lnTo>
                <a:lnTo>
                  <a:pt x="786" y="535705"/>
                </a:lnTo>
                <a:lnTo>
                  <a:pt x="3063" y="606631"/>
                </a:lnTo>
                <a:lnTo>
                  <a:pt x="6706" y="672767"/>
                </a:lnTo>
                <a:lnTo>
                  <a:pt x="11592" y="733164"/>
                </a:lnTo>
                <a:lnTo>
                  <a:pt x="17597" y="786872"/>
                </a:lnTo>
                <a:lnTo>
                  <a:pt x="24598" y="832944"/>
                </a:lnTo>
                <a:lnTo>
                  <a:pt x="32471" y="870429"/>
                </a:lnTo>
                <a:lnTo>
                  <a:pt x="50336" y="915846"/>
                </a:lnTo>
                <a:lnTo>
                  <a:pt x="60082" y="921879"/>
                </a:lnTo>
                <a:lnTo>
                  <a:pt x="69828" y="915846"/>
                </a:lnTo>
                <a:lnTo>
                  <a:pt x="87693" y="870429"/>
                </a:lnTo>
                <a:lnTo>
                  <a:pt x="95566" y="832944"/>
                </a:lnTo>
                <a:lnTo>
                  <a:pt x="102567" y="786872"/>
                </a:lnTo>
                <a:lnTo>
                  <a:pt x="108572" y="733164"/>
                </a:lnTo>
                <a:lnTo>
                  <a:pt x="113458" y="672767"/>
                </a:lnTo>
                <a:lnTo>
                  <a:pt x="117101" y="606631"/>
                </a:lnTo>
                <a:lnTo>
                  <a:pt x="119378" y="535705"/>
                </a:lnTo>
                <a:lnTo>
                  <a:pt x="120164" y="460938"/>
                </a:lnTo>
                <a:lnTo>
                  <a:pt x="119378" y="386172"/>
                </a:lnTo>
                <a:lnTo>
                  <a:pt x="117101" y="315246"/>
                </a:lnTo>
                <a:lnTo>
                  <a:pt x="113458" y="249111"/>
                </a:lnTo>
                <a:lnTo>
                  <a:pt x="108572" y="188714"/>
                </a:lnTo>
                <a:lnTo>
                  <a:pt x="102567" y="135006"/>
                </a:lnTo>
                <a:lnTo>
                  <a:pt x="95566" y="88934"/>
                </a:lnTo>
                <a:lnTo>
                  <a:pt x="87693" y="51449"/>
                </a:lnTo>
                <a:lnTo>
                  <a:pt x="69828" y="6032"/>
                </a:lnTo>
                <a:lnTo>
                  <a:pt x="60082" y="0"/>
                </a:lnTo>
                <a:close/>
              </a:path>
            </a:pathLst>
          </a:custGeom>
          <a:solidFill>
            <a:srgbClr val="E46C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656608" y="3025493"/>
            <a:ext cx="120650" cy="922019"/>
          </a:xfrm>
          <a:custGeom>
            <a:avLst/>
            <a:gdLst/>
            <a:ahLst/>
            <a:cxnLst/>
            <a:rect l="l" t="t" r="r" b="b"/>
            <a:pathLst>
              <a:path w="120650" h="922020">
                <a:moveTo>
                  <a:pt x="0" y="460939"/>
                </a:moveTo>
                <a:lnTo>
                  <a:pt x="786" y="386172"/>
                </a:lnTo>
                <a:lnTo>
                  <a:pt x="3063" y="315246"/>
                </a:lnTo>
                <a:lnTo>
                  <a:pt x="6706" y="249111"/>
                </a:lnTo>
                <a:lnTo>
                  <a:pt x="11592" y="188714"/>
                </a:lnTo>
                <a:lnTo>
                  <a:pt x="17597" y="135006"/>
                </a:lnTo>
                <a:lnTo>
                  <a:pt x="24598" y="88934"/>
                </a:lnTo>
                <a:lnTo>
                  <a:pt x="32471" y="51449"/>
                </a:lnTo>
                <a:lnTo>
                  <a:pt x="50336" y="6032"/>
                </a:lnTo>
                <a:lnTo>
                  <a:pt x="60082" y="0"/>
                </a:lnTo>
                <a:lnTo>
                  <a:pt x="69827" y="6032"/>
                </a:lnTo>
                <a:lnTo>
                  <a:pt x="87693" y="51449"/>
                </a:lnTo>
                <a:lnTo>
                  <a:pt x="95566" y="88934"/>
                </a:lnTo>
                <a:lnTo>
                  <a:pt x="102566" y="135006"/>
                </a:lnTo>
                <a:lnTo>
                  <a:pt x="108572" y="188714"/>
                </a:lnTo>
                <a:lnTo>
                  <a:pt x="113458" y="249111"/>
                </a:lnTo>
                <a:lnTo>
                  <a:pt x="117101" y="315246"/>
                </a:lnTo>
                <a:lnTo>
                  <a:pt x="119378" y="386172"/>
                </a:lnTo>
                <a:lnTo>
                  <a:pt x="120164" y="460939"/>
                </a:lnTo>
                <a:lnTo>
                  <a:pt x="119378" y="535706"/>
                </a:lnTo>
                <a:lnTo>
                  <a:pt x="117101" y="606631"/>
                </a:lnTo>
                <a:lnTo>
                  <a:pt x="113458" y="672767"/>
                </a:lnTo>
                <a:lnTo>
                  <a:pt x="108572" y="733164"/>
                </a:lnTo>
                <a:lnTo>
                  <a:pt x="102566" y="786872"/>
                </a:lnTo>
                <a:lnTo>
                  <a:pt x="95566" y="832944"/>
                </a:lnTo>
                <a:lnTo>
                  <a:pt x="87693" y="870429"/>
                </a:lnTo>
                <a:lnTo>
                  <a:pt x="69827" y="915845"/>
                </a:lnTo>
                <a:lnTo>
                  <a:pt x="60082" y="921878"/>
                </a:lnTo>
                <a:lnTo>
                  <a:pt x="50336" y="915845"/>
                </a:lnTo>
                <a:lnTo>
                  <a:pt x="32471" y="870429"/>
                </a:lnTo>
                <a:lnTo>
                  <a:pt x="24598" y="832944"/>
                </a:lnTo>
                <a:lnTo>
                  <a:pt x="17597" y="786872"/>
                </a:lnTo>
                <a:lnTo>
                  <a:pt x="11592" y="733164"/>
                </a:lnTo>
                <a:lnTo>
                  <a:pt x="6706" y="672767"/>
                </a:lnTo>
                <a:lnTo>
                  <a:pt x="3063" y="606631"/>
                </a:lnTo>
                <a:lnTo>
                  <a:pt x="786" y="535706"/>
                </a:lnTo>
                <a:lnTo>
                  <a:pt x="0" y="460939"/>
                </a:lnTo>
                <a:close/>
              </a:path>
            </a:pathLst>
          </a:custGeom>
          <a:ln w="17639">
            <a:solidFill>
              <a:srgbClr val="E46C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136261" y="3173612"/>
            <a:ext cx="568960" cy="629285"/>
          </a:xfrm>
          <a:custGeom>
            <a:avLst/>
            <a:gdLst/>
            <a:ahLst/>
            <a:cxnLst/>
            <a:rect l="l" t="t" r="r" b="b"/>
            <a:pathLst>
              <a:path w="568959" h="629285">
                <a:moveTo>
                  <a:pt x="0" y="628955"/>
                </a:moveTo>
                <a:lnTo>
                  <a:pt x="568854" y="628955"/>
                </a:lnTo>
                <a:lnTo>
                  <a:pt x="568854" y="0"/>
                </a:lnTo>
                <a:lnTo>
                  <a:pt x="0" y="0"/>
                </a:lnTo>
                <a:lnTo>
                  <a:pt x="0" y="6289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136261" y="3173613"/>
            <a:ext cx="568960" cy="629285"/>
          </a:xfrm>
          <a:custGeom>
            <a:avLst/>
            <a:gdLst/>
            <a:ahLst/>
            <a:cxnLst/>
            <a:rect l="l" t="t" r="r" b="b"/>
            <a:pathLst>
              <a:path w="568959" h="629285">
                <a:moveTo>
                  <a:pt x="0" y="0"/>
                </a:moveTo>
                <a:lnTo>
                  <a:pt x="568854" y="0"/>
                </a:lnTo>
                <a:lnTo>
                  <a:pt x="568854" y="628955"/>
                </a:lnTo>
                <a:lnTo>
                  <a:pt x="0" y="628955"/>
                </a:lnTo>
                <a:lnTo>
                  <a:pt x="0" y="0"/>
                </a:lnTo>
                <a:close/>
              </a:path>
            </a:pathLst>
          </a:custGeom>
          <a:ln w="176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045861" y="3025493"/>
            <a:ext cx="113030" cy="922019"/>
          </a:xfrm>
          <a:custGeom>
            <a:avLst/>
            <a:gdLst/>
            <a:ahLst/>
            <a:cxnLst/>
            <a:rect l="l" t="t" r="r" b="b"/>
            <a:pathLst>
              <a:path w="113029" h="922020">
                <a:moveTo>
                  <a:pt x="56224" y="0"/>
                </a:moveTo>
                <a:lnTo>
                  <a:pt x="30386" y="51449"/>
                </a:lnTo>
                <a:lnTo>
                  <a:pt x="23019" y="88934"/>
                </a:lnTo>
                <a:lnTo>
                  <a:pt x="16467" y="135006"/>
                </a:lnTo>
                <a:lnTo>
                  <a:pt x="10848" y="188714"/>
                </a:lnTo>
                <a:lnTo>
                  <a:pt x="6275" y="249111"/>
                </a:lnTo>
                <a:lnTo>
                  <a:pt x="2866" y="315246"/>
                </a:lnTo>
                <a:lnTo>
                  <a:pt x="735" y="386172"/>
                </a:lnTo>
                <a:lnTo>
                  <a:pt x="0" y="460938"/>
                </a:lnTo>
                <a:lnTo>
                  <a:pt x="735" y="535705"/>
                </a:lnTo>
                <a:lnTo>
                  <a:pt x="2866" y="606631"/>
                </a:lnTo>
                <a:lnTo>
                  <a:pt x="6275" y="672767"/>
                </a:lnTo>
                <a:lnTo>
                  <a:pt x="10848" y="733164"/>
                </a:lnTo>
                <a:lnTo>
                  <a:pt x="16467" y="786872"/>
                </a:lnTo>
                <a:lnTo>
                  <a:pt x="23019" y="832944"/>
                </a:lnTo>
                <a:lnTo>
                  <a:pt x="30386" y="870429"/>
                </a:lnTo>
                <a:lnTo>
                  <a:pt x="47104" y="915846"/>
                </a:lnTo>
                <a:lnTo>
                  <a:pt x="56224" y="921879"/>
                </a:lnTo>
                <a:lnTo>
                  <a:pt x="65343" y="915846"/>
                </a:lnTo>
                <a:lnTo>
                  <a:pt x="82062" y="870429"/>
                </a:lnTo>
                <a:lnTo>
                  <a:pt x="89429" y="832944"/>
                </a:lnTo>
                <a:lnTo>
                  <a:pt x="95980" y="786872"/>
                </a:lnTo>
                <a:lnTo>
                  <a:pt x="101600" y="733164"/>
                </a:lnTo>
                <a:lnTo>
                  <a:pt x="106172" y="672767"/>
                </a:lnTo>
                <a:lnTo>
                  <a:pt x="109581" y="606631"/>
                </a:lnTo>
                <a:lnTo>
                  <a:pt x="111712" y="535705"/>
                </a:lnTo>
                <a:lnTo>
                  <a:pt x="112448" y="460938"/>
                </a:lnTo>
                <a:lnTo>
                  <a:pt x="111712" y="386172"/>
                </a:lnTo>
                <a:lnTo>
                  <a:pt x="109581" y="315246"/>
                </a:lnTo>
                <a:lnTo>
                  <a:pt x="106172" y="249111"/>
                </a:lnTo>
                <a:lnTo>
                  <a:pt x="101600" y="188714"/>
                </a:lnTo>
                <a:lnTo>
                  <a:pt x="95980" y="135006"/>
                </a:lnTo>
                <a:lnTo>
                  <a:pt x="89429" y="88934"/>
                </a:lnTo>
                <a:lnTo>
                  <a:pt x="82062" y="51449"/>
                </a:lnTo>
                <a:lnTo>
                  <a:pt x="65343" y="6032"/>
                </a:lnTo>
                <a:lnTo>
                  <a:pt x="56224" y="0"/>
                </a:lnTo>
                <a:close/>
              </a:path>
            </a:pathLst>
          </a:custGeom>
          <a:solidFill>
            <a:srgbClr val="E46C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045861" y="3025493"/>
            <a:ext cx="113030" cy="922019"/>
          </a:xfrm>
          <a:custGeom>
            <a:avLst/>
            <a:gdLst/>
            <a:ahLst/>
            <a:cxnLst/>
            <a:rect l="l" t="t" r="r" b="b"/>
            <a:pathLst>
              <a:path w="113029" h="922020">
                <a:moveTo>
                  <a:pt x="0" y="460939"/>
                </a:moveTo>
                <a:lnTo>
                  <a:pt x="735" y="386172"/>
                </a:lnTo>
                <a:lnTo>
                  <a:pt x="2866" y="315246"/>
                </a:lnTo>
                <a:lnTo>
                  <a:pt x="6275" y="249111"/>
                </a:lnTo>
                <a:lnTo>
                  <a:pt x="10847" y="188714"/>
                </a:lnTo>
                <a:lnTo>
                  <a:pt x="16467" y="135006"/>
                </a:lnTo>
                <a:lnTo>
                  <a:pt x="23018" y="88934"/>
                </a:lnTo>
                <a:lnTo>
                  <a:pt x="30385" y="51449"/>
                </a:lnTo>
                <a:lnTo>
                  <a:pt x="47104" y="6032"/>
                </a:lnTo>
                <a:lnTo>
                  <a:pt x="56223" y="0"/>
                </a:lnTo>
                <a:lnTo>
                  <a:pt x="65343" y="6032"/>
                </a:lnTo>
                <a:lnTo>
                  <a:pt x="82062" y="51449"/>
                </a:lnTo>
                <a:lnTo>
                  <a:pt x="89429" y="88934"/>
                </a:lnTo>
                <a:lnTo>
                  <a:pt x="95980" y="135006"/>
                </a:lnTo>
                <a:lnTo>
                  <a:pt x="101599" y="188714"/>
                </a:lnTo>
                <a:lnTo>
                  <a:pt x="106172" y="249111"/>
                </a:lnTo>
                <a:lnTo>
                  <a:pt x="109581" y="315246"/>
                </a:lnTo>
                <a:lnTo>
                  <a:pt x="111712" y="386172"/>
                </a:lnTo>
                <a:lnTo>
                  <a:pt x="112447" y="460939"/>
                </a:lnTo>
                <a:lnTo>
                  <a:pt x="111712" y="535706"/>
                </a:lnTo>
                <a:lnTo>
                  <a:pt x="109581" y="606631"/>
                </a:lnTo>
                <a:lnTo>
                  <a:pt x="106172" y="672767"/>
                </a:lnTo>
                <a:lnTo>
                  <a:pt x="101599" y="733164"/>
                </a:lnTo>
                <a:lnTo>
                  <a:pt x="95980" y="786872"/>
                </a:lnTo>
                <a:lnTo>
                  <a:pt x="89429" y="832944"/>
                </a:lnTo>
                <a:lnTo>
                  <a:pt x="82062" y="870429"/>
                </a:lnTo>
                <a:lnTo>
                  <a:pt x="65343" y="915845"/>
                </a:lnTo>
                <a:lnTo>
                  <a:pt x="56223" y="921878"/>
                </a:lnTo>
                <a:lnTo>
                  <a:pt x="47104" y="915845"/>
                </a:lnTo>
                <a:lnTo>
                  <a:pt x="30385" y="870429"/>
                </a:lnTo>
                <a:lnTo>
                  <a:pt x="23018" y="832944"/>
                </a:lnTo>
                <a:lnTo>
                  <a:pt x="16467" y="786872"/>
                </a:lnTo>
                <a:lnTo>
                  <a:pt x="10847" y="733164"/>
                </a:lnTo>
                <a:lnTo>
                  <a:pt x="6275" y="672767"/>
                </a:lnTo>
                <a:lnTo>
                  <a:pt x="2866" y="606631"/>
                </a:lnTo>
                <a:lnTo>
                  <a:pt x="735" y="535706"/>
                </a:lnTo>
                <a:lnTo>
                  <a:pt x="0" y="460939"/>
                </a:lnTo>
                <a:close/>
              </a:path>
            </a:pathLst>
          </a:custGeom>
          <a:ln w="17639">
            <a:solidFill>
              <a:srgbClr val="E46C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680861" y="3173613"/>
            <a:ext cx="59055" cy="629285"/>
          </a:xfrm>
          <a:custGeom>
            <a:avLst/>
            <a:gdLst/>
            <a:ahLst/>
            <a:cxnLst/>
            <a:rect l="l" t="t" r="r" b="b"/>
            <a:pathLst>
              <a:path w="59054" h="629285">
                <a:moveTo>
                  <a:pt x="29213" y="0"/>
                </a:moveTo>
                <a:lnTo>
                  <a:pt x="10942" y="69087"/>
                </a:lnTo>
                <a:lnTo>
                  <a:pt x="6418" y="117787"/>
                </a:lnTo>
                <a:lnTo>
                  <a:pt x="2969" y="176178"/>
                </a:lnTo>
                <a:lnTo>
                  <a:pt x="771" y="242370"/>
                </a:lnTo>
                <a:lnTo>
                  <a:pt x="0" y="314477"/>
                </a:lnTo>
                <a:lnTo>
                  <a:pt x="771" y="386584"/>
                </a:lnTo>
                <a:lnTo>
                  <a:pt x="2969" y="452776"/>
                </a:lnTo>
                <a:lnTo>
                  <a:pt x="6418" y="511167"/>
                </a:lnTo>
                <a:lnTo>
                  <a:pt x="10942" y="559867"/>
                </a:lnTo>
                <a:lnTo>
                  <a:pt x="22515" y="620649"/>
                </a:lnTo>
                <a:lnTo>
                  <a:pt x="29213" y="628954"/>
                </a:lnTo>
                <a:lnTo>
                  <a:pt x="35912" y="620649"/>
                </a:lnTo>
                <a:lnTo>
                  <a:pt x="47486" y="559867"/>
                </a:lnTo>
                <a:lnTo>
                  <a:pt x="52010" y="511167"/>
                </a:lnTo>
                <a:lnTo>
                  <a:pt x="55459" y="452776"/>
                </a:lnTo>
                <a:lnTo>
                  <a:pt x="57657" y="386584"/>
                </a:lnTo>
                <a:lnTo>
                  <a:pt x="58428" y="314477"/>
                </a:lnTo>
                <a:lnTo>
                  <a:pt x="57657" y="242370"/>
                </a:lnTo>
                <a:lnTo>
                  <a:pt x="55459" y="176178"/>
                </a:lnTo>
                <a:lnTo>
                  <a:pt x="52010" y="117787"/>
                </a:lnTo>
                <a:lnTo>
                  <a:pt x="47486" y="69087"/>
                </a:lnTo>
                <a:lnTo>
                  <a:pt x="35912" y="8305"/>
                </a:lnTo>
                <a:lnTo>
                  <a:pt x="2921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680861" y="3173613"/>
            <a:ext cx="59055" cy="629285"/>
          </a:xfrm>
          <a:custGeom>
            <a:avLst/>
            <a:gdLst/>
            <a:ahLst/>
            <a:cxnLst/>
            <a:rect l="l" t="t" r="r" b="b"/>
            <a:pathLst>
              <a:path w="59054" h="629285">
                <a:moveTo>
                  <a:pt x="0" y="314477"/>
                </a:moveTo>
                <a:lnTo>
                  <a:pt x="771" y="242370"/>
                </a:lnTo>
                <a:lnTo>
                  <a:pt x="2969" y="176178"/>
                </a:lnTo>
                <a:lnTo>
                  <a:pt x="6418" y="117787"/>
                </a:lnTo>
                <a:lnTo>
                  <a:pt x="10942" y="69087"/>
                </a:lnTo>
                <a:lnTo>
                  <a:pt x="22515" y="8305"/>
                </a:lnTo>
                <a:lnTo>
                  <a:pt x="29214" y="0"/>
                </a:lnTo>
                <a:lnTo>
                  <a:pt x="35912" y="8305"/>
                </a:lnTo>
                <a:lnTo>
                  <a:pt x="47486" y="69087"/>
                </a:lnTo>
                <a:lnTo>
                  <a:pt x="52010" y="117787"/>
                </a:lnTo>
                <a:lnTo>
                  <a:pt x="55459" y="176178"/>
                </a:lnTo>
                <a:lnTo>
                  <a:pt x="57656" y="242370"/>
                </a:lnTo>
                <a:lnTo>
                  <a:pt x="58428" y="314477"/>
                </a:lnTo>
                <a:lnTo>
                  <a:pt x="57656" y="386584"/>
                </a:lnTo>
                <a:lnTo>
                  <a:pt x="55459" y="452777"/>
                </a:lnTo>
                <a:lnTo>
                  <a:pt x="52010" y="511167"/>
                </a:lnTo>
                <a:lnTo>
                  <a:pt x="47486" y="559868"/>
                </a:lnTo>
                <a:lnTo>
                  <a:pt x="35912" y="620649"/>
                </a:lnTo>
                <a:lnTo>
                  <a:pt x="29214" y="628955"/>
                </a:lnTo>
                <a:lnTo>
                  <a:pt x="22515" y="620649"/>
                </a:lnTo>
                <a:lnTo>
                  <a:pt x="10942" y="559868"/>
                </a:lnTo>
                <a:lnTo>
                  <a:pt x="6418" y="511167"/>
                </a:lnTo>
                <a:lnTo>
                  <a:pt x="2969" y="452777"/>
                </a:lnTo>
                <a:lnTo>
                  <a:pt x="771" y="386584"/>
                </a:lnTo>
                <a:lnTo>
                  <a:pt x="0" y="314477"/>
                </a:lnTo>
                <a:close/>
              </a:path>
            </a:pathLst>
          </a:custGeom>
          <a:ln w="1763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607202" y="1401507"/>
            <a:ext cx="290830" cy="1823085"/>
          </a:xfrm>
          <a:custGeom>
            <a:avLst/>
            <a:gdLst/>
            <a:ahLst/>
            <a:cxnLst/>
            <a:rect l="l" t="t" r="r" b="b"/>
            <a:pathLst>
              <a:path w="290829" h="1823085">
                <a:moveTo>
                  <a:pt x="56469" y="5294"/>
                </a:moveTo>
                <a:lnTo>
                  <a:pt x="97403" y="1022"/>
                </a:lnTo>
                <a:lnTo>
                  <a:pt x="136619" y="0"/>
                </a:lnTo>
                <a:lnTo>
                  <a:pt x="172400" y="5475"/>
                </a:lnTo>
                <a:lnTo>
                  <a:pt x="203029" y="20699"/>
                </a:lnTo>
                <a:lnTo>
                  <a:pt x="223654" y="33022"/>
                </a:lnTo>
                <a:lnTo>
                  <a:pt x="241455" y="43496"/>
                </a:lnTo>
                <a:lnTo>
                  <a:pt x="267942" y="103263"/>
                </a:lnTo>
                <a:lnTo>
                  <a:pt x="276310" y="174737"/>
                </a:lnTo>
                <a:lnTo>
                  <a:pt x="280913" y="246955"/>
                </a:lnTo>
                <a:lnTo>
                  <a:pt x="283184" y="290698"/>
                </a:lnTo>
                <a:lnTo>
                  <a:pt x="285302" y="338561"/>
                </a:lnTo>
                <a:lnTo>
                  <a:pt x="287166" y="389821"/>
                </a:lnTo>
                <a:lnTo>
                  <a:pt x="288674" y="443751"/>
                </a:lnTo>
                <a:lnTo>
                  <a:pt x="289726" y="499624"/>
                </a:lnTo>
                <a:lnTo>
                  <a:pt x="290221" y="556717"/>
                </a:lnTo>
                <a:lnTo>
                  <a:pt x="290059" y="614302"/>
                </a:lnTo>
                <a:lnTo>
                  <a:pt x="289140" y="671655"/>
                </a:lnTo>
                <a:lnTo>
                  <a:pt x="287361" y="728049"/>
                </a:lnTo>
                <a:lnTo>
                  <a:pt x="284623" y="782759"/>
                </a:lnTo>
                <a:lnTo>
                  <a:pt x="280826" y="835059"/>
                </a:lnTo>
                <a:lnTo>
                  <a:pt x="275867" y="884224"/>
                </a:lnTo>
                <a:lnTo>
                  <a:pt x="269648" y="929527"/>
                </a:lnTo>
                <a:lnTo>
                  <a:pt x="258236" y="987972"/>
                </a:lnTo>
                <a:lnTo>
                  <a:pt x="243266" y="1045467"/>
                </a:lnTo>
                <a:lnTo>
                  <a:pt x="225472" y="1101701"/>
                </a:lnTo>
                <a:lnTo>
                  <a:pt x="205592" y="1156361"/>
                </a:lnTo>
                <a:lnTo>
                  <a:pt x="184360" y="1209134"/>
                </a:lnTo>
                <a:lnTo>
                  <a:pt x="162513" y="1259709"/>
                </a:lnTo>
                <a:lnTo>
                  <a:pt x="140785" y="1307772"/>
                </a:lnTo>
                <a:lnTo>
                  <a:pt x="119914" y="1353012"/>
                </a:lnTo>
                <a:lnTo>
                  <a:pt x="100634" y="1395115"/>
                </a:lnTo>
                <a:lnTo>
                  <a:pt x="83682" y="1433769"/>
                </a:lnTo>
                <a:lnTo>
                  <a:pt x="69792" y="1468663"/>
                </a:lnTo>
                <a:lnTo>
                  <a:pt x="42052" y="1540146"/>
                </a:lnTo>
                <a:lnTo>
                  <a:pt x="23576" y="1584191"/>
                </a:lnTo>
                <a:lnTo>
                  <a:pt x="11554" y="1616684"/>
                </a:lnTo>
                <a:lnTo>
                  <a:pt x="3174" y="1653509"/>
                </a:lnTo>
                <a:lnTo>
                  <a:pt x="0" y="1704895"/>
                </a:lnTo>
                <a:lnTo>
                  <a:pt x="2758" y="1760373"/>
                </a:lnTo>
                <a:lnTo>
                  <a:pt x="7390" y="1804780"/>
                </a:lnTo>
                <a:lnTo>
                  <a:pt x="9836" y="1822951"/>
                </a:lnTo>
              </a:path>
            </a:pathLst>
          </a:custGeom>
          <a:ln w="264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002241" y="1195000"/>
            <a:ext cx="528320" cy="477520"/>
          </a:xfrm>
          <a:custGeom>
            <a:avLst/>
            <a:gdLst/>
            <a:ahLst/>
            <a:cxnLst/>
            <a:rect l="l" t="t" r="r" b="b"/>
            <a:pathLst>
              <a:path w="528319" h="477519">
                <a:moveTo>
                  <a:pt x="0" y="477520"/>
                </a:moveTo>
                <a:lnTo>
                  <a:pt x="528064" y="477520"/>
                </a:lnTo>
                <a:lnTo>
                  <a:pt x="528064" y="0"/>
                </a:lnTo>
                <a:lnTo>
                  <a:pt x="0" y="0"/>
                </a:lnTo>
                <a:lnTo>
                  <a:pt x="0" y="477520"/>
                </a:lnTo>
                <a:close/>
              </a:path>
            </a:pathLst>
          </a:custGeom>
          <a:solidFill>
            <a:srgbClr val="DCE6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002241" y="1195000"/>
            <a:ext cx="528320" cy="477520"/>
          </a:xfrm>
          <a:custGeom>
            <a:avLst/>
            <a:gdLst/>
            <a:ahLst/>
            <a:cxnLst/>
            <a:rect l="l" t="t" r="r" b="b"/>
            <a:pathLst>
              <a:path w="528319" h="477519">
                <a:moveTo>
                  <a:pt x="0" y="0"/>
                </a:moveTo>
                <a:lnTo>
                  <a:pt x="528064" y="0"/>
                </a:lnTo>
                <a:lnTo>
                  <a:pt x="528064" y="477519"/>
                </a:lnTo>
                <a:lnTo>
                  <a:pt x="0" y="477519"/>
                </a:lnTo>
                <a:lnTo>
                  <a:pt x="0" y="0"/>
                </a:lnTo>
                <a:close/>
              </a:path>
            </a:pathLst>
          </a:custGeom>
          <a:ln w="17664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102563" y="1286744"/>
            <a:ext cx="252729" cy="294640"/>
          </a:xfrm>
          <a:custGeom>
            <a:avLst/>
            <a:gdLst/>
            <a:ahLst/>
            <a:cxnLst/>
            <a:rect l="l" t="t" r="r" b="b"/>
            <a:pathLst>
              <a:path w="252730" h="294640">
                <a:moveTo>
                  <a:pt x="151188" y="0"/>
                </a:moveTo>
                <a:lnTo>
                  <a:pt x="101267" y="0"/>
                </a:lnTo>
                <a:lnTo>
                  <a:pt x="61849" y="7979"/>
                </a:lnTo>
                <a:lnTo>
                  <a:pt x="29660" y="29739"/>
                </a:lnTo>
                <a:lnTo>
                  <a:pt x="7958" y="62014"/>
                </a:lnTo>
                <a:lnTo>
                  <a:pt x="0" y="101537"/>
                </a:lnTo>
                <a:lnTo>
                  <a:pt x="0" y="192491"/>
                </a:lnTo>
                <a:lnTo>
                  <a:pt x="7958" y="232014"/>
                </a:lnTo>
                <a:lnTo>
                  <a:pt x="29660" y="264289"/>
                </a:lnTo>
                <a:lnTo>
                  <a:pt x="61849" y="286049"/>
                </a:lnTo>
                <a:lnTo>
                  <a:pt x="101267" y="294029"/>
                </a:lnTo>
                <a:lnTo>
                  <a:pt x="151188" y="294029"/>
                </a:lnTo>
                <a:lnTo>
                  <a:pt x="190606" y="286049"/>
                </a:lnTo>
                <a:lnTo>
                  <a:pt x="222795" y="264289"/>
                </a:lnTo>
                <a:lnTo>
                  <a:pt x="244497" y="232014"/>
                </a:lnTo>
                <a:lnTo>
                  <a:pt x="252455" y="192491"/>
                </a:lnTo>
                <a:lnTo>
                  <a:pt x="252455" y="101537"/>
                </a:lnTo>
                <a:lnTo>
                  <a:pt x="244497" y="62014"/>
                </a:lnTo>
                <a:lnTo>
                  <a:pt x="222795" y="29739"/>
                </a:lnTo>
                <a:lnTo>
                  <a:pt x="190606" y="7979"/>
                </a:lnTo>
                <a:lnTo>
                  <a:pt x="151188" y="0"/>
                </a:lnTo>
                <a:close/>
              </a:path>
            </a:pathLst>
          </a:custGeom>
          <a:solidFill>
            <a:srgbClr val="FFFF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102563" y="1286744"/>
            <a:ext cx="252729" cy="294640"/>
          </a:xfrm>
          <a:custGeom>
            <a:avLst/>
            <a:gdLst/>
            <a:ahLst/>
            <a:cxnLst/>
            <a:rect l="l" t="t" r="r" b="b"/>
            <a:pathLst>
              <a:path w="252730" h="294640">
                <a:moveTo>
                  <a:pt x="0" y="101537"/>
                </a:moveTo>
                <a:lnTo>
                  <a:pt x="7958" y="62014"/>
                </a:lnTo>
                <a:lnTo>
                  <a:pt x="29660" y="29739"/>
                </a:lnTo>
                <a:lnTo>
                  <a:pt x="61849" y="7979"/>
                </a:lnTo>
                <a:lnTo>
                  <a:pt x="101267" y="0"/>
                </a:lnTo>
                <a:lnTo>
                  <a:pt x="151188" y="0"/>
                </a:lnTo>
                <a:lnTo>
                  <a:pt x="190606" y="7979"/>
                </a:lnTo>
                <a:lnTo>
                  <a:pt x="222795" y="29739"/>
                </a:lnTo>
                <a:lnTo>
                  <a:pt x="244498" y="62014"/>
                </a:lnTo>
                <a:lnTo>
                  <a:pt x="252456" y="101537"/>
                </a:lnTo>
                <a:lnTo>
                  <a:pt x="252456" y="192490"/>
                </a:lnTo>
                <a:lnTo>
                  <a:pt x="244498" y="232013"/>
                </a:lnTo>
                <a:lnTo>
                  <a:pt x="222795" y="264288"/>
                </a:lnTo>
                <a:lnTo>
                  <a:pt x="190606" y="286049"/>
                </a:lnTo>
                <a:lnTo>
                  <a:pt x="151188" y="294028"/>
                </a:lnTo>
                <a:lnTo>
                  <a:pt x="101267" y="294028"/>
                </a:lnTo>
                <a:lnTo>
                  <a:pt x="61849" y="286049"/>
                </a:lnTo>
                <a:lnTo>
                  <a:pt x="29660" y="264288"/>
                </a:lnTo>
                <a:lnTo>
                  <a:pt x="7958" y="232013"/>
                </a:lnTo>
                <a:lnTo>
                  <a:pt x="0" y="192490"/>
                </a:lnTo>
                <a:lnTo>
                  <a:pt x="0" y="101537"/>
                </a:lnTo>
                <a:close/>
              </a:path>
            </a:pathLst>
          </a:custGeom>
          <a:ln w="17658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480673" y="1221531"/>
            <a:ext cx="131211" cy="42666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6124134" y="1157417"/>
            <a:ext cx="528320" cy="477520"/>
          </a:xfrm>
          <a:custGeom>
            <a:avLst/>
            <a:gdLst/>
            <a:ahLst/>
            <a:cxnLst/>
            <a:rect l="l" t="t" r="r" b="b"/>
            <a:pathLst>
              <a:path w="528320" h="477519">
                <a:moveTo>
                  <a:pt x="0" y="477520"/>
                </a:moveTo>
                <a:lnTo>
                  <a:pt x="528063" y="477520"/>
                </a:lnTo>
                <a:lnTo>
                  <a:pt x="528063" y="0"/>
                </a:lnTo>
                <a:lnTo>
                  <a:pt x="0" y="0"/>
                </a:lnTo>
                <a:lnTo>
                  <a:pt x="0" y="477520"/>
                </a:lnTo>
                <a:close/>
              </a:path>
            </a:pathLst>
          </a:custGeom>
          <a:solidFill>
            <a:srgbClr val="DCE6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6124133" y="1157417"/>
            <a:ext cx="528320" cy="477520"/>
          </a:xfrm>
          <a:custGeom>
            <a:avLst/>
            <a:gdLst/>
            <a:ahLst/>
            <a:cxnLst/>
            <a:rect l="l" t="t" r="r" b="b"/>
            <a:pathLst>
              <a:path w="528320" h="477519">
                <a:moveTo>
                  <a:pt x="528064" y="477519"/>
                </a:moveTo>
                <a:lnTo>
                  <a:pt x="0" y="477519"/>
                </a:lnTo>
                <a:lnTo>
                  <a:pt x="0" y="0"/>
                </a:lnTo>
                <a:lnTo>
                  <a:pt x="528064" y="0"/>
                </a:lnTo>
                <a:lnTo>
                  <a:pt x="528064" y="477519"/>
                </a:lnTo>
                <a:close/>
              </a:path>
            </a:pathLst>
          </a:custGeom>
          <a:ln w="17664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6299420" y="1249163"/>
            <a:ext cx="252729" cy="294640"/>
          </a:xfrm>
          <a:custGeom>
            <a:avLst/>
            <a:gdLst/>
            <a:ahLst/>
            <a:cxnLst/>
            <a:rect l="l" t="t" r="r" b="b"/>
            <a:pathLst>
              <a:path w="252729" h="294640">
                <a:moveTo>
                  <a:pt x="151188" y="0"/>
                </a:moveTo>
                <a:lnTo>
                  <a:pt x="101267" y="0"/>
                </a:lnTo>
                <a:lnTo>
                  <a:pt x="61849" y="7979"/>
                </a:lnTo>
                <a:lnTo>
                  <a:pt x="29660" y="29739"/>
                </a:lnTo>
                <a:lnTo>
                  <a:pt x="7958" y="62014"/>
                </a:lnTo>
                <a:lnTo>
                  <a:pt x="0" y="101536"/>
                </a:lnTo>
                <a:lnTo>
                  <a:pt x="0" y="192490"/>
                </a:lnTo>
                <a:lnTo>
                  <a:pt x="7958" y="232013"/>
                </a:lnTo>
                <a:lnTo>
                  <a:pt x="29660" y="264288"/>
                </a:lnTo>
                <a:lnTo>
                  <a:pt x="61849" y="286048"/>
                </a:lnTo>
                <a:lnTo>
                  <a:pt x="101267" y="294027"/>
                </a:lnTo>
                <a:lnTo>
                  <a:pt x="151188" y="294027"/>
                </a:lnTo>
                <a:lnTo>
                  <a:pt x="190606" y="286048"/>
                </a:lnTo>
                <a:lnTo>
                  <a:pt x="222795" y="264288"/>
                </a:lnTo>
                <a:lnTo>
                  <a:pt x="244497" y="232013"/>
                </a:lnTo>
                <a:lnTo>
                  <a:pt x="252455" y="192490"/>
                </a:lnTo>
                <a:lnTo>
                  <a:pt x="252455" y="101536"/>
                </a:lnTo>
                <a:lnTo>
                  <a:pt x="244497" y="62014"/>
                </a:lnTo>
                <a:lnTo>
                  <a:pt x="222795" y="29739"/>
                </a:lnTo>
                <a:lnTo>
                  <a:pt x="190606" y="7979"/>
                </a:lnTo>
                <a:lnTo>
                  <a:pt x="151188" y="0"/>
                </a:lnTo>
                <a:close/>
              </a:path>
            </a:pathLst>
          </a:custGeom>
          <a:solidFill>
            <a:srgbClr val="FFFF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299420" y="1249162"/>
            <a:ext cx="252729" cy="294640"/>
          </a:xfrm>
          <a:custGeom>
            <a:avLst/>
            <a:gdLst/>
            <a:ahLst/>
            <a:cxnLst/>
            <a:rect l="l" t="t" r="r" b="b"/>
            <a:pathLst>
              <a:path w="252729" h="294640">
                <a:moveTo>
                  <a:pt x="252456" y="192490"/>
                </a:moveTo>
                <a:lnTo>
                  <a:pt x="244498" y="232013"/>
                </a:lnTo>
                <a:lnTo>
                  <a:pt x="222795" y="264288"/>
                </a:lnTo>
                <a:lnTo>
                  <a:pt x="190606" y="286049"/>
                </a:lnTo>
                <a:lnTo>
                  <a:pt x="151188" y="294028"/>
                </a:lnTo>
                <a:lnTo>
                  <a:pt x="101267" y="294028"/>
                </a:lnTo>
                <a:lnTo>
                  <a:pt x="61849" y="286049"/>
                </a:lnTo>
                <a:lnTo>
                  <a:pt x="29660" y="264288"/>
                </a:lnTo>
                <a:lnTo>
                  <a:pt x="7958" y="232013"/>
                </a:lnTo>
                <a:lnTo>
                  <a:pt x="0" y="192490"/>
                </a:lnTo>
                <a:lnTo>
                  <a:pt x="0" y="101537"/>
                </a:lnTo>
                <a:lnTo>
                  <a:pt x="7958" y="62014"/>
                </a:lnTo>
                <a:lnTo>
                  <a:pt x="29660" y="29739"/>
                </a:lnTo>
                <a:lnTo>
                  <a:pt x="61849" y="7979"/>
                </a:lnTo>
                <a:lnTo>
                  <a:pt x="101267" y="0"/>
                </a:lnTo>
                <a:lnTo>
                  <a:pt x="151188" y="0"/>
                </a:lnTo>
                <a:lnTo>
                  <a:pt x="190606" y="7979"/>
                </a:lnTo>
                <a:lnTo>
                  <a:pt x="222795" y="29739"/>
                </a:lnTo>
                <a:lnTo>
                  <a:pt x="244498" y="62014"/>
                </a:lnTo>
                <a:lnTo>
                  <a:pt x="252456" y="101537"/>
                </a:lnTo>
                <a:lnTo>
                  <a:pt x="252456" y="192490"/>
                </a:lnTo>
                <a:close/>
              </a:path>
            </a:pathLst>
          </a:custGeom>
          <a:ln w="17658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6040349" y="1185050"/>
            <a:ext cx="146645" cy="42888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922800" y="1682055"/>
            <a:ext cx="751840" cy="3667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3810" algn="ctr">
              <a:lnSpc>
                <a:spcPts val="910"/>
              </a:lnSpc>
            </a:pPr>
            <a:endParaRPr lang="en-US" sz="800" spc="5" dirty="0">
              <a:latin typeface="Calibri"/>
              <a:cs typeface="Calibri"/>
            </a:endParaRPr>
          </a:p>
          <a:p>
            <a:pPr marR="3810" algn="ctr">
              <a:lnSpc>
                <a:spcPts val="910"/>
              </a:lnSpc>
            </a:pPr>
            <a:r>
              <a:rPr sz="800" spc="5" dirty="0">
                <a:latin typeface="Calibri"/>
                <a:cs typeface="Calibri"/>
              </a:rPr>
              <a:t>OTB</a:t>
            </a:r>
            <a:endParaRPr sz="800" dirty="0">
              <a:latin typeface="Calibri"/>
              <a:cs typeface="Calibri"/>
            </a:endParaRPr>
          </a:p>
          <a:p>
            <a:pPr marR="5080" algn="ctr">
              <a:lnSpc>
                <a:spcPct val="100000"/>
              </a:lnSpc>
              <a:spcBef>
                <a:spcPts val="25"/>
              </a:spcBef>
            </a:pPr>
            <a:r>
              <a:rPr sz="800" spc="5" dirty="0">
                <a:latin typeface="Calibri"/>
                <a:cs typeface="Calibri"/>
              </a:rPr>
              <a:t>kapasitas 12</a:t>
            </a:r>
            <a:r>
              <a:rPr sz="800" spc="-20" dirty="0">
                <a:latin typeface="Calibri"/>
                <a:cs typeface="Calibri"/>
              </a:rPr>
              <a:t> </a:t>
            </a:r>
            <a:r>
              <a:rPr sz="800" spc="5" dirty="0">
                <a:latin typeface="Calibri"/>
                <a:cs typeface="Calibri"/>
              </a:rPr>
              <a:t>core</a:t>
            </a:r>
            <a:endParaRPr sz="800" dirty="0">
              <a:latin typeface="Calibri"/>
              <a:cs typeface="Calibri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5996185" y="1642431"/>
            <a:ext cx="751840" cy="35907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3810" algn="ctr">
              <a:lnSpc>
                <a:spcPts val="944"/>
              </a:lnSpc>
            </a:pPr>
            <a:endParaRPr lang="en-US" sz="800" spc="5" dirty="0">
              <a:latin typeface="Calibri"/>
              <a:cs typeface="Calibri"/>
            </a:endParaRPr>
          </a:p>
          <a:p>
            <a:pPr marR="3810" algn="ctr">
              <a:lnSpc>
                <a:spcPts val="944"/>
              </a:lnSpc>
            </a:pPr>
            <a:r>
              <a:rPr sz="800" spc="5" dirty="0">
                <a:latin typeface="Calibri"/>
                <a:cs typeface="Calibri"/>
              </a:rPr>
              <a:t>OTB </a:t>
            </a:r>
            <a:endParaRPr lang="en-US" sz="800" spc="5" dirty="0">
              <a:latin typeface="Calibri"/>
              <a:cs typeface="Calibri"/>
            </a:endParaRPr>
          </a:p>
          <a:p>
            <a:pPr marR="3810" algn="ctr">
              <a:lnSpc>
                <a:spcPts val="944"/>
              </a:lnSpc>
            </a:pPr>
            <a:r>
              <a:rPr sz="800" spc="5" dirty="0" err="1">
                <a:latin typeface="Calibri"/>
                <a:cs typeface="Calibri"/>
              </a:rPr>
              <a:t>kapasitas</a:t>
            </a:r>
            <a:r>
              <a:rPr sz="800" spc="5" dirty="0">
                <a:latin typeface="Calibri"/>
                <a:cs typeface="Calibri"/>
              </a:rPr>
              <a:t> 12</a:t>
            </a:r>
            <a:r>
              <a:rPr sz="800" spc="-20" dirty="0">
                <a:latin typeface="Calibri"/>
                <a:cs typeface="Calibri"/>
              </a:rPr>
              <a:t> </a:t>
            </a:r>
            <a:r>
              <a:rPr sz="800" spc="5" dirty="0">
                <a:latin typeface="Calibri"/>
                <a:cs typeface="Calibri"/>
              </a:rPr>
              <a:t>core</a:t>
            </a:r>
            <a:endParaRPr sz="800" dirty="0">
              <a:latin typeface="Calibri"/>
              <a:cs typeface="Calibri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3448006" y="3527721"/>
            <a:ext cx="676910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000" spc="-15" dirty="0">
                <a:latin typeface="Calibri"/>
                <a:cs typeface="Calibri"/>
              </a:rPr>
              <a:t>Meja</a:t>
            </a:r>
            <a:r>
              <a:rPr sz="1000" spc="-60" dirty="0">
                <a:latin typeface="Calibri"/>
                <a:cs typeface="Calibri"/>
              </a:rPr>
              <a:t> </a:t>
            </a:r>
            <a:r>
              <a:rPr sz="1000" spc="-20" dirty="0">
                <a:latin typeface="Calibri"/>
                <a:cs typeface="Calibri"/>
              </a:rPr>
              <a:t>Praktek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1449828" y="2948116"/>
            <a:ext cx="116205" cy="999490"/>
          </a:xfrm>
          <a:custGeom>
            <a:avLst/>
            <a:gdLst/>
            <a:ahLst/>
            <a:cxnLst/>
            <a:rect l="l" t="t" r="r" b="b"/>
            <a:pathLst>
              <a:path w="116205" h="999489">
                <a:moveTo>
                  <a:pt x="57877" y="0"/>
                </a:moveTo>
                <a:lnTo>
                  <a:pt x="31279" y="55767"/>
                </a:lnTo>
                <a:lnTo>
                  <a:pt x="23696" y="96399"/>
                </a:lnTo>
                <a:lnTo>
                  <a:pt x="16952" y="146337"/>
                </a:lnTo>
                <a:lnTo>
                  <a:pt x="11167" y="204554"/>
                </a:lnTo>
                <a:lnTo>
                  <a:pt x="6460" y="270020"/>
                </a:lnTo>
                <a:lnTo>
                  <a:pt x="2950" y="341707"/>
                </a:lnTo>
                <a:lnTo>
                  <a:pt x="757" y="418585"/>
                </a:lnTo>
                <a:lnTo>
                  <a:pt x="0" y="499628"/>
                </a:lnTo>
                <a:lnTo>
                  <a:pt x="757" y="580670"/>
                </a:lnTo>
                <a:lnTo>
                  <a:pt x="2950" y="657548"/>
                </a:lnTo>
                <a:lnTo>
                  <a:pt x="6460" y="729235"/>
                </a:lnTo>
                <a:lnTo>
                  <a:pt x="11167" y="794700"/>
                </a:lnTo>
                <a:lnTo>
                  <a:pt x="16952" y="852917"/>
                </a:lnTo>
                <a:lnTo>
                  <a:pt x="23696" y="902855"/>
                </a:lnTo>
                <a:lnTo>
                  <a:pt x="31279" y="943487"/>
                </a:lnTo>
                <a:lnTo>
                  <a:pt x="48489" y="992715"/>
                </a:lnTo>
                <a:lnTo>
                  <a:pt x="57877" y="999255"/>
                </a:lnTo>
                <a:lnTo>
                  <a:pt x="67265" y="992715"/>
                </a:lnTo>
                <a:lnTo>
                  <a:pt x="84475" y="943487"/>
                </a:lnTo>
                <a:lnTo>
                  <a:pt x="92059" y="902855"/>
                </a:lnTo>
                <a:lnTo>
                  <a:pt x="98803" y="852917"/>
                </a:lnTo>
                <a:lnTo>
                  <a:pt x="104588" y="794700"/>
                </a:lnTo>
                <a:lnTo>
                  <a:pt x="109295" y="729235"/>
                </a:lnTo>
                <a:lnTo>
                  <a:pt x="112804" y="657548"/>
                </a:lnTo>
                <a:lnTo>
                  <a:pt x="114997" y="580670"/>
                </a:lnTo>
                <a:lnTo>
                  <a:pt x="115755" y="499628"/>
                </a:lnTo>
                <a:lnTo>
                  <a:pt x="114997" y="418585"/>
                </a:lnTo>
                <a:lnTo>
                  <a:pt x="112804" y="341707"/>
                </a:lnTo>
                <a:lnTo>
                  <a:pt x="109295" y="270020"/>
                </a:lnTo>
                <a:lnTo>
                  <a:pt x="104588" y="204554"/>
                </a:lnTo>
                <a:lnTo>
                  <a:pt x="98803" y="146337"/>
                </a:lnTo>
                <a:lnTo>
                  <a:pt x="92059" y="96399"/>
                </a:lnTo>
                <a:lnTo>
                  <a:pt x="84475" y="55767"/>
                </a:lnTo>
                <a:lnTo>
                  <a:pt x="67265" y="6539"/>
                </a:lnTo>
                <a:lnTo>
                  <a:pt x="57877" y="0"/>
                </a:lnTo>
                <a:close/>
              </a:path>
            </a:pathLst>
          </a:custGeom>
          <a:solidFill>
            <a:srgbClr val="E46C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449828" y="2948116"/>
            <a:ext cx="116205" cy="999490"/>
          </a:xfrm>
          <a:custGeom>
            <a:avLst/>
            <a:gdLst/>
            <a:ahLst/>
            <a:cxnLst/>
            <a:rect l="l" t="t" r="r" b="b"/>
            <a:pathLst>
              <a:path w="116205" h="999489">
                <a:moveTo>
                  <a:pt x="0" y="499627"/>
                </a:moveTo>
                <a:lnTo>
                  <a:pt x="757" y="418585"/>
                </a:lnTo>
                <a:lnTo>
                  <a:pt x="2950" y="341706"/>
                </a:lnTo>
                <a:lnTo>
                  <a:pt x="6460" y="270019"/>
                </a:lnTo>
                <a:lnTo>
                  <a:pt x="11167" y="204553"/>
                </a:lnTo>
                <a:lnTo>
                  <a:pt x="16952" y="146337"/>
                </a:lnTo>
                <a:lnTo>
                  <a:pt x="23695" y="96399"/>
                </a:lnTo>
                <a:lnTo>
                  <a:pt x="31279" y="55767"/>
                </a:lnTo>
                <a:lnTo>
                  <a:pt x="48489" y="6539"/>
                </a:lnTo>
                <a:lnTo>
                  <a:pt x="57877" y="0"/>
                </a:lnTo>
                <a:lnTo>
                  <a:pt x="67265" y="6539"/>
                </a:lnTo>
                <a:lnTo>
                  <a:pt x="84475" y="55767"/>
                </a:lnTo>
                <a:lnTo>
                  <a:pt x="92059" y="96399"/>
                </a:lnTo>
                <a:lnTo>
                  <a:pt x="98803" y="146337"/>
                </a:lnTo>
                <a:lnTo>
                  <a:pt x="104588" y="204553"/>
                </a:lnTo>
                <a:lnTo>
                  <a:pt x="109295" y="270019"/>
                </a:lnTo>
                <a:lnTo>
                  <a:pt x="112804" y="341706"/>
                </a:lnTo>
                <a:lnTo>
                  <a:pt x="114998" y="418585"/>
                </a:lnTo>
                <a:lnTo>
                  <a:pt x="115755" y="499627"/>
                </a:lnTo>
                <a:lnTo>
                  <a:pt x="114998" y="580669"/>
                </a:lnTo>
                <a:lnTo>
                  <a:pt x="112804" y="657548"/>
                </a:lnTo>
                <a:lnTo>
                  <a:pt x="109295" y="729234"/>
                </a:lnTo>
                <a:lnTo>
                  <a:pt x="104588" y="794700"/>
                </a:lnTo>
                <a:lnTo>
                  <a:pt x="98803" y="852917"/>
                </a:lnTo>
                <a:lnTo>
                  <a:pt x="92059" y="902855"/>
                </a:lnTo>
                <a:lnTo>
                  <a:pt x="84475" y="943487"/>
                </a:lnTo>
                <a:lnTo>
                  <a:pt x="67265" y="992715"/>
                </a:lnTo>
                <a:lnTo>
                  <a:pt x="57877" y="999254"/>
                </a:lnTo>
                <a:lnTo>
                  <a:pt x="48489" y="992715"/>
                </a:lnTo>
                <a:lnTo>
                  <a:pt x="31279" y="943487"/>
                </a:lnTo>
                <a:lnTo>
                  <a:pt x="23695" y="902855"/>
                </a:lnTo>
                <a:lnTo>
                  <a:pt x="16952" y="852917"/>
                </a:lnTo>
                <a:lnTo>
                  <a:pt x="11167" y="794700"/>
                </a:lnTo>
                <a:lnTo>
                  <a:pt x="6460" y="729234"/>
                </a:lnTo>
                <a:lnTo>
                  <a:pt x="2950" y="657548"/>
                </a:lnTo>
                <a:lnTo>
                  <a:pt x="757" y="580669"/>
                </a:lnTo>
                <a:lnTo>
                  <a:pt x="0" y="499627"/>
                </a:lnTo>
                <a:close/>
              </a:path>
            </a:pathLst>
          </a:custGeom>
          <a:ln w="17639">
            <a:solidFill>
              <a:srgbClr val="E46C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947119" y="3108396"/>
            <a:ext cx="526415" cy="682625"/>
          </a:xfrm>
          <a:custGeom>
            <a:avLst/>
            <a:gdLst/>
            <a:ahLst/>
            <a:cxnLst/>
            <a:rect l="l" t="t" r="r" b="b"/>
            <a:pathLst>
              <a:path w="526415" h="682625">
                <a:moveTo>
                  <a:pt x="0" y="682013"/>
                </a:moveTo>
                <a:lnTo>
                  <a:pt x="525860" y="682013"/>
                </a:lnTo>
                <a:lnTo>
                  <a:pt x="525860" y="0"/>
                </a:lnTo>
                <a:lnTo>
                  <a:pt x="0" y="0"/>
                </a:lnTo>
                <a:lnTo>
                  <a:pt x="0" y="68201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947119" y="3108396"/>
            <a:ext cx="550545" cy="682625"/>
          </a:xfrm>
          <a:custGeom>
            <a:avLst/>
            <a:gdLst/>
            <a:ahLst/>
            <a:cxnLst/>
            <a:rect l="l" t="t" r="r" b="b"/>
            <a:pathLst>
              <a:path w="550544" h="682625">
                <a:moveTo>
                  <a:pt x="0" y="0"/>
                </a:moveTo>
                <a:lnTo>
                  <a:pt x="550113" y="0"/>
                </a:lnTo>
                <a:lnTo>
                  <a:pt x="550113" y="682013"/>
                </a:lnTo>
                <a:lnTo>
                  <a:pt x="0" y="682013"/>
                </a:lnTo>
                <a:lnTo>
                  <a:pt x="0" y="0"/>
                </a:lnTo>
                <a:close/>
              </a:path>
            </a:pathLst>
          </a:custGeom>
          <a:ln w="1765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860028" y="2948116"/>
            <a:ext cx="108585" cy="999490"/>
          </a:xfrm>
          <a:custGeom>
            <a:avLst/>
            <a:gdLst/>
            <a:ahLst/>
            <a:cxnLst/>
            <a:rect l="l" t="t" r="r" b="b"/>
            <a:pathLst>
              <a:path w="108584" h="999489">
                <a:moveTo>
                  <a:pt x="54019" y="0"/>
                </a:moveTo>
                <a:lnTo>
                  <a:pt x="29194" y="55767"/>
                </a:lnTo>
                <a:lnTo>
                  <a:pt x="22116" y="96399"/>
                </a:lnTo>
                <a:lnTo>
                  <a:pt x="15821" y="146337"/>
                </a:lnTo>
                <a:lnTo>
                  <a:pt x="10422" y="204554"/>
                </a:lnTo>
                <a:lnTo>
                  <a:pt x="6029" y="270020"/>
                </a:lnTo>
                <a:lnTo>
                  <a:pt x="2753" y="341707"/>
                </a:lnTo>
                <a:lnTo>
                  <a:pt x="707" y="418585"/>
                </a:lnTo>
                <a:lnTo>
                  <a:pt x="0" y="499628"/>
                </a:lnTo>
                <a:lnTo>
                  <a:pt x="707" y="580670"/>
                </a:lnTo>
                <a:lnTo>
                  <a:pt x="2753" y="657548"/>
                </a:lnTo>
                <a:lnTo>
                  <a:pt x="6029" y="729235"/>
                </a:lnTo>
                <a:lnTo>
                  <a:pt x="10422" y="794700"/>
                </a:lnTo>
                <a:lnTo>
                  <a:pt x="15821" y="852917"/>
                </a:lnTo>
                <a:lnTo>
                  <a:pt x="22116" y="902855"/>
                </a:lnTo>
                <a:lnTo>
                  <a:pt x="29194" y="943487"/>
                </a:lnTo>
                <a:lnTo>
                  <a:pt x="45256" y="992715"/>
                </a:lnTo>
                <a:lnTo>
                  <a:pt x="54019" y="999255"/>
                </a:lnTo>
                <a:lnTo>
                  <a:pt x="62781" y="992715"/>
                </a:lnTo>
                <a:lnTo>
                  <a:pt x="78843" y="943487"/>
                </a:lnTo>
                <a:lnTo>
                  <a:pt x="85922" y="902855"/>
                </a:lnTo>
                <a:lnTo>
                  <a:pt x="92216" y="852917"/>
                </a:lnTo>
                <a:lnTo>
                  <a:pt x="97615" y="794700"/>
                </a:lnTo>
                <a:lnTo>
                  <a:pt x="102008" y="729235"/>
                </a:lnTo>
                <a:lnTo>
                  <a:pt x="105284" y="657548"/>
                </a:lnTo>
                <a:lnTo>
                  <a:pt x="107331" y="580670"/>
                </a:lnTo>
                <a:lnTo>
                  <a:pt x="108038" y="499628"/>
                </a:lnTo>
                <a:lnTo>
                  <a:pt x="107331" y="418585"/>
                </a:lnTo>
                <a:lnTo>
                  <a:pt x="105284" y="341707"/>
                </a:lnTo>
                <a:lnTo>
                  <a:pt x="102008" y="270020"/>
                </a:lnTo>
                <a:lnTo>
                  <a:pt x="97615" y="204554"/>
                </a:lnTo>
                <a:lnTo>
                  <a:pt x="92216" y="146337"/>
                </a:lnTo>
                <a:lnTo>
                  <a:pt x="85922" y="96399"/>
                </a:lnTo>
                <a:lnTo>
                  <a:pt x="78843" y="55767"/>
                </a:lnTo>
                <a:lnTo>
                  <a:pt x="62781" y="6539"/>
                </a:lnTo>
                <a:lnTo>
                  <a:pt x="54019" y="0"/>
                </a:lnTo>
                <a:close/>
              </a:path>
            </a:pathLst>
          </a:custGeom>
          <a:solidFill>
            <a:srgbClr val="E46C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860028" y="2948116"/>
            <a:ext cx="108585" cy="999490"/>
          </a:xfrm>
          <a:custGeom>
            <a:avLst/>
            <a:gdLst/>
            <a:ahLst/>
            <a:cxnLst/>
            <a:rect l="l" t="t" r="r" b="b"/>
            <a:pathLst>
              <a:path w="108584" h="999489">
                <a:moveTo>
                  <a:pt x="0" y="499627"/>
                </a:moveTo>
                <a:lnTo>
                  <a:pt x="707" y="418585"/>
                </a:lnTo>
                <a:lnTo>
                  <a:pt x="2753" y="341706"/>
                </a:lnTo>
                <a:lnTo>
                  <a:pt x="6029" y="270019"/>
                </a:lnTo>
                <a:lnTo>
                  <a:pt x="10422" y="204553"/>
                </a:lnTo>
                <a:lnTo>
                  <a:pt x="15821" y="146337"/>
                </a:lnTo>
                <a:lnTo>
                  <a:pt x="22116" y="96399"/>
                </a:lnTo>
                <a:lnTo>
                  <a:pt x="29194" y="55767"/>
                </a:lnTo>
                <a:lnTo>
                  <a:pt x="45256" y="6539"/>
                </a:lnTo>
                <a:lnTo>
                  <a:pt x="54019" y="0"/>
                </a:lnTo>
                <a:lnTo>
                  <a:pt x="62781" y="6539"/>
                </a:lnTo>
                <a:lnTo>
                  <a:pt x="78843" y="55767"/>
                </a:lnTo>
                <a:lnTo>
                  <a:pt x="85922" y="96399"/>
                </a:lnTo>
                <a:lnTo>
                  <a:pt x="92216" y="146337"/>
                </a:lnTo>
                <a:lnTo>
                  <a:pt x="97615" y="204553"/>
                </a:lnTo>
                <a:lnTo>
                  <a:pt x="102008" y="270019"/>
                </a:lnTo>
                <a:lnTo>
                  <a:pt x="105284" y="341706"/>
                </a:lnTo>
                <a:lnTo>
                  <a:pt x="107331" y="418585"/>
                </a:lnTo>
                <a:lnTo>
                  <a:pt x="108038" y="499627"/>
                </a:lnTo>
                <a:lnTo>
                  <a:pt x="107331" y="580669"/>
                </a:lnTo>
                <a:lnTo>
                  <a:pt x="105284" y="657548"/>
                </a:lnTo>
                <a:lnTo>
                  <a:pt x="102008" y="729234"/>
                </a:lnTo>
                <a:lnTo>
                  <a:pt x="97615" y="794700"/>
                </a:lnTo>
                <a:lnTo>
                  <a:pt x="92216" y="852917"/>
                </a:lnTo>
                <a:lnTo>
                  <a:pt x="85922" y="902855"/>
                </a:lnTo>
                <a:lnTo>
                  <a:pt x="78843" y="943487"/>
                </a:lnTo>
                <a:lnTo>
                  <a:pt x="62781" y="992715"/>
                </a:lnTo>
                <a:lnTo>
                  <a:pt x="54019" y="999254"/>
                </a:lnTo>
                <a:lnTo>
                  <a:pt x="45256" y="992715"/>
                </a:lnTo>
                <a:lnTo>
                  <a:pt x="29194" y="943487"/>
                </a:lnTo>
                <a:lnTo>
                  <a:pt x="22116" y="902855"/>
                </a:lnTo>
                <a:lnTo>
                  <a:pt x="15821" y="852917"/>
                </a:lnTo>
                <a:lnTo>
                  <a:pt x="10422" y="794700"/>
                </a:lnTo>
                <a:lnTo>
                  <a:pt x="6029" y="729234"/>
                </a:lnTo>
                <a:lnTo>
                  <a:pt x="2753" y="657548"/>
                </a:lnTo>
                <a:lnTo>
                  <a:pt x="707" y="580669"/>
                </a:lnTo>
                <a:lnTo>
                  <a:pt x="0" y="499627"/>
                </a:lnTo>
                <a:close/>
              </a:path>
            </a:pathLst>
          </a:custGeom>
          <a:ln w="17639">
            <a:solidFill>
              <a:srgbClr val="E46C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501091" y="3108396"/>
            <a:ext cx="0" cy="682625"/>
          </a:xfrm>
          <a:custGeom>
            <a:avLst/>
            <a:gdLst/>
            <a:ahLst/>
            <a:cxnLst/>
            <a:rect l="l" t="t" r="r" b="b"/>
            <a:pathLst>
              <a:path h="682625">
                <a:moveTo>
                  <a:pt x="0" y="0"/>
                </a:moveTo>
                <a:lnTo>
                  <a:pt x="0" y="682012"/>
                </a:lnTo>
              </a:path>
            </a:pathLst>
          </a:custGeom>
          <a:ln w="5622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472980" y="3108396"/>
            <a:ext cx="56515" cy="682625"/>
          </a:xfrm>
          <a:custGeom>
            <a:avLst/>
            <a:gdLst/>
            <a:ahLst/>
            <a:cxnLst/>
            <a:rect l="l" t="t" r="r" b="b"/>
            <a:pathLst>
              <a:path w="56515" h="682625">
                <a:moveTo>
                  <a:pt x="0" y="341006"/>
                </a:moveTo>
                <a:lnTo>
                  <a:pt x="742" y="262817"/>
                </a:lnTo>
                <a:lnTo>
                  <a:pt x="2857" y="191040"/>
                </a:lnTo>
                <a:lnTo>
                  <a:pt x="6175" y="127724"/>
                </a:lnTo>
                <a:lnTo>
                  <a:pt x="10529" y="74915"/>
                </a:lnTo>
                <a:lnTo>
                  <a:pt x="15748" y="34660"/>
                </a:lnTo>
                <a:lnTo>
                  <a:pt x="28111" y="0"/>
                </a:lnTo>
                <a:lnTo>
                  <a:pt x="34557" y="9006"/>
                </a:lnTo>
                <a:lnTo>
                  <a:pt x="45694" y="74915"/>
                </a:lnTo>
                <a:lnTo>
                  <a:pt x="50047" y="127724"/>
                </a:lnTo>
                <a:lnTo>
                  <a:pt x="53366" y="191040"/>
                </a:lnTo>
                <a:lnTo>
                  <a:pt x="55481" y="262817"/>
                </a:lnTo>
                <a:lnTo>
                  <a:pt x="56223" y="341006"/>
                </a:lnTo>
                <a:lnTo>
                  <a:pt x="55481" y="419196"/>
                </a:lnTo>
                <a:lnTo>
                  <a:pt x="53366" y="490973"/>
                </a:lnTo>
                <a:lnTo>
                  <a:pt x="50047" y="554289"/>
                </a:lnTo>
                <a:lnTo>
                  <a:pt x="45694" y="607098"/>
                </a:lnTo>
                <a:lnTo>
                  <a:pt x="40474" y="647353"/>
                </a:lnTo>
                <a:lnTo>
                  <a:pt x="28111" y="682013"/>
                </a:lnTo>
                <a:lnTo>
                  <a:pt x="21666" y="673007"/>
                </a:lnTo>
                <a:lnTo>
                  <a:pt x="10529" y="607098"/>
                </a:lnTo>
                <a:lnTo>
                  <a:pt x="6175" y="554289"/>
                </a:lnTo>
                <a:lnTo>
                  <a:pt x="2857" y="490973"/>
                </a:lnTo>
                <a:lnTo>
                  <a:pt x="742" y="419196"/>
                </a:lnTo>
                <a:lnTo>
                  <a:pt x="0" y="341006"/>
                </a:lnTo>
                <a:close/>
              </a:path>
            </a:pathLst>
          </a:custGeom>
          <a:ln w="1763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2836694" y="2397595"/>
            <a:ext cx="1640408" cy="48842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3048353" y="2322478"/>
            <a:ext cx="588010" cy="321945"/>
          </a:xfrm>
          <a:custGeom>
            <a:avLst/>
            <a:gdLst/>
            <a:ahLst/>
            <a:cxnLst/>
            <a:rect l="l" t="t" r="r" b="b"/>
            <a:pathLst>
              <a:path w="588010" h="321944">
                <a:moveTo>
                  <a:pt x="0" y="320314"/>
                </a:moveTo>
                <a:lnTo>
                  <a:pt x="60048" y="321342"/>
                </a:lnTo>
                <a:lnTo>
                  <a:pt x="117874" y="320536"/>
                </a:lnTo>
                <a:lnTo>
                  <a:pt x="171259" y="316060"/>
                </a:lnTo>
                <a:lnTo>
                  <a:pt x="217979" y="306078"/>
                </a:lnTo>
                <a:lnTo>
                  <a:pt x="252556" y="291285"/>
                </a:lnTo>
                <a:lnTo>
                  <a:pt x="277805" y="272267"/>
                </a:lnTo>
                <a:lnTo>
                  <a:pt x="303942" y="247020"/>
                </a:lnTo>
                <a:lnTo>
                  <a:pt x="341185" y="213542"/>
                </a:lnTo>
                <a:lnTo>
                  <a:pt x="405675" y="158655"/>
                </a:lnTo>
                <a:lnTo>
                  <a:pt x="487491" y="87641"/>
                </a:lnTo>
                <a:lnTo>
                  <a:pt x="557756" y="26192"/>
                </a:lnTo>
                <a:lnTo>
                  <a:pt x="587595" y="0"/>
                </a:lnTo>
              </a:path>
            </a:pathLst>
          </a:custGeom>
          <a:ln w="12726">
            <a:solidFill>
              <a:srgbClr val="0070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2967875" y="1826166"/>
            <a:ext cx="1337310" cy="859790"/>
          </a:xfrm>
          <a:custGeom>
            <a:avLst/>
            <a:gdLst/>
            <a:ahLst/>
            <a:cxnLst/>
            <a:rect l="l" t="t" r="r" b="b"/>
            <a:pathLst>
              <a:path w="1337310" h="859789">
                <a:moveTo>
                  <a:pt x="0" y="819959"/>
                </a:moveTo>
                <a:lnTo>
                  <a:pt x="42489" y="830923"/>
                </a:lnTo>
                <a:lnTo>
                  <a:pt x="85427" y="841124"/>
                </a:lnTo>
                <a:lnTo>
                  <a:pt x="129263" y="849800"/>
                </a:lnTo>
                <a:lnTo>
                  <a:pt x="174446" y="856187"/>
                </a:lnTo>
                <a:lnTo>
                  <a:pt x="221424" y="859522"/>
                </a:lnTo>
                <a:lnTo>
                  <a:pt x="270646" y="859043"/>
                </a:lnTo>
                <a:lnTo>
                  <a:pt x="322561" y="853986"/>
                </a:lnTo>
                <a:lnTo>
                  <a:pt x="377617" y="843589"/>
                </a:lnTo>
                <a:lnTo>
                  <a:pt x="436265" y="827089"/>
                </a:lnTo>
                <a:lnTo>
                  <a:pt x="474403" y="813820"/>
                </a:lnTo>
                <a:lnTo>
                  <a:pt x="515737" y="797940"/>
                </a:lnTo>
                <a:lnTo>
                  <a:pt x="559709" y="779689"/>
                </a:lnTo>
                <a:lnTo>
                  <a:pt x="605763" y="759308"/>
                </a:lnTo>
                <a:lnTo>
                  <a:pt x="653344" y="737039"/>
                </a:lnTo>
                <a:lnTo>
                  <a:pt x="701894" y="713122"/>
                </a:lnTo>
                <a:lnTo>
                  <a:pt x="750857" y="687798"/>
                </a:lnTo>
                <a:lnTo>
                  <a:pt x="799676" y="661308"/>
                </a:lnTo>
                <a:lnTo>
                  <a:pt x="847796" y="633893"/>
                </a:lnTo>
                <a:lnTo>
                  <a:pt x="894660" y="605793"/>
                </a:lnTo>
                <a:lnTo>
                  <a:pt x="939711" y="577249"/>
                </a:lnTo>
                <a:lnTo>
                  <a:pt x="982394" y="548503"/>
                </a:lnTo>
                <a:lnTo>
                  <a:pt x="1022151" y="519794"/>
                </a:lnTo>
                <a:lnTo>
                  <a:pt x="1058426" y="491365"/>
                </a:lnTo>
                <a:lnTo>
                  <a:pt x="1090663" y="463455"/>
                </a:lnTo>
                <a:lnTo>
                  <a:pt x="1129166" y="425260"/>
                </a:lnTo>
                <a:lnTo>
                  <a:pt x="1163072" y="385940"/>
                </a:lnTo>
                <a:lnTo>
                  <a:pt x="1192842" y="345607"/>
                </a:lnTo>
                <a:lnTo>
                  <a:pt x="1218936" y="304375"/>
                </a:lnTo>
                <a:lnTo>
                  <a:pt x="1241812" y="262355"/>
                </a:lnTo>
                <a:lnTo>
                  <a:pt x="1261931" y="219660"/>
                </a:lnTo>
                <a:lnTo>
                  <a:pt x="1279752" y="176403"/>
                </a:lnTo>
                <a:lnTo>
                  <a:pt x="1295734" y="132696"/>
                </a:lnTo>
                <a:lnTo>
                  <a:pt x="1310338" y="88651"/>
                </a:lnTo>
                <a:lnTo>
                  <a:pt x="1324022" y="44382"/>
                </a:lnTo>
                <a:lnTo>
                  <a:pt x="1337247" y="0"/>
                </a:lnTo>
              </a:path>
            </a:pathLst>
          </a:custGeom>
          <a:ln w="12723">
            <a:solidFill>
              <a:srgbClr val="00B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2960157" y="1808334"/>
            <a:ext cx="969010" cy="842010"/>
          </a:xfrm>
          <a:custGeom>
            <a:avLst/>
            <a:gdLst/>
            <a:ahLst/>
            <a:cxnLst/>
            <a:rect l="l" t="t" r="r" b="b"/>
            <a:pathLst>
              <a:path w="969010" h="842010">
                <a:moveTo>
                  <a:pt x="0" y="826555"/>
                </a:moveTo>
                <a:lnTo>
                  <a:pt x="21622" y="825719"/>
                </a:lnTo>
                <a:lnTo>
                  <a:pt x="45022" y="825217"/>
                </a:lnTo>
                <a:lnTo>
                  <a:pt x="71976" y="825384"/>
                </a:lnTo>
                <a:lnTo>
                  <a:pt x="104262" y="826555"/>
                </a:lnTo>
                <a:lnTo>
                  <a:pt x="145508" y="830792"/>
                </a:lnTo>
                <a:lnTo>
                  <a:pt x="193715" y="837259"/>
                </a:lnTo>
                <a:lnTo>
                  <a:pt x="242218" y="841942"/>
                </a:lnTo>
                <a:lnTo>
                  <a:pt x="284352" y="840827"/>
                </a:lnTo>
                <a:lnTo>
                  <a:pt x="312565" y="834918"/>
                </a:lnTo>
                <a:lnTo>
                  <a:pt x="332336" y="825663"/>
                </a:lnTo>
                <a:lnTo>
                  <a:pt x="356551" y="809719"/>
                </a:lnTo>
                <a:lnTo>
                  <a:pt x="398093" y="783739"/>
                </a:lnTo>
                <a:lnTo>
                  <a:pt x="435012" y="762373"/>
                </a:lnTo>
                <a:lnTo>
                  <a:pt x="481050" y="736013"/>
                </a:lnTo>
                <a:lnTo>
                  <a:pt x="532559" y="706220"/>
                </a:lnTo>
                <a:lnTo>
                  <a:pt x="585893" y="674555"/>
                </a:lnTo>
                <a:lnTo>
                  <a:pt x="637402" y="642578"/>
                </a:lnTo>
                <a:lnTo>
                  <a:pt x="683440" y="611850"/>
                </a:lnTo>
                <a:lnTo>
                  <a:pt x="720359" y="583930"/>
                </a:lnTo>
                <a:lnTo>
                  <a:pt x="763234" y="545071"/>
                </a:lnTo>
                <a:lnTo>
                  <a:pt x="789670" y="512123"/>
                </a:lnTo>
                <a:lnTo>
                  <a:pt x="809885" y="474045"/>
                </a:lnTo>
                <a:lnTo>
                  <a:pt x="834099" y="419800"/>
                </a:lnTo>
                <a:lnTo>
                  <a:pt x="849891" y="381723"/>
                </a:lnTo>
                <a:lnTo>
                  <a:pt x="867126" y="335505"/>
                </a:lnTo>
                <a:lnTo>
                  <a:pt x="885028" y="284159"/>
                </a:lnTo>
                <a:lnTo>
                  <a:pt x="902818" y="230695"/>
                </a:lnTo>
                <a:lnTo>
                  <a:pt x="919720" y="178122"/>
                </a:lnTo>
                <a:lnTo>
                  <a:pt x="934956" y="129452"/>
                </a:lnTo>
                <a:lnTo>
                  <a:pt x="947748" y="87695"/>
                </a:lnTo>
                <a:lnTo>
                  <a:pt x="967427" y="17617"/>
                </a:lnTo>
                <a:lnTo>
                  <a:pt x="968871" y="1449"/>
                </a:lnTo>
                <a:lnTo>
                  <a:pt x="964539" y="0"/>
                </a:lnTo>
                <a:lnTo>
                  <a:pt x="957320" y="5909"/>
                </a:lnTo>
              </a:path>
            </a:pathLst>
          </a:custGeom>
          <a:ln w="12719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2974489" y="2643240"/>
            <a:ext cx="1185545" cy="556260"/>
          </a:xfrm>
          <a:custGeom>
            <a:avLst/>
            <a:gdLst/>
            <a:ahLst/>
            <a:cxnLst/>
            <a:rect l="l" t="t" r="r" b="b"/>
            <a:pathLst>
              <a:path w="1185545" h="556260">
                <a:moveTo>
                  <a:pt x="0" y="7564"/>
                </a:moveTo>
                <a:lnTo>
                  <a:pt x="53404" y="1946"/>
                </a:lnTo>
                <a:lnTo>
                  <a:pt x="107252" y="0"/>
                </a:lnTo>
                <a:lnTo>
                  <a:pt x="161989" y="5395"/>
                </a:lnTo>
                <a:lnTo>
                  <a:pt x="218060" y="21804"/>
                </a:lnTo>
                <a:lnTo>
                  <a:pt x="257344" y="40807"/>
                </a:lnTo>
                <a:lnTo>
                  <a:pt x="298472" y="65842"/>
                </a:lnTo>
                <a:lnTo>
                  <a:pt x="340126" y="95228"/>
                </a:lnTo>
                <a:lnTo>
                  <a:pt x="380991" y="127284"/>
                </a:lnTo>
                <a:lnTo>
                  <a:pt x="419748" y="160329"/>
                </a:lnTo>
                <a:lnTo>
                  <a:pt x="455082" y="192681"/>
                </a:lnTo>
                <a:lnTo>
                  <a:pt x="490958" y="233407"/>
                </a:lnTo>
                <a:lnTo>
                  <a:pt x="521373" y="277835"/>
                </a:lnTo>
                <a:lnTo>
                  <a:pt x="549967" y="322548"/>
                </a:lnTo>
                <a:lnTo>
                  <a:pt x="580382" y="364128"/>
                </a:lnTo>
                <a:lnTo>
                  <a:pt x="616258" y="399158"/>
                </a:lnTo>
                <a:lnTo>
                  <a:pt x="657291" y="426612"/>
                </a:lnTo>
                <a:lnTo>
                  <a:pt x="701055" y="448769"/>
                </a:lnTo>
                <a:lnTo>
                  <a:pt x="748004" y="467167"/>
                </a:lnTo>
                <a:lnTo>
                  <a:pt x="798594" y="483343"/>
                </a:lnTo>
                <a:lnTo>
                  <a:pt x="853280" y="498836"/>
                </a:lnTo>
                <a:lnTo>
                  <a:pt x="895295" y="509402"/>
                </a:lnTo>
                <a:lnTo>
                  <a:pt x="939797" y="518847"/>
                </a:lnTo>
                <a:lnTo>
                  <a:pt x="986372" y="527357"/>
                </a:lnTo>
                <a:lnTo>
                  <a:pt x="1034606" y="535121"/>
                </a:lnTo>
                <a:lnTo>
                  <a:pt x="1084084" y="542324"/>
                </a:lnTo>
                <a:lnTo>
                  <a:pt x="1134390" y="549153"/>
                </a:lnTo>
                <a:lnTo>
                  <a:pt x="1185112" y="555795"/>
                </a:lnTo>
              </a:path>
            </a:pathLst>
          </a:custGeom>
          <a:ln w="12727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2984411" y="2636403"/>
            <a:ext cx="1203960" cy="744220"/>
          </a:xfrm>
          <a:custGeom>
            <a:avLst/>
            <a:gdLst/>
            <a:ahLst/>
            <a:cxnLst/>
            <a:rect l="l" t="t" r="r" b="b"/>
            <a:pathLst>
              <a:path w="1203960" h="744220">
                <a:moveTo>
                  <a:pt x="0" y="0"/>
                </a:moveTo>
                <a:lnTo>
                  <a:pt x="31909" y="31901"/>
                </a:lnTo>
                <a:lnTo>
                  <a:pt x="64111" y="63964"/>
                </a:lnTo>
                <a:lnTo>
                  <a:pt x="96898" y="96350"/>
                </a:lnTo>
                <a:lnTo>
                  <a:pt x="130562" y="129220"/>
                </a:lnTo>
                <a:lnTo>
                  <a:pt x="165397" y="162735"/>
                </a:lnTo>
                <a:lnTo>
                  <a:pt x="201695" y="197057"/>
                </a:lnTo>
                <a:lnTo>
                  <a:pt x="239748" y="232346"/>
                </a:lnTo>
                <a:lnTo>
                  <a:pt x="279849" y="268765"/>
                </a:lnTo>
                <a:lnTo>
                  <a:pt x="322291" y="306474"/>
                </a:lnTo>
                <a:lnTo>
                  <a:pt x="356170" y="336868"/>
                </a:lnTo>
                <a:lnTo>
                  <a:pt x="392024" y="369960"/>
                </a:lnTo>
                <a:lnTo>
                  <a:pt x="429524" y="405032"/>
                </a:lnTo>
                <a:lnTo>
                  <a:pt x="468340" y="441365"/>
                </a:lnTo>
                <a:lnTo>
                  <a:pt x="508144" y="478243"/>
                </a:lnTo>
                <a:lnTo>
                  <a:pt x="548606" y="514948"/>
                </a:lnTo>
                <a:lnTo>
                  <a:pt x="589397" y="550762"/>
                </a:lnTo>
                <a:lnTo>
                  <a:pt x="630188" y="584967"/>
                </a:lnTo>
                <a:lnTo>
                  <a:pt x="670650" y="616847"/>
                </a:lnTo>
                <a:lnTo>
                  <a:pt x="710454" y="645682"/>
                </a:lnTo>
                <a:lnTo>
                  <a:pt x="749270" y="670755"/>
                </a:lnTo>
                <a:lnTo>
                  <a:pt x="786770" y="691349"/>
                </a:lnTo>
                <a:lnTo>
                  <a:pt x="913924" y="729714"/>
                </a:lnTo>
                <a:lnTo>
                  <a:pt x="1050409" y="743468"/>
                </a:lnTo>
                <a:lnTo>
                  <a:pt x="1159346" y="743635"/>
                </a:lnTo>
                <a:lnTo>
                  <a:pt x="1203854" y="741240"/>
                </a:lnTo>
              </a:path>
            </a:pathLst>
          </a:custGeom>
          <a:ln w="1272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2993231" y="2659614"/>
            <a:ext cx="1090930" cy="277495"/>
          </a:xfrm>
          <a:custGeom>
            <a:avLst/>
            <a:gdLst/>
            <a:ahLst/>
            <a:cxnLst/>
            <a:rect l="l" t="t" r="r" b="b"/>
            <a:pathLst>
              <a:path w="1090929" h="277494">
                <a:moveTo>
                  <a:pt x="0" y="0"/>
                </a:moveTo>
                <a:lnTo>
                  <a:pt x="48136" y="6959"/>
                </a:lnTo>
                <a:lnTo>
                  <a:pt x="96401" y="14057"/>
                </a:lnTo>
                <a:lnTo>
                  <a:pt x="144922" y="21432"/>
                </a:lnTo>
                <a:lnTo>
                  <a:pt x="193827" y="29224"/>
                </a:lnTo>
                <a:lnTo>
                  <a:pt x="243244" y="37571"/>
                </a:lnTo>
                <a:lnTo>
                  <a:pt x="293301" y="46611"/>
                </a:lnTo>
                <a:lnTo>
                  <a:pt x="344126" y="56484"/>
                </a:lnTo>
                <a:lnTo>
                  <a:pt x="395847" y="67327"/>
                </a:lnTo>
                <a:lnTo>
                  <a:pt x="448591" y="79281"/>
                </a:lnTo>
                <a:lnTo>
                  <a:pt x="502488" y="92482"/>
                </a:lnTo>
                <a:lnTo>
                  <a:pt x="548349" y="104511"/>
                </a:lnTo>
                <a:lnTo>
                  <a:pt x="595025" y="117423"/>
                </a:lnTo>
                <a:lnTo>
                  <a:pt x="642442" y="131137"/>
                </a:lnTo>
                <a:lnTo>
                  <a:pt x="690526" y="145574"/>
                </a:lnTo>
                <a:lnTo>
                  <a:pt x="739202" y="160653"/>
                </a:lnTo>
                <a:lnTo>
                  <a:pt x="788396" y="176295"/>
                </a:lnTo>
                <a:lnTo>
                  <a:pt x="838035" y="192418"/>
                </a:lnTo>
                <a:lnTo>
                  <a:pt x="888044" y="208942"/>
                </a:lnTo>
                <a:lnTo>
                  <a:pt x="938350" y="225787"/>
                </a:lnTo>
                <a:lnTo>
                  <a:pt x="988878" y="242874"/>
                </a:lnTo>
                <a:lnTo>
                  <a:pt x="1039554" y="260121"/>
                </a:lnTo>
                <a:lnTo>
                  <a:pt x="1090304" y="277448"/>
                </a:lnTo>
              </a:path>
            </a:pathLst>
          </a:custGeom>
          <a:ln w="12731">
            <a:solidFill>
              <a:srgbClr val="FAC09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3322454" y="2007006"/>
            <a:ext cx="1072515" cy="723265"/>
          </a:xfrm>
          <a:custGeom>
            <a:avLst/>
            <a:gdLst/>
            <a:ahLst/>
            <a:cxnLst/>
            <a:rect l="l" t="t" r="r" b="b"/>
            <a:pathLst>
              <a:path w="1072514" h="723264">
                <a:moveTo>
                  <a:pt x="1071966" y="654501"/>
                </a:moveTo>
                <a:lnTo>
                  <a:pt x="1046605" y="678509"/>
                </a:lnTo>
                <a:lnTo>
                  <a:pt x="1019337" y="699770"/>
                </a:lnTo>
                <a:lnTo>
                  <a:pt x="988257" y="715540"/>
                </a:lnTo>
                <a:lnTo>
                  <a:pt x="951459" y="723071"/>
                </a:lnTo>
                <a:lnTo>
                  <a:pt x="907035" y="719617"/>
                </a:lnTo>
                <a:lnTo>
                  <a:pt x="853080" y="702433"/>
                </a:lnTo>
                <a:lnTo>
                  <a:pt x="787687" y="668773"/>
                </a:lnTo>
                <a:lnTo>
                  <a:pt x="726676" y="627556"/>
                </a:lnTo>
                <a:lnTo>
                  <a:pt x="690820" y="600516"/>
                </a:lnTo>
                <a:lnTo>
                  <a:pt x="652071" y="569915"/>
                </a:lnTo>
                <a:lnTo>
                  <a:pt x="610934" y="536301"/>
                </a:lnTo>
                <a:lnTo>
                  <a:pt x="567916" y="500219"/>
                </a:lnTo>
                <a:lnTo>
                  <a:pt x="523522" y="462215"/>
                </a:lnTo>
                <a:lnTo>
                  <a:pt x="478257" y="422836"/>
                </a:lnTo>
                <a:lnTo>
                  <a:pt x="432628" y="382628"/>
                </a:lnTo>
                <a:lnTo>
                  <a:pt x="387139" y="342137"/>
                </a:lnTo>
                <a:lnTo>
                  <a:pt x="342298" y="301909"/>
                </a:lnTo>
                <a:lnTo>
                  <a:pt x="298608" y="262490"/>
                </a:lnTo>
                <a:lnTo>
                  <a:pt x="256576" y="224427"/>
                </a:lnTo>
                <a:lnTo>
                  <a:pt x="216708" y="188266"/>
                </a:lnTo>
                <a:lnTo>
                  <a:pt x="179509" y="154553"/>
                </a:lnTo>
                <a:lnTo>
                  <a:pt x="145484" y="123834"/>
                </a:lnTo>
                <a:lnTo>
                  <a:pt x="115140" y="96655"/>
                </a:lnTo>
                <a:lnTo>
                  <a:pt x="67516" y="55103"/>
                </a:lnTo>
                <a:lnTo>
                  <a:pt x="21671" y="16773"/>
                </a:lnTo>
                <a:lnTo>
                  <a:pt x="833" y="0"/>
                </a:lnTo>
                <a:lnTo>
                  <a:pt x="0" y="470"/>
                </a:lnTo>
                <a:lnTo>
                  <a:pt x="14170" y="13874"/>
                </a:lnTo>
                <a:lnTo>
                  <a:pt x="38342" y="35901"/>
                </a:lnTo>
                <a:lnTo>
                  <a:pt x="67516" y="62239"/>
                </a:lnTo>
              </a:path>
            </a:pathLst>
          </a:custGeom>
          <a:ln w="12723">
            <a:solidFill>
              <a:srgbClr val="00B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4176551" y="1596249"/>
            <a:ext cx="172085" cy="1083310"/>
          </a:xfrm>
          <a:custGeom>
            <a:avLst/>
            <a:gdLst/>
            <a:ahLst/>
            <a:cxnLst/>
            <a:rect l="l" t="t" r="r" b="b"/>
            <a:pathLst>
              <a:path w="172085" h="1083310">
                <a:moveTo>
                  <a:pt x="171567" y="1083262"/>
                </a:moveTo>
                <a:lnTo>
                  <a:pt x="132852" y="1054839"/>
                </a:lnTo>
                <a:lnTo>
                  <a:pt x="96359" y="1024244"/>
                </a:lnTo>
                <a:lnTo>
                  <a:pt x="64307" y="989306"/>
                </a:lnTo>
                <a:lnTo>
                  <a:pt x="38917" y="947854"/>
                </a:lnTo>
                <a:lnTo>
                  <a:pt x="24515" y="910795"/>
                </a:lnTo>
                <a:lnTo>
                  <a:pt x="14661" y="871171"/>
                </a:lnTo>
                <a:lnTo>
                  <a:pt x="8218" y="827270"/>
                </a:lnTo>
                <a:lnTo>
                  <a:pt x="4049" y="777383"/>
                </a:lnTo>
                <a:lnTo>
                  <a:pt x="1017" y="719799"/>
                </a:lnTo>
                <a:lnTo>
                  <a:pt x="0" y="678208"/>
                </a:lnTo>
                <a:lnTo>
                  <a:pt x="277" y="631829"/>
                </a:lnTo>
                <a:lnTo>
                  <a:pt x="1517" y="581997"/>
                </a:lnTo>
                <a:lnTo>
                  <a:pt x="3386" y="530050"/>
                </a:lnTo>
                <a:lnTo>
                  <a:pt x="5551" y="477323"/>
                </a:lnTo>
                <a:lnTo>
                  <a:pt x="7679" y="425153"/>
                </a:lnTo>
                <a:lnTo>
                  <a:pt x="9438" y="374877"/>
                </a:lnTo>
                <a:lnTo>
                  <a:pt x="10492" y="327829"/>
                </a:lnTo>
                <a:lnTo>
                  <a:pt x="11096" y="269108"/>
                </a:lnTo>
                <a:lnTo>
                  <a:pt x="11370" y="212614"/>
                </a:lnTo>
                <a:lnTo>
                  <a:pt x="11381" y="157901"/>
                </a:lnTo>
                <a:lnTo>
                  <a:pt x="11194" y="104525"/>
                </a:lnTo>
                <a:lnTo>
                  <a:pt x="10876" y="52040"/>
                </a:lnTo>
                <a:lnTo>
                  <a:pt x="10492" y="0"/>
                </a:lnTo>
              </a:path>
            </a:pathLst>
          </a:custGeom>
          <a:ln w="12700">
            <a:solidFill>
              <a:srgbClr val="4A7EB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3112293" y="2613441"/>
            <a:ext cx="1336675" cy="622300"/>
          </a:xfrm>
          <a:custGeom>
            <a:avLst/>
            <a:gdLst/>
            <a:ahLst/>
            <a:cxnLst/>
            <a:rect l="l" t="t" r="r" b="b"/>
            <a:pathLst>
              <a:path w="1336675" h="622300">
                <a:moveTo>
                  <a:pt x="1336145" y="44844"/>
                </a:moveTo>
                <a:lnTo>
                  <a:pt x="1281250" y="22992"/>
                </a:lnTo>
                <a:lnTo>
                  <a:pt x="1227464" y="6318"/>
                </a:lnTo>
                <a:lnTo>
                  <a:pt x="1175900" y="0"/>
                </a:lnTo>
                <a:lnTo>
                  <a:pt x="1127668" y="9214"/>
                </a:lnTo>
                <a:lnTo>
                  <a:pt x="1095146" y="30649"/>
                </a:lnTo>
                <a:lnTo>
                  <a:pt x="1068006" y="62974"/>
                </a:lnTo>
                <a:lnTo>
                  <a:pt x="1041018" y="103109"/>
                </a:lnTo>
                <a:lnTo>
                  <a:pt x="1008951" y="147975"/>
                </a:lnTo>
                <a:lnTo>
                  <a:pt x="966573" y="194496"/>
                </a:lnTo>
                <a:lnTo>
                  <a:pt x="938872" y="222013"/>
                </a:lnTo>
                <a:lnTo>
                  <a:pt x="910157" y="252493"/>
                </a:lnTo>
                <a:lnTo>
                  <a:pt x="879883" y="285025"/>
                </a:lnTo>
                <a:lnTo>
                  <a:pt x="847503" y="318702"/>
                </a:lnTo>
                <a:lnTo>
                  <a:pt x="812470" y="352612"/>
                </a:lnTo>
                <a:lnTo>
                  <a:pt x="774241" y="385849"/>
                </a:lnTo>
                <a:lnTo>
                  <a:pt x="732267" y="417501"/>
                </a:lnTo>
                <a:lnTo>
                  <a:pt x="686004" y="446661"/>
                </a:lnTo>
                <a:lnTo>
                  <a:pt x="634905" y="472420"/>
                </a:lnTo>
                <a:lnTo>
                  <a:pt x="596418" y="488310"/>
                </a:lnTo>
                <a:lnTo>
                  <a:pt x="555447" y="503150"/>
                </a:lnTo>
                <a:lnTo>
                  <a:pt x="512198" y="517026"/>
                </a:lnTo>
                <a:lnTo>
                  <a:pt x="466878" y="530026"/>
                </a:lnTo>
                <a:lnTo>
                  <a:pt x="419696" y="542239"/>
                </a:lnTo>
                <a:lnTo>
                  <a:pt x="370857" y="553750"/>
                </a:lnTo>
                <a:lnTo>
                  <a:pt x="320569" y="564649"/>
                </a:lnTo>
                <a:lnTo>
                  <a:pt x="269038" y="575022"/>
                </a:lnTo>
                <a:lnTo>
                  <a:pt x="216473" y="584957"/>
                </a:lnTo>
                <a:lnTo>
                  <a:pt x="163079" y="594542"/>
                </a:lnTo>
                <a:lnTo>
                  <a:pt x="109064" y="603864"/>
                </a:lnTo>
                <a:lnTo>
                  <a:pt x="54635" y="613011"/>
                </a:lnTo>
                <a:lnTo>
                  <a:pt x="0" y="622071"/>
                </a:lnTo>
              </a:path>
            </a:pathLst>
          </a:custGeom>
          <a:ln w="12727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2762823" y="2629244"/>
            <a:ext cx="1668145" cy="467359"/>
          </a:xfrm>
          <a:custGeom>
            <a:avLst/>
            <a:gdLst/>
            <a:ahLst/>
            <a:cxnLst/>
            <a:rect l="l" t="t" r="r" b="b"/>
            <a:pathLst>
              <a:path w="1668145" h="467360">
                <a:moveTo>
                  <a:pt x="1667976" y="10694"/>
                </a:moveTo>
                <a:lnTo>
                  <a:pt x="1618369" y="4010"/>
                </a:lnTo>
                <a:lnTo>
                  <a:pt x="1569651" y="0"/>
                </a:lnTo>
                <a:lnTo>
                  <a:pt x="1522710" y="1336"/>
                </a:lnTo>
                <a:lnTo>
                  <a:pt x="1478434" y="10694"/>
                </a:lnTo>
                <a:lnTo>
                  <a:pt x="1452353" y="24269"/>
                </a:lnTo>
                <a:lnTo>
                  <a:pt x="1435067" y="42292"/>
                </a:lnTo>
                <a:lnTo>
                  <a:pt x="1415657" y="64936"/>
                </a:lnTo>
                <a:lnTo>
                  <a:pt x="1383207" y="92371"/>
                </a:lnTo>
                <a:lnTo>
                  <a:pt x="1326799" y="124768"/>
                </a:lnTo>
                <a:lnTo>
                  <a:pt x="1294616" y="140540"/>
                </a:lnTo>
                <a:lnTo>
                  <a:pt x="1258353" y="158452"/>
                </a:lnTo>
                <a:lnTo>
                  <a:pt x="1218404" y="178073"/>
                </a:lnTo>
                <a:lnTo>
                  <a:pt x="1175165" y="198969"/>
                </a:lnTo>
                <a:lnTo>
                  <a:pt x="1129029" y="220707"/>
                </a:lnTo>
                <a:lnTo>
                  <a:pt x="1080393" y="242853"/>
                </a:lnTo>
                <a:lnTo>
                  <a:pt x="1029651" y="264974"/>
                </a:lnTo>
                <a:lnTo>
                  <a:pt x="977198" y="286637"/>
                </a:lnTo>
                <a:lnTo>
                  <a:pt x="923428" y="307409"/>
                </a:lnTo>
                <a:lnTo>
                  <a:pt x="868738" y="326857"/>
                </a:lnTo>
                <a:lnTo>
                  <a:pt x="813520" y="344547"/>
                </a:lnTo>
                <a:lnTo>
                  <a:pt x="758171" y="360046"/>
                </a:lnTo>
                <a:lnTo>
                  <a:pt x="713326" y="371035"/>
                </a:lnTo>
                <a:lnTo>
                  <a:pt x="667303" y="381226"/>
                </a:lnTo>
                <a:lnTo>
                  <a:pt x="620184" y="390675"/>
                </a:lnTo>
                <a:lnTo>
                  <a:pt x="572054" y="399440"/>
                </a:lnTo>
                <a:lnTo>
                  <a:pt x="522997" y="407577"/>
                </a:lnTo>
                <a:lnTo>
                  <a:pt x="473098" y="415144"/>
                </a:lnTo>
                <a:lnTo>
                  <a:pt x="422441" y="422197"/>
                </a:lnTo>
                <a:lnTo>
                  <a:pt x="371110" y="428795"/>
                </a:lnTo>
                <a:lnTo>
                  <a:pt x="319189" y="434993"/>
                </a:lnTo>
                <a:lnTo>
                  <a:pt x="266763" y="440849"/>
                </a:lnTo>
                <a:lnTo>
                  <a:pt x="213916" y="446419"/>
                </a:lnTo>
                <a:lnTo>
                  <a:pt x="160732" y="451762"/>
                </a:lnTo>
                <a:lnTo>
                  <a:pt x="107295" y="456933"/>
                </a:lnTo>
                <a:lnTo>
                  <a:pt x="53689" y="461991"/>
                </a:lnTo>
                <a:lnTo>
                  <a:pt x="0" y="466991"/>
                </a:lnTo>
              </a:path>
            </a:pathLst>
          </a:custGeom>
          <a:ln w="12731">
            <a:solidFill>
              <a:srgbClr val="E46C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3462866" y="1705681"/>
            <a:ext cx="899794" cy="933450"/>
          </a:xfrm>
          <a:custGeom>
            <a:avLst/>
            <a:gdLst/>
            <a:ahLst/>
            <a:cxnLst/>
            <a:rect l="l" t="t" r="r" b="b"/>
            <a:pathLst>
              <a:path w="899795" h="933450">
                <a:moveTo>
                  <a:pt x="899583" y="932932"/>
                </a:moveTo>
                <a:lnTo>
                  <a:pt x="830634" y="906894"/>
                </a:lnTo>
                <a:lnTo>
                  <a:pt x="767012" y="868837"/>
                </a:lnTo>
                <a:lnTo>
                  <a:pt x="748074" y="847027"/>
                </a:lnTo>
                <a:lnTo>
                  <a:pt x="737903" y="831119"/>
                </a:lnTo>
                <a:lnTo>
                  <a:pt x="712213" y="798198"/>
                </a:lnTo>
                <a:lnTo>
                  <a:pt x="662850" y="740648"/>
                </a:lnTo>
                <a:lnTo>
                  <a:pt x="620449" y="692766"/>
                </a:lnTo>
                <a:lnTo>
                  <a:pt x="570506" y="636616"/>
                </a:lnTo>
                <a:lnTo>
                  <a:pt x="542967" y="605727"/>
                </a:lnTo>
                <a:lnTo>
                  <a:pt x="513858" y="573116"/>
                </a:lnTo>
                <a:lnTo>
                  <a:pt x="483282" y="538897"/>
                </a:lnTo>
                <a:lnTo>
                  <a:pt x="451344" y="503185"/>
                </a:lnTo>
                <a:lnTo>
                  <a:pt x="418149" y="466095"/>
                </a:lnTo>
                <a:lnTo>
                  <a:pt x="383802" y="427742"/>
                </a:lnTo>
                <a:lnTo>
                  <a:pt x="348407" y="388241"/>
                </a:lnTo>
                <a:lnTo>
                  <a:pt x="312070" y="347706"/>
                </a:lnTo>
                <a:lnTo>
                  <a:pt x="274894" y="306252"/>
                </a:lnTo>
                <a:lnTo>
                  <a:pt x="236985" y="263995"/>
                </a:lnTo>
                <a:lnTo>
                  <a:pt x="198448" y="221048"/>
                </a:lnTo>
                <a:lnTo>
                  <a:pt x="159387" y="177527"/>
                </a:lnTo>
                <a:lnTo>
                  <a:pt x="119906" y="133547"/>
                </a:lnTo>
                <a:lnTo>
                  <a:pt x="80112" y="89223"/>
                </a:lnTo>
                <a:lnTo>
                  <a:pt x="40108" y="44669"/>
                </a:lnTo>
                <a:lnTo>
                  <a:pt x="0" y="0"/>
                </a:lnTo>
              </a:path>
            </a:pathLst>
          </a:custGeom>
          <a:ln w="1271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763538" y="1427813"/>
            <a:ext cx="288290" cy="1769110"/>
          </a:xfrm>
          <a:custGeom>
            <a:avLst/>
            <a:gdLst/>
            <a:ahLst/>
            <a:cxnLst/>
            <a:rect l="l" t="t" r="r" b="b"/>
            <a:pathLst>
              <a:path w="288290" h="1769110">
                <a:moveTo>
                  <a:pt x="232088" y="5138"/>
                </a:moveTo>
                <a:lnTo>
                  <a:pt x="191445" y="992"/>
                </a:lnTo>
                <a:lnTo>
                  <a:pt x="152507" y="0"/>
                </a:lnTo>
                <a:lnTo>
                  <a:pt x="116979" y="5313"/>
                </a:lnTo>
                <a:lnTo>
                  <a:pt x="61401" y="34334"/>
                </a:lnTo>
                <a:lnTo>
                  <a:pt x="24711" y="88053"/>
                </a:lnTo>
                <a:lnTo>
                  <a:pt x="13807" y="169567"/>
                </a:lnTo>
                <a:lnTo>
                  <a:pt x="8909" y="245440"/>
                </a:lnTo>
                <a:lnTo>
                  <a:pt x="6514" y="291736"/>
                </a:lnTo>
                <a:lnTo>
                  <a:pt x="4319" y="342450"/>
                </a:lnTo>
                <a:lnTo>
                  <a:pt x="2447" y="396716"/>
                </a:lnTo>
                <a:lnTo>
                  <a:pt x="1022" y="453668"/>
                </a:lnTo>
                <a:lnTo>
                  <a:pt x="165" y="512438"/>
                </a:lnTo>
                <a:lnTo>
                  <a:pt x="0" y="572163"/>
                </a:lnTo>
                <a:lnTo>
                  <a:pt x="649" y="631974"/>
                </a:lnTo>
                <a:lnTo>
                  <a:pt x="2236" y="691007"/>
                </a:lnTo>
                <a:lnTo>
                  <a:pt x="4884" y="748394"/>
                </a:lnTo>
                <a:lnTo>
                  <a:pt x="8716" y="803270"/>
                </a:lnTo>
                <a:lnTo>
                  <a:pt x="13854" y="854768"/>
                </a:lnTo>
                <a:lnTo>
                  <a:pt x="20422" y="902023"/>
                </a:lnTo>
                <a:lnTo>
                  <a:pt x="31752" y="958738"/>
                </a:lnTo>
                <a:lnTo>
                  <a:pt x="46617" y="1014532"/>
                </a:lnTo>
                <a:lnTo>
                  <a:pt x="64284" y="1069102"/>
                </a:lnTo>
                <a:lnTo>
                  <a:pt x="84023" y="1122144"/>
                </a:lnTo>
                <a:lnTo>
                  <a:pt x="105104" y="1173356"/>
                </a:lnTo>
                <a:lnTo>
                  <a:pt x="126797" y="1222435"/>
                </a:lnTo>
                <a:lnTo>
                  <a:pt x="148370" y="1269076"/>
                </a:lnTo>
                <a:lnTo>
                  <a:pt x="169093" y="1312977"/>
                </a:lnTo>
                <a:lnTo>
                  <a:pt x="188237" y="1353834"/>
                </a:lnTo>
                <a:lnTo>
                  <a:pt x="205069" y="1391344"/>
                </a:lnTo>
                <a:lnTo>
                  <a:pt x="218859" y="1425205"/>
                </a:lnTo>
                <a:lnTo>
                  <a:pt x="246403" y="1494573"/>
                </a:lnTo>
                <a:lnTo>
                  <a:pt x="264748" y="1537316"/>
                </a:lnTo>
                <a:lnTo>
                  <a:pt x="276685" y="1568847"/>
                </a:lnTo>
                <a:lnTo>
                  <a:pt x="285005" y="1604582"/>
                </a:lnTo>
                <a:lnTo>
                  <a:pt x="288157" y="1654448"/>
                </a:lnTo>
                <a:lnTo>
                  <a:pt x="285419" y="1708284"/>
                </a:lnTo>
                <a:lnTo>
                  <a:pt x="280820" y="1751377"/>
                </a:lnTo>
                <a:lnTo>
                  <a:pt x="278391" y="1769011"/>
                </a:lnTo>
              </a:path>
            </a:pathLst>
          </a:custGeom>
          <a:ln w="264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 txBox="1"/>
          <p:nvPr/>
        </p:nvSpPr>
        <p:spPr>
          <a:xfrm>
            <a:off x="6060192" y="4072175"/>
            <a:ext cx="752475" cy="2571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indent="37465">
              <a:lnSpc>
                <a:spcPct val="108600"/>
              </a:lnSpc>
              <a:spcBef>
                <a:spcPts val="100"/>
              </a:spcBef>
            </a:pPr>
            <a:r>
              <a:rPr sz="700" spc="10" dirty="0">
                <a:latin typeface="Arial"/>
                <a:cs typeface="Arial"/>
              </a:rPr>
              <a:t>Kabel </a:t>
            </a:r>
            <a:r>
              <a:rPr sz="700" spc="5" dirty="0">
                <a:latin typeface="Arial"/>
                <a:cs typeface="Arial"/>
              </a:rPr>
              <a:t>fiber optik  (SM </a:t>
            </a:r>
            <a:r>
              <a:rPr sz="700" dirty="0">
                <a:latin typeface="Arial"/>
                <a:cs typeface="Arial"/>
              </a:rPr>
              <a:t>D </a:t>
            </a:r>
            <a:r>
              <a:rPr sz="700" spc="5" dirty="0">
                <a:latin typeface="Arial"/>
                <a:cs typeface="Arial"/>
              </a:rPr>
              <a:t>LT</a:t>
            </a:r>
            <a:r>
              <a:rPr sz="700" spc="-10" dirty="0">
                <a:latin typeface="Arial"/>
                <a:cs typeface="Arial"/>
              </a:rPr>
              <a:t> </a:t>
            </a:r>
            <a:r>
              <a:rPr sz="700" spc="10" dirty="0">
                <a:latin typeface="Arial"/>
                <a:cs typeface="Arial"/>
              </a:rPr>
              <a:t>12/12T)</a:t>
            </a:r>
            <a:endParaRPr sz="700">
              <a:latin typeface="Arial"/>
              <a:cs typeface="Arial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851208" y="4087415"/>
            <a:ext cx="752475" cy="2571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indent="37465">
              <a:lnSpc>
                <a:spcPct val="108600"/>
              </a:lnSpc>
              <a:spcBef>
                <a:spcPts val="100"/>
              </a:spcBef>
            </a:pPr>
            <a:r>
              <a:rPr sz="700" spc="10" dirty="0">
                <a:latin typeface="Arial"/>
                <a:cs typeface="Arial"/>
              </a:rPr>
              <a:t>Kabel </a:t>
            </a:r>
            <a:r>
              <a:rPr sz="700" spc="5" dirty="0">
                <a:latin typeface="Arial"/>
                <a:cs typeface="Arial"/>
              </a:rPr>
              <a:t>fiber optik  (SM </a:t>
            </a:r>
            <a:r>
              <a:rPr sz="700" dirty="0">
                <a:latin typeface="Arial"/>
                <a:cs typeface="Arial"/>
              </a:rPr>
              <a:t>D </a:t>
            </a:r>
            <a:r>
              <a:rPr sz="700" spc="5" dirty="0">
                <a:latin typeface="Arial"/>
                <a:cs typeface="Arial"/>
              </a:rPr>
              <a:t>LT</a:t>
            </a:r>
            <a:r>
              <a:rPr sz="700" spc="-10" dirty="0">
                <a:latin typeface="Arial"/>
                <a:cs typeface="Arial"/>
              </a:rPr>
              <a:t> </a:t>
            </a:r>
            <a:r>
              <a:rPr sz="700" spc="10" dirty="0">
                <a:latin typeface="Arial"/>
                <a:cs typeface="Arial"/>
              </a:rPr>
              <a:t>12/12T)</a:t>
            </a:r>
            <a:endParaRPr sz="700">
              <a:latin typeface="Arial"/>
              <a:cs typeface="Arial"/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717549" y="1098550"/>
            <a:ext cx="6337300" cy="3568700"/>
          </a:xfrm>
          <a:custGeom>
            <a:avLst/>
            <a:gdLst/>
            <a:ahLst/>
            <a:cxnLst/>
            <a:rect l="l" t="t" r="r" b="b"/>
            <a:pathLst>
              <a:path w="6337300" h="3568700">
                <a:moveTo>
                  <a:pt x="0" y="0"/>
                </a:moveTo>
                <a:lnTo>
                  <a:pt x="6337300" y="0"/>
                </a:lnTo>
                <a:lnTo>
                  <a:pt x="6337300" y="3568700"/>
                </a:lnTo>
                <a:lnTo>
                  <a:pt x="0" y="35687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3645870" y="8619760"/>
            <a:ext cx="480659" cy="2467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 txBox="1"/>
          <p:nvPr/>
        </p:nvSpPr>
        <p:spPr>
          <a:xfrm>
            <a:off x="2244284" y="5695887"/>
            <a:ext cx="3285490" cy="2844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700" b="1" spc="-25" dirty="0">
                <a:latin typeface="Calibri"/>
                <a:cs typeface="Calibri"/>
              </a:rPr>
              <a:t>PROSES </a:t>
            </a:r>
            <a:r>
              <a:rPr sz="1700" b="1" spc="-20" dirty="0">
                <a:latin typeface="Calibri"/>
                <a:cs typeface="Calibri"/>
              </a:rPr>
              <a:t>UJIAN PRAKTEK</a:t>
            </a:r>
            <a:r>
              <a:rPr sz="1700" b="1" spc="-105" dirty="0">
                <a:latin typeface="Calibri"/>
                <a:cs typeface="Calibri"/>
              </a:rPr>
              <a:t> </a:t>
            </a:r>
            <a:r>
              <a:rPr sz="1700" b="1" spc="-25" dirty="0">
                <a:latin typeface="Calibri"/>
                <a:cs typeface="Calibri"/>
              </a:rPr>
              <a:t>(OBSERVASI)</a:t>
            </a:r>
            <a:endParaRPr sz="1700">
              <a:latin typeface="Calibri"/>
              <a:cs typeface="Calibri"/>
            </a:endParaRPr>
          </a:p>
        </p:txBody>
      </p:sp>
      <p:sp>
        <p:nvSpPr>
          <p:cNvPr id="67" name="object 67"/>
          <p:cNvSpPr/>
          <p:nvPr/>
        </p:nvSpPr>
        <p:spPr>
          <a:xfrm>
            <a:off x="869949" y="6429004"/>
            <a:ext cx="1428750" cy="317500"/>
          </a:xfrm>
          <a:custGeom>
            <a:avLst/>
            <a:gdLst/>
            <a:ahLst/>
            <a:cxnLst/>
            <a:rect l="l" t="t" r="r" b="b"/>
            <a:pathLst>
              <a:path w="1428750" h="317500">
                <a:moveTo>
                  <a:pt x="0" y="317246"/>
                </a:moveTo>
                <a:lnTo>
                  <a:pt x="1428750" y="317246"/>
                </a:lnTo>
                <a:lnTo>
                  <a:pt x="1428750" y="0"/>
                </a:lnTo>
                <a:lnTo>
                  <a:pt x="0" y="0"/>
                </a:lnTo>
                <a:lnTo>
                  <a:pt x="0" y="317246"/>
                </a:lnTo>
                <a:close/>
              </a:path>
            </a:pathLst>
          </a:custGeom>
          <a:solidFill>
            <a:srgbClr val="D0D8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2298700" y="6746251"/>
            <a:ext cx="1640839" cy="571500"/>
          </a:xfrm>
          <a:custGeom>
            <a:avLst/>
            <a:gdLst/>
            <a:ahLst/>
            <a:cxnLst/>
            <a:rect l="l" t="t" r="r" b="b"/>
            <a:pathLst>
              <a:path w="1640839" h="571500">
                <a:moveTo>
                  <a:pt x="0" y="571044"/>
                </a:moveTo>
                <a:lnTo>
                  <a:pt x="1640417" y="571044"/>
                </a:lnTo>
                <a:lnTo>
                  <a:pt x="1640417" y="0"/>
                </a:lnTo>
                <a:lnTo>
                  <a:pt x="0" y="0"/>
                </a:lnTo>
                <a:lnTo>
                  <a:pt x="0" y="571044"/>
                </a:lnTo>
                <a:close/>
              </a:path>
            </a:pathLst>
          </a:custGeom>
          <a:solidFill>
            <a:srgbClr val="E9ED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869949" y="7317295"/>
            <a:ext cx="1428750" cy="571500"/>
          </a:xfrm>
          <a:custGeom>
            <a:avLst/>
            <a:gdLst/>
            <a:ahLst/>
            <a:cxnLst/>
            <a:rect l="l" t="t" r="r" b="b"/>
            <a:pathLst>
              <a:path w="1428750" h="571500">
                <a:moveTo>
                  <a:pt x="0" y="571044"/>
                </a:moveTo>
                <a:lnTo>
                  <a:pt x="1428750" y="571044"/>
                </a:lnTo>
                <a:lnTo>
                  <a:pt x="1428750" y="0"/>
                </a:lnTo>
                <a:lnTo>
                  <a:pt x="0" y="0"/>
                </a:lnTo>
                <a:lnTo>
                  <a:pt x="0" y="571044"/>
                </a:lnTo>
                <a:close/>
              </a:path>
            </a:pathLst>
          </a:custGeom>
          <a:solidFill>
            <a:srgbClr val="D0D8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869949" y="6481845"/>
            <a:ext cx="264795" cy="213995"/>
          </a:xfrm>
          <a:custGeom>
            <a:avLst/>
            <a:gdLst/>
            <a:ahLst/>
            <a:cxnLst/>
            <a:rect l="l" t="t" r="r" b="b"/>
            <a:pathLst>
              <a:path w="264794" h="213995">
                <a:moveTo>
                  <a:pt x="0" y="213681"/>
                </a:moveTo>
                <a:lnTo>
                  <a:pt x="264583" y="213681"/>
                </a:lnTo>
                <a:lnTo>
                  <a:pt x="264583" y="0"/>
                </a:lnTo>
                <a:lnTo>
                  <a:pt x="0" y="0"/>
                </a:lnTo>
                <a:lnTo>
                  <a:pt x="0" y="213681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2298700" y="6903701"/>
            <a:ext cx="264795" cy="213995"/>
          </a:xfrm>
          <a:custGeom>
            <a:avLst/>
            <a:gdLst/>
            <a:ahLst/>
            <a:cxnLst/>
            <a:rect l="l" t="t" r="r" b="b"/>
            <a:pathLst>
              <a:path w="264794" h="213995">
                <a:moveTo>
                  <a:pt x="0" y="213681"/>
                </a:moveTo>
                <a:lnTo>
                  <a:pt x="264583" y="213681"/>
                </a:lnTo>
                <a:lnTo>
                  <a:pt x="264583" y="0"/>
                </a:lnTo>
                <a:lnTo>
                  <a:pt x="0" y="0"/>
                </a:lnTo>
                <a:lnTo>
                  <a:pt x="0" y="213681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869949" y="7486367"/>
            <a:ext cx="264795" cy="213995"/>
          </a:xfrm>
          <a:custGeom>
            <a:avLst/>
            <a:gdLst/>
            <a:ahLst/>
            <a:cxnLst/>
            <a:rect l="l" t="t" r="r" b="b"/>
            <a:pathLst>
              <a:path w="264794" h="213995">
                <a:moveTo>
                  <a:pt x="0" y="213681"/>
                </a:moveTo>
                <a:lnTo>
                  <a:pt x="264583" y="213681"/>
                </a:lnTo>
                <a:lnTo>
                  <a:pt x="264583" y="0"/>
                </a:lnTo>
                <a:lnTo>
                  <a:pt x="0" y="0"/>
                </a:lnTo>
                <a:lnTo>
                  <a:pt x="0" y="213681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73" name="object 73"/>
          <p:cNvGraphicFramePr>
            <a:graphicFrameLocks noGrp="1"/>
          </p:cNvGraphicFramePr>
          <p:nvPr/>
        </p:nvGraphicFramePr>
        <p:xfrm>
          <a:off x="865540" y="6107351"/>
          <a:ext cx="5977889" cy="241107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28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402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41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166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641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6395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17246">
                <a:tc>
                  <a:txBody>
                    <a:bodyPr/>
                    <a:lstStyle/>
                    <a:p>
                      <a:pPr marL="589280" marR="185420" indent="-399415">
                        <a:lnSpc>
                          <a:spcPct val="105000"/>
                        </a:lnSpc>
                        <a:spcBef>
                          <a:spcPts val="195"/>
                        </a:spcBef>
                      </a:pPr>
                      <a:r>
                        <a:rPr sz="800" b="1" spc="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PENGUKURAN </a:t>
                      </a:r>
                      <a:r>
                        <a:rPr sz="800" b="1" spc="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DENGAN  </a:t>
                      </a:r>
                      <a:r>
                        <a:rPr sz="800" b="1" spc="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OTDR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24765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646430" marR="226695" indent="-414655">
                        <a:lnSpc>
                          <a:spcPct val="105000"/>
                        </a:lnSpc>
                        <a:spcBef>
                          <a:spcPts val="195"/>
                        </a:spcBef>
                      </a:pPr>
                      <a:r>
                        <a:rPr sz="800" b="1" spc="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SPLICING </a:t>
                      </a:r>
                      <a:r>
                        <a:rPr sz="800" b="1" spc="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DENGAN </a:t>
                      </a:r>
                      <a:r>
                        <a:rPr sz="800" b="1" spc="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FUSION  SPLICER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24765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D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94615">
                        <a:lnSpc>
                          <a:spcPct val="100000"/>
                        </a:lnSpc>
                        <a:spcBef>
                          <a:spcPts val="745"/>
                        </a:spcBef>
                      </a:pPr>
                      <a:r>
                        <a:rPr sz="800" b="1" spc="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PENGUKURAN </a:t>
                      </a:r>
                      <a:r>
                        <a:rPr sz="800" b="1" spc="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DENGAN</a:t>
                      </a:r>
                      <a:r>
                        <a:rPr sz="800" b="1" spc="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800" b="1" spc="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OPM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94615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255904">
                        <a:lnSpc>
                          <a:spcPct val="100000"/>
                        </a:lnSpc>
                        <a:spcBef>
                          <a:spcPts val="745"/>
                        </a:spcBef>
                      </a:pPr>
                      <a:r>
                        <a:rPr sz="800" b="1" spc="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ANALISA</a:t>
                      </a:r>
                      <a:r>
                        <a:rPr sz="800" b="1" spc="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800" b="1" spc="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PEKERJAAN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94615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7246">
                <a:tc>
                  <a:txBody>
                    <a:bodyPr/>
                    <a:lstStyle/>
                    <a:p>
                      <a:pPr marL="300355" marR="236220" indent="-200025">
                        <a:lnSpc>
                          <a:spcPct val="100000"/>
                        </a:lnSpc>
                        <a:spcBef>
                          <a:spcPts val="40"/>
                        </a:spcBef>
                        <a:tabLst>
                          <a:tab pos="300355" algn="l"/>
                        </a:tabLst>
                      </a:pPr>
                      <a:r>
                        <a:rPr sz="1500" b="1" baseline="-27777" dirty="0">
                          <a:latin typeface="Calibri"/>
                          <a:cs typeface="Calibri"/>
                        </a:rPr>
                        <a:t>1	</a:t>
                      </a:r>
                      <a:r>
                        <a:rPr sz="800" spc="5" dirty="0">
                          <a:latin typeface="Calibri"/>
                          <a:cs typeface="Calibri"/>
                        </a:rPr>
                        <a:t>Peserta </a:t>
                      </a:r>
                      <a:r>
                        <a:rPr sz="800" spc="10" dirty="0">
                          <a:latin typeface="Calibri"/>
                          <a:cs typeface="Calibri"/>
                        </a:rPr>
                        <a:t>mencari </a:t>
                      </a:r>
                      <a:r>
                        <a:rPr sz="800" dirty="0">
                          <a:latin typeface="Calibri"/>
                          <a:cs typeface="Calibri"/>
                        </a:rPr>
                        <a:t>titik  </a:t>
                      </a:r>
                      <a:r>
                        <a:rPr sz="800" spc="5" dirty="0">
                          <a:latin typeface="Calibri"/>
                          <a:cs typeface="Calibri"/>
                        </a:rPr>
                        <a:t>gangguan.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508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D0D8E8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D0D8E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D0D8E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10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300355">
                        <a:lnSpc>
                          <a:spcPts val="885"/>
                        </a:lnSpc>
                        <a:spcBef>
                          <a:spcPts val="240"/>
                        </a:spcBef>
                      </a:pPr>
                      <a:r>
                        <a:rPr sz="800" spc="5" dirty="0">
                          <a:latin typeface="Calibri"/>
                          <a:cs typeface="Calibri"/>
                        </a:rPr>
                        <a:t>Peserta</a:t>
                      </a:r>
                      <a:r>
                        <a:rPr sz="800" spc="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800" spc="10" dirty="0">
                          <a:latin typeface="Calibri"/>
                          <a:cs typeface="Calibri"/>
                        </a:rPr>
                        <a:t>melakukan</a:t>
                      </a:r>
                      <a:endParaRPr sz="800">
                        <a:latin typeface="Calibri"/>
                        <a:cs typeface="Calibri"/>
                      </a:endParaRPr>
                    </a:p>
                    <a:p>
                      <a:pPr marL="300355" marR="90805" indent="-200025">
                        <a:lnSpc>
                          <a:spcPts val="980"/>
                        </a:lnSpc>
                        <a:spcBef>
                          <a:spcPts val="140"/>
                        </a:spcBef>
                        <a:tabLst>
                          <a:tab pos="300355" algn="l"/>
                        </a:tabLst>
                      </a:pPr>
                      <a:r>
                        <a:rPr sz="1500" b="1" baseline="-19444" dirty="0">
                          <a:latin typeface="Calibri"/>
                          <a:cs typeface="Calibri"/>
                        </a:rPr>
                        <a:t>2	</a:t>
                      </a:r>
                      <a:r>
                        <a:rPr sz="800" spc="5" dirty="0">
                          <a:latin typeface="Calibri"/>
                          <a:cs typeface="Calibri"/>
                        </a:rPr>
                        <a:t>penyambungan dengan  fusion splicer pada core</a:t>
                      </a:r>
                      <a:r>
                        <a:rPr sz="800" spc="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800" spc="5" dirty="0">
                          <a:latin typeface="Calibri"/>
                          <a:cs typeface="Calibri"/>
                        </a:rPr>
                        <a:t>yang</a:t>
                      </a:r>
                      <a:endParaRPr sz="800">
                        <a:latin typeface="Calibri"/>
                        <a:cs typeface="Calibri"/>
                      </a:endParaRPr>
                    </a:p>
                    <a:p>
                      <a:pPr marL="300355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800" spc="-10" dirty="0">
                          <a:latin typeface="Calibri"/>
                          <a:cs typeface="Calibri"/>
                        </a:rPr>
                        <a:t>diukur.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E9EDF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E9EDF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1044">
                <a:tc>
                  <a:txBody>
                    <a:bodyPr/>
                    <a:lstStyle/>
                    <a:p>
                      <a:pPr marL="300355">
                        <a:lnSpc>
                          <a:spcPts val="885"/>
                        </a:lnSpc>
                        <a:spcBef>
                          <a:spcPts val="229"/>
                        </a:spcBef>
                      </a:pPr>
                      <a:r>
                        <a:rPr sz="800" spc="5" dirty="0">
                          <a:latin typeface="Calibri"/>
                          <a:cs typeface="Calibri"/>
                        </a:rPr>
                        <a:t>Peserta</a:t>
                      </a:r>
                      <a:r>
                        <a:rPr sz="800" spc="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800" spc="10" dirty="0">
                          <a:latin typeface="Calibri"/>
                          <a:cs typeface="Calibri"/>
                        </a:rPr>
                        <a:t>membaca</a:t>
                      </a:r>
                      <a:endParaRPr sz="800">
                        <a:latin typeface="Calibri"/>
                        <a:cs typeface="Calibri"/>
                      </a:endParaRPr>
                    </a:p>
                    <a:p>
                      <a:pPr marL="300355" marR="189230" indent="-200025">
                        <a:lnSpc>
                          <a:spcPts val="980"/>
                        </a:lnSpc>
                        <a:spcBef>
                          <a:spcPts val="140"/>
                        </a:spcBef>
                        <a:tabLst>
                          <a:tab pos="300355" algn="l"/>
                        </a:tabLst>
                      </a:pPr>
                      <a:r>
                        <a:rPr sz="1500" b="1" baseline="-25000" dirty="0">
                          <a:latin typeface="Calibri"/>
                          <a:cs typeface="Calibri"/>
                        </a:rPr>
                        <a:t>3	</a:t>
                      </a:r>
                      <a:r>
                        <a:rPr sz="800" spc="10" dirty="0">
                          <a:latin typeface="Calibri"/>
                          <a:cs typeface="Calibri"/>
                        </a:rPr>
                        <a:t>p</a:t>
                      </a:r>
                      <a:r>
                        <a:rPr sz="800" spc="15" dirty="0">
                          <a:latin typeface="Calibri"/>
                          <a:cs typeface="Calibri"/>
                        </a:rPr>
                        <a:t>a</a:t>
                      </a:r>
                      <a:r>
                        <a:rPr sz="800" spc="-10" dirty="0">
                          <a:latin typeface="Calibri"/>
                          <a:cs typeface="Calibri"/>
                        </a:rPr>
                        <a:t>r</a:t>
                      </a:r>
                      <a:r>
                        <a:rPr sz="800" spc="15" dirty="0">
                          <a:latin typeface="Calibri"/>
                          <a:cs typeface="Calibri"/>
                        </a:rPr>
                        <a:t>a</a:t>
                      </a:r>
                      <a:r>
                        <a:rPr sz="800" spc="25" dirty="0">
                          <a:latin typeface="Calibri"/>
                          <a:cs typeface="Calibri"/>
                        </a:rPr>
                        <a:t>m</a:t>
                      </a:r>
                      <a:r>
                        <a:rPr sz="800" spc="10" dirty="0">
                          <a:latin typeface="Calibri"/>
                          <a:cs typeface="Calibri"/>
                        </a:rPr>
                        <a:t>e</a:t>
                      </a:r>
                      <a:r>
                        <a:rPr sz="800" dirty="0">
                          <a:latin typeface="Calibri"/>
                          <a:cs typeface="Calibri"/>
                        </a:rPr>
                        <a:t>t</a:t>
                      </a:r>
                      <a:r>
                        <a:rPr sz="800" spc="15" dirty="0">
                          <a:latin typeface="Calibri"/>
                          <a:cs typeface="Calibri"/>
                        </a:rPr>
                        <a:t>e</a:t>
                      </a:r>
                      <a:r>
                        <a:rPr sz="800" spc="-20" dirty="0">
                          <a:latin typeface="Calibri"/>
                          <a:cs typeface="Calibri"/>
                        </a:rPr>
                        <a:t>r</a:t>
                      </a:r>
                      <a:r>
                        <a:rPr sz="800" spc="5" dirty="0">
                          <a:latin typeface="Calibri"/>
                          <a:cs typeface="Calibri"/>
                        </a:rPr>
                        <a:t>-</a:t>
                      </a:r>
                      <a:r>
                        <a:rPr sz="800" spc="10" dirty="0">
                          <a:latin typeface="Calibri"/>
                          <a:cs typeface="Calibri"/>
                        </a:rPr>
                        <a:t>p</a:t>
                      </a:r>
                      <a:r>
                        <a:rPr sz="800" spc="15" dirty="0">
                          <a:latin typeface="Calibri"/>
                          <a:cs typeface="Calibri"/>
                        </a:rPr>
                        <a:t>a</a:t>
                      </a:r>
                      <a:r>
                        <a:rPr sz="800" spc="-10" dirty="0">
                          <a:latin typeface="Calibri"/>
                          <a:cs typeface="Calibri"/>
                        </a:rPr>
                        <a:t>r</a:t>
                      </a:r>
                      <a:r>
                        <a:rPr sz="800" spc="15" dirty="0">
                          <a:latin typeface="Calibri"/>
                          <a:cs typeface="Calibri"/>
                        </a:rPr>
                        <a:t>a</a:t>
                      </a:r>
                      <a:r>
                        <a:rPr sz="800" spc="25" dirty="0">
                          <a:latin typeface="Calibri"/>
                          <a:cs typeface="Calibri"/>
                        </a:rPr>
                        <a:t>m</a:t>
                      </a:r>
                      <a:r>
                        <a:rPr sz="800" spc="10" dirty="0">
                          <a:latin typeface="Calibri"/>
                          <a:cs typeface="Calibri"/>
                        </a:rPr>
                        <a:t>e</a:t>
                      </a:r>
                      <a:r>
                        <a:rPr sz="800" dirty="0">
                          <a:latin typeface="Calibri"/>
                          <a:cs typeface="Calibri"/>
                        </a:rPr>
                        <a:t>t</a:t>
                      </a:r>
                      <a:r>
                        <a:rPr sz="800" spc="15" dirty="0">
                          <a:latin typeface="Calibri"/>
                          <a:cs typeface="Calibri"/>
                        </a:rPr>
                        <a:t>e</a:t>
                      </a:r>
                      <a:r>
                        <a:rPr sz="800" dirty="0">
                          <a:latin typeface="Calibri"/>
                          <a:cs typeface="Calibri"/>
                        </a:rPr>
                        <a:t>r  </a:t>
                      </a:r>
                      <a:r>
                        <a:rPr sz="800" spc="5" dirty="0">
                          <a:latin typeface="Calibri"/>
                          <a:cs typeface="Calibri"/>
                        </a:rPr>
                        <a:t>hasil ukur</a:t>
                      </a:r>
                      <a:r>
                        <a:rPr sz="80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800" spc="5" dirty="0">
                          <a:latin typeface="Calibri"/>
                          <a:cs typeface="Calibri"/>
                        </a:rPr>
                        <a:t>yang</a:t>
                      </a:r>
                      <a:endParaRPr sz="800">
                        <a:latin typeface="Calibri"/>
                        <a:cs typeface="Calibri"/>
                      </a:endParaRPr>
                    </a:p>
                    <a:p>
                      <a:pPr marL="300355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800" spc="5" dirty="0">
                          <a:latin typeface="Calibri"/>
                          <a:cs typeface="Calibri"/>
                        </a:rPr>
                        <a:t>diperoleh.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29209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D0D8E8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D0D8E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D0D8E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7160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E9EDF4"/>
                    </a:solidFill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E9EDF4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solidFill>
                      <a:srgbClr val="E9EDF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E9EDF4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0086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E9EDF4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1000" b="1" dirty="0">
                          <a:latin typeface="Calibri"/>
                          <a:cs typeface="Calibri"/>
                        </a:rPr>
                        <a:t>4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17145" marB="0">
                    <a:lnL w="9525">
                      <a:solidFill>
                        <a:srgbClr val="FFFFFF"/>
                      </a:solidFill>
                      <a:prstDash val="solid"/>
                    </a:lnL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35560">
                        <a:lnSpc>
                          <a:spcPts val="575"/>
                        </a:lnSpc>
                      </a:pPr>
                      <a:r>
                        <a:rPr sz="800" spc="5" dirty="0">
                          <a:latin typeface="Calibri"/>
                          <a:cs typeface="Calibri"/>
                        </a:rPr>
                        <a:t>Peserta </a:t>
                      </a:r>
                      <a:r>
                        <a:rPr sz="800" spc="10" dirty="0">
                          <a:latin typeface="Calibri"/>
                          <a:cs typeface="Calibri"/>
                        </a:rPr>
                        <a:t>mencari</a:t>
                      </a:r>
                      <a:r>
                        <a:rPr sz="800" spc="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800" spc="10" dirty="0">
                          <a:latin typeface="Calibri"/>
                          <a:cs typeface="Calibri"/>
                        </a:rPr>
                        <a:t>loss</a:t>
                      </a:r>
                      <a:endParaRPr sz="800">
                        <a:latin typeface="Calibri"/>
                        <a:cs typeface="Calibri"/>
                      </a:endParaRPr>
                    </a:p>
                    <a:p>
                      <a:pPr marL="35560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sz="800" spc="5" dirty="0">
                          <a:latin typeface="Calibri"/>
                          <a:cs typeface="Calibri"/>
                        </a:rPr>
                        <a:t>total.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R w="9525">
                      <a:solidFill>
                        <a:srgbClr val="FFFFFF"/>
                      </a:solidFill>
                      <a:prstDash val="solid"/>
                    </a:lnR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E9EDF4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E9EDF4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1623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D0D8E8"/>
                    </a:solidFill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D0D8E8"/>
                    </a:solidFill>
                  </a:tcPr>
                </a:tc>
                <a:tc rowSpan="2"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D0D8E8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solidFill>
                      <a:srgbClr val="D0D8E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5622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D0D8E8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D0D8E8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D0D8E8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sz="1000" b="1" dirty="0">
                          <a:latin typeface="Calibri"/>
                          <a:cs typeface="Calibri"/>
                        </a:rPr>
                        <a:t>5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16510" marB="0">
                    <a:lnL w="9525">
                      <a:solidFill>
                        <a:srgbClr val="FFFFFF"/>
                      </a:solidFill>
                      <a:prstDash val="solid"/>
                    </a:lnL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35560">
                        <a:lnSpc>
                          <a:spcPts val="615"/>
                        </a:lnSpc>
                      </a:pPr>
                      <a:r>
                        <a:rPr sz="800" spc="5" dirty="0">
                          <a:latin typeface="Calibri"/>
                          <a:cs typeface="Calibri"/>
                        </a:rPr>
                        <a:t>Peserta</a:t>
                      </a:r>
                      <a:r>
                        <a:rPr sz="800" spc="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800" spc="10" dirty="0">
                          <a:latin typeface="Calibri"/>
                          <a:cs typeface="Calibri"/>
                        </a:rPr>
                        <a:t>membuat</a:t>
                      </a:r>
                      <a:endParaRPr sz="800">
                        <a:latin typeface="Calibri"/>
                        <a:cs typeface="Calibri"/>
                      </a:endParaRPr>
                    </a:p>
                    <a:p>
                      <a:pPr marL="35560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sz="800" spc="10" dirty="0">
                          <a:latin typeface="Calibri"/>
                          <a:cs typeface="Calibri"/>
                        </a:rPr>
                        <a:t>Analisa </a:t>
                      </a:r>
                      <a:r>
                        <a:rPr sz="800" spc="5" dirty="0">
                          <a:latin typeface="Calibri"/>
                          <a:cs typeface="Calibri"/>
                        </a:rPr>
                        <a:t>dan</a:t>
                      </a:r>
                      <a:r>
                        <a:rPr sz="800" spc="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800" spc="5" dirty="0">
                          <a:latin typeface="Calibri"/>
                          <a:cs typeface="Calibri"/>
                        </a:rPr>
                        <a:t>kesimpulan.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R w="9525">
                      <a:solidFill>
                        <a:srgbClr val="FFFFFF"/>
                      </a:solidFill>
                      <a:prstDash val="solid"/>
                    </a:lnR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74" name="object 74"/>
          <p:cNvSpPr/>
          <p:nvPr/>
        </p:nvSpPr>
        <p:spPr>
          <a:xfrm>
            <a:off x="717549" y="5391150"/>
            <a:ext cx="6337300" cy="3556000"/>
          </a:xfrm>
          <a:custGeom>
            <a:avLst/>
            <a:gdLst/>
            <a:ahLst/>
            <a:cxnLst/>
            <a:rect l="l" t="t" r="r" b="b"/>
            <a:pathLst>
              <a:path w="6337300" h="3556000">
                <a:moveTo>
                  <a:pt x="0" y="0"/>
                </a:moveTo>
                <a:lnTo>
                  <a:pt x="6337300" y="0"/>
                </a:lnTo>
                <a:lnTo>
                  <a:pt x="6337300" y="3556000"/>
                </a:lnTo>
                <a:lnTo>
                  <a:pt x="0" y="35560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535"/>
              </a:lnSpc>
            </a:pPr>
            <a:fld id="{81D60167-4931-47E6-BA6A-407CBD079E47}" type="slidenum">
              <a:rPr dirty="0"/>
              <a:t>5</a:t>
            </a:fld>
            <a:endParaRPr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645870" y="4338673"/>
            <a:ext cx="480659" cy="2476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17549" y="1098550"/>
            <a:ext cx="6337300" cy="356870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 marL="565785">
              <a:lnSpc>
                <a:spcPct val="100000"/>
              </a:lnSpc>
              <a:spcBef>
                <a:spcPts val="980"/>
              </a:spcBef>
            </a:pPr>
            <a:r>
              <a:rPr sz="1100" b="1" dirty="0">
                <a:solidFill>
                  <a:srgbClr val="FF0000"/>
                </a:solidFill>
                <a:latin typeface="Cambria"/>
                <a:cs typeface="Cambria"/>
              </a:rPr>
              <a:t>Pengantar </a:t>
            </a:r>
            <a:r>
              <a:rPr sz="1100" b="1" spc="-5" dirty="0">
                <a:solidFill>
                  <a:srgbClr val="FF0000"/>
                </a:solidFill>
                <a:latin typeface="Cambria"/>
                <a:cs typeface="Cambria"/>
              </a:rPr>
              <a:t>penyambungan </a:t>
            </a:r>
            <a:r>
              <a:rPr sz="1100" b="1" spc="5" dirty="0">
                <a:solidFill>
                  <a:srgbClr val="FF0000"/>
                </a:solidFill>
                <a:latin typeface="Cambria"/>
                <a:cs typeface="Cambria"/>
              </a:rPr>
              <a:t>kabel </a:t>
            </a:r>
            <a:r>
              <a:rPr sz="1100" b="1" dirty="0">
                <a:solidFill>
                  <a:srgbClr val="FF0000"/>
                </a:solidFill>
                <a:latin typeface="Cambria"/>
                <a:cs typeface="Cambria"/>
              </a:rPr>
              <a:t>serat optik</a:t>
            </a:r>
            <a:r>
              <a:rPr sz="1100" b="1" spc="10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100" b="1" dirty="0">
                <a:solidFill>
                  <a:srgbClr val="FF0000"/>
                </a:solidFill>
                <a:latin typeface="Cambria"/>
                <a:cs typeface="Cambria"/>
              </a:rPr>
              <a:t>::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050">
              <a:latin typeface="Times New Roman"/>
              <a:cs typeface="Times New Roman"/>
            </a:endParaRPr>
          </a:p>
          <a:p>
            <a:pPr marL="744855" marR="929640" indent="-179705">
              <a:lnSpc>
                <a:spcPct val="105500"/>
              </a:lnSpc>
              <a:buFont typeface="Wingdings"/>
              <a:buChar char=""/>
              <a:tabLst>
                <a:tab pos="745490" algn="l"/>
              </a:tabLst>
            </a:pPr>
            <a:r>
              <a:rPr sz="1100" spc="5" dirty="0">
                <a:latin typeface="Cambria"/>
                <a:cs typeface="Cambria"/>
              </a:rPr>
              <a:t>Dalam </a:t>
            </a:r>
            <a:r>
              <a:rPr sz="1100" dirty="0">
                <a:latin typeface="Cambria"/>
                <a:cs typeface="Cambria"/>
              </a:rPr>
              <a:t>jaringan kabel, titik </a:t>
            </a:r>
            <a:r>
              <a:rPr sz="1100" spc="-10" dirty="0">
                <a:latin typeface="Cambria"/>
                <a:cs typeface="Cambria"/>
              </a:rPr>
              <a:t>rawan </a:t>
            </a:r>
            <a:r>
              <a:rPr sz="1100" dirty="0">
                <a:latin typeface="Cambria"/>
                <a:cs typeface="Cambria"/>
              </a:rPr>
              <a:t>gangguan terletak pada titik sambung, yaitu  kemungkinan </a:t>
            </a:r>
            <a:r>
              <a:rPr sz="1100" spc="-5" dirty="0">
                <a:latin typeface="Cambria"/>
                <a:cs typeface="Cambria"/>
              </a:rPr>
              <a:t>masuknya </a:t>
            </a:r>
            <a:r>
              <a:rPr sz="1100" dirty="0">
                <a:latin typeface="Cambria"/>
                <a:cs typeface="Cambria"/>
              </a:rPr>
              <a:t>air </a:t>
            </a:r>
            <a:r>
              <a:rPr sz="1100" spc="-10" dirty="0">
                <a:latin typeface="Cambria"/>
                <a:cs typeface="Cambria"/>
              </a:rPr>
              <a:t>ke </a:t>
            </a:r>
            <a:r>
              <a:rPr sz="1100" spc="5" dirty="0">
                <a:latin typeface="Cambria"/>
                <a:cs typeface="Cambria"/>
              </a:rPr>
              <a:t>dalam</a:t>
            </a:r>
            <a:r>
              <a:rPr sz="1100" spc="30" dirty="0">
                <a:latin typeface="Cambria"/>
                <a:cs typeface="Cambria"/>
              </a:rPr>
              <a:t> </a:t>
            </a:r>
            <a:r>
              <a:rPr sz="1100" dirty="0">
                <a:latin typeface="Cambria"/>
                <a:cs typeface="Cambria"/>
              </a:rPr>
              <a:t>closure.</a:t>
            </a:r>
            <a:endParaRPr sz="1100">
              <a:latin typeface="Cambria"/>
              <a:cs typeface="Cambria"/>
            </a:endParaRPr>
          </a:p>
          <a:p>
            <a:pPr marL="744855" indent="-179705">
              <a:lnSpc>
                <a:spcPts val="1310"/>
              </a:lnSpc>
              <a:buFont typeface="Wingdings"/>
              <a:buChar char=""/>
              <a:tabLst>
                <a:tab pos="745490" algn="l"/>
              </a:tabLst>
            </a:pPr>
            <a:r>
              <a:rPr sz="1100" spc="5" dirty="0">
                <a:latin typeface="Cambria"/>
                <a:cs typeface="Cambria"/>
              </a:rPr>
              <a:t>Dalam </a:t>
            </a:r>
            <a:r>
              <a:rPr sz="1100" dirty="0">
                <a:latin typeface="Cambria"/>
                <a:cs typeface="Cambria"/>
              </a:rPr>
              <a:t>kurun </a:t>
            </a:r>
            <a:r>
              <a:rPr sz="1100" spc="-5" dirty="0">
                <a:latin typeface="Cambria"/>
                <a:cs typeface="Cambria"/>
              </a:rPr>
              <a:t>waktu </a:t>
            </a:r>
            <a:r>
              <a:rPr sz="1100" dirty="0">
                <a:latin typeface="Cambria"/>
                <a:cs typeface="Cambria"/>
              </a:rPr>
              <a:t>5 s/d 10 tahun karakteristik kabel akan</a:t>
            </a:r>
            <a:r>
              <a:rPr sz="1100" spc="35" dirty="0">
                <a:latin typeface="Cambria"/>
                <a:cs typeface="Cambria"/>
              </a:rPr>
              <a:t> </a:t>
            </a:r>
            <a:r>
              <a:rPr sz="1100" dirty="0">
                <a:latin typeface="Cambria"/>
                <a:cs typeface="Cambria"/>
              </a:rPr>
              <a:t>menurun.</a:t>
            </a:r>
            <a:endParaRPr sz="1100">
              <a:latin typeface="Cambria"/>
              <a:cs typeface="Cambria"/>
            </a:endParaRPr>
          </a:p>
          <a:p>
            <a:pPr marL="744855" indent="-179705">
              <a:lnSpc>
                <a:spcPts val="1310"/>
              </a:lnSpc>
              <a:buFont typeface="Wingdings"/>
              <a:buChar char=""/>
              <a:tabLst>
                <a:tab pos="745490" algn="l"/>
              </a:tabLst>
            </a:pPr>
            <a:r>
              <a:rPr sz="1100" spc="-5" dirty="0">
                <a:latin typeface="Cambria"/>
                <a:cs typeface="Cambria"/>
              </a:rPr>
              <a:t>Penyambungan </a:t>
            </a:r>
            <a:r>
              <a:rPr sz="1100" dirty="0">
                <a:latin typeface="Cambria"/>
                <a:cs typeface="Cambria"/>
              </a:rPr>
              <a:t>kabel </a:t>
            </a:r>
            <a:r>
              <a:rPr sz="1100" spc="-5" dirty="0">
                <a:latin typeface="Cambria"/>
                <a:cs typeface="Cambria"/>
              </a:rPr>
              <a:t>serat </a:t>
            </a:r>
            <a:r>
              <a:rPr sz="1100" dirty="0">
                <a:latin typeface="Cambria"/>
                <a:cs typeface="Cambria"/>
              </a:rPr>
              <a:t>optik </a:t>
            </a:r>
            <a:r>
              <a:rPr sz="1100" spc="5" dirty="0">
                <a:latin typeface="Cambria"/>
                <a:cs typeface="Cambria"/>
              </a:rPr>
              <a:t>harus </a:t>
            </a:r>
            <a:r>
              <a:rPr sz="1100" dirty="0">
                <a:latin typeface="Cambria"/>
                <a:cs typeface="Cambria"/>
              </a:rPr>
              <a:t>mengikuti prosedur </a:t>
            </a:r>
            <a:r>
              <a:rPr sz="1100" spc="-5" dirty="0">
                <a:latin typeface="Cambria"/>
                <a:cs typeface="Cambria"/>
              </a:rPr>
              <a:t>yang </a:t>
            </a:r>
            <a:r>
              <a:rPr sz="1100" dirty="0">
                <a:latin typeface="Cambria"/>
                <a:cs typeface="Cambria"/>
              </a:rPr>
              <a:t>sesuai</a:t>
            </a:r>
            <a:r>
              <a:rPr sz="1100" spc="30" dirty="0">
                <a:latin typeface="Cambria"/>
                <a:cs typeface="Cambria"/>
              </a:rPr>
              <a:t> </a:t>
            </a:r>
            <a:r>
              <a:rPr sz="1100" dirty="0">
                <a:latin typeface="Cambria"/>
                <a:cs typeface="Cambria"/>
              </a:rPr>
              <a:t>dengan</a:t>
            </a:r>
            <a:endParaRPr sz="1100">
              <a:latin typeface="Cambria"/>
              <a:cs typeface="Cambria"/>
            </a:endParaRPr>
          </a:p>
          <a:p>
            <a:pPr marL="744855">
              <a:lnSpc>
                <a:spcPts val="1310"/>
              </a:lnSpc>
              <a:spcBef>
                <a:spcPts val="95"/>
              </a:spcBef>
            </a:pPr>
            <a:r>
              <a:rPr sz="1100" dirty="0">
                <a:latin typeface="Cambria"/>
                <a:cs typeface="Cambria"/>
              </a:rPr>
              <a:t>petunjuk pelaksanaannya.</a:t>
            </a:r>
            <a:endParaRPr sz="1100">
              <a:latin typeface="Cambria"/>
              <a:cs typeface="Cambria"/>
            </a:endParaRPr>
          </a:p>
          <a:p>
            <a:pPr marL="744855" indent="-179705">
              <a:lnSpc>
                <a:spcPts val="1310"/>
              </a:lnSpc>
              <a:buFont typeface="Wingdings"/>
              <a:buChar char=""/>
              <a:tabLst>
                <a:tab pos="745490" algn="l"/>
              </a:tabLst>
            </a:pPr>
            <a:r>
              <a:rPr sz="1100" dirty="0">
                <a:latin typeface="Cambria"/>
                <a:cs typeface="Cambria"/>
              </a:rPr>
              <a:t>Penggunaan peralatan </a:t>
            </a:r>
            <a:r>
              <a:rPr sz="1100" spc="5" dirty="0">
                <a:latin typeface="Cambria"/>
                <a:cs typeface="Cambria"/>
              </a:rPr>
              <a:t>dan </a:t>
            </a:r>
            <a:r>
              <a:rPr sz="1100" dirty="0">
                <a:latin typeface="Cambria"/>
                <a:cs typeface="Cambria"/>
              </a:rPr>
              <a:t>material </a:t>
            </a:r>
            <a:r>
              <a:rPr sz="1100" spc="5" dirty="0">
                <a:latin typeface="Cambria"/>
                <a:cs typeface="Cambria"/>
              </a:rPr>
              <a:t>harus</a:t>
            </a:r>
            <a:r>
              <a:rPr sz="1100" spc="-10" dirty="0">
                <a:latin typeface="Cambria"/>
                <a:cs typeface="Cambria"/>
              </a:rPr>
              <a:t> </a:t>
            </a:r>
            <a:r>
              <a:rPr sz="1100" spc="-15" dirty="0">
                <a:latin typeface="Cambria"/>
                <a:cs typeface="Cambria"/>
              </a:rPr>
              <a:t>benar.</a:t>
            </a:r>
            <a:endParaRPr sz="1100">
              <a:latin typeface="Cambria"/>
              <a:cs typeface="Cambria"/>
            </a:endParaRPr>
          </a:p>
          <a:p>
            <a:pPr marL="744855" indent="-179705">
              <a:lnSpc>
                <a:spcPct val="100000"/>
              </a:lnSpc>
              <a:spcBef>
                <a:spcPts val="190"/>
              </a:spcBef>
              <a:buFont typeface="Wingdings"/>
              <a:buChar char=""/>
              <a:tabLst>
                <a:tab pos="745490" algn="l"/>
              </a:tabLst>
            </a:pPr>
            <a:r>
              <a:rPr sz="1100" dirty="0">
                <a:latin typeface="Cambria"/>
                <a:cs typeface="Cambria"/>
              </a:rPr>
              <a:t>Pemasangan sarana sambung kabel </a:t>
            </a:r>
            <a:r>
              <a:rPr sz="1100" spc="5" dirty="0">
                <a:latin typeface="Cambria"/>
                <a:cs typeface="Cambria"/>
              </a:rPr>
              <a:t>harus </a:t>
            </a:r>
            <a:r>
              <a:rPr sz="1100" dirty="0">
                <a:latin typeface="Cambria"/>
                <a:cs typeface="Cambria"/>
              </a:rPr>
              <a:t>sesuai petunjuk</a:t>
            </a:r>
            <a:r>
              <a:rPr sz="1100" spc="20" dirty="0">
                <a:latin typeface="Cambria"/>
                <a:cs typeface="Cambria"/>
              </a:rPr>
              <a:t> </a:t>
            </a:r>
            <a:r>
              <a:rPr sz="1100" dirty="0">
                <a:latin typeface="Cambria"/>
                <a:cs typeface="Cambria"/>
              </a:rPr>
              <a:t>pelaksanaannya.</a:t>
            </a:r>
            <a:endParaRPr sz="1100">
              <a:latin typeface="Cambria"/>
              <a:cs typeface="Cambria"/>
            </a:endParaRPr>
          </a:p>
          <a:p>
            <a:pPr marL="744855" indent="-179705">
              <a:lnSpc>
                <a:spcPct val="100000"/>
              </a:lnSpc>
              <a:spcBef>
                <a:spcPts val="170"/>
              </a:spcBef>
              <a:buFont typeface="Wingdings"/>
              <a:buChar char=""/>
              <a:tabLst>
                <a:tab pos="745490" algn="l"/>
              </a:tabLst>
            </a:pPr>
            <a:r>
              <a:rPr sz="1100" spc="-5" dirty="0">
                <a:latin typeface="Cambria"/>
                <a:cs typeface="Cambria"/>
              </a:rPr>
              <a:t>Pengetesan </a:t>
            </a:r>
            <a:r>
              <a:rPr sz="1100" spc="5" dirty="0">
                <a:latin typeface="Cambria"/>
                <a:cs typeface="Cambria"/>
              </a:rPr>
              <a:t>harus </a:t>
            </a:r>
            <a:r>
              <a:rPr sz="1100" dirty="0">
                <a:latin typeface="Cambria"/>
                <a:cs typeface="Cambria"/>
              </a:rPr>
              <a:t>dilaksanakan setelah selesai</a:t>
            </a:r>
            <a:r>
              <a:rPr sz="1100" spc="15" dirty="0">
                <a:latin typeface="Cambria"/>
                <a:cs typeface="Cambria"/>
              </a:rPr>
              <a:t> </a:t>
            </a:r>
            <a:r>
              <a:rPr sz="1100" spc="-5" dirty="0">
                <a:latin typeface="Cambria"/>
                <a:cs typeface="Cambria"/>
              </a:rPr>
              <a:t>penyambungan.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100">
              <a:latin typeface="Times New Roman"/>
              <a:cs typeface="Times New Roman"/>
            </a:endParaRPr>
          </a:p>
          <a:p>
            <a:pPr marL="374650">
              <a:lnSpc>
                <a:spcPct val="100000"/>
              </a:lnSpc>
            </a:pPr>
            <a:r>
              <a:rPr sz="700" spc="5" dirty="0">
                <a:latin typeface="Calibri"/>
                <a:cs typeface="Calibri"/>
              </a:rPr>
              <a:t>Page </a:t>
            </a:r>
            <a:r>
              <a:rPr sz="700" dirty="0">
                <a:latin typeface="Calibri"/>
                <a:cs typeface="Calibri"/>
              </a:rPr>
              <a:t>-</a:t>
            </a:r>
            <a:r>
              <a:rPr sz="700" spc="25" dirty="0">
                <a:latin typeface="Calibri"/>
                <a:cs typeface="Calibri"/>
              </a:rPr>
              <a:t> </a:t>
            </a:r>
            <a:r>
              <a:rPr sz="700" spc="15" dirty="0">
                <a:latin typeface="Calibri"/>
                <a:cs typeface="Calibri"/>
              </a:rPr>
              <a:t>119</a:t>
            </a:r>
            <a:endParaRPr sz="7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130509" y="3490888"/>
            <a:ext cx="1284352" cy="64321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736396" y="3421519"/>
            <a:ext cx="743511" cy="77489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590380" y="3465446"/>
            <a:ext cx="618465" cy="70467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81887" y="1336039"/>
            <a:ext cx="335280" cy="33832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645870" y="8619760"/>
            <a:ext cx="480659" cy="2467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717549" y="5391150"/>
            <a:ext cx="6337300" cy="355600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 marL="588010">
              <a:lnSpc>
                <a:spcPct val="100000"/>
              </a:lnSpc>
              <a:spcBef>
                <a:spcPts val="905"/>
              </a:spcBef>
            </a:pPr>
            <a:r>
              <a:rPr sz="1100" b="1" dirty="0">
                <a:latin typeface="Cambria"/>
                <a:cs typeface="Cambria"/>
              </a:rPr>
              <a:t>Prosedur </a:t>
            </a:r>
            <a:r>
              <a:rPr sz="1100" b="1" spc="-5" dirty="0">
                <a:latin typeface="Cambria"/>
                <a:cs typeface="Cambria"/>
              </a:rPr>
              <a:t>penyambungan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000">
              <a:latin typeface="Times New Roman"/>
              <a:cs typeface="Times New Roman"/>
            </a:endParaRPr>
          </a:p>
          <a:p>
            <a:pPr marL="828040" indent="-240665">
              <a:lnSpc>
                <a:spcPct val="100000"/>
              </a:lnSpc>
              <a:buFont typeface="Wingdings"/>
              <a:buChar char=""/>
              <a:tabLst>
                <a:tab pos="827405" algn="l"/>
                <a:tab pos="828675" algn="l"/>
              </a:tabLst>
            </a:pPr>
            <a:r>
              <a:rPr sz="1100" spc="-5" dirty="0">
                <a:latin typeface="Cambria"/>
                <a:cs typeface="Cambria"/>
              </a:rPr>
              <a:t>Penyambungan </a:t>
            </a:r>
            <a:r>
              <a:rPr sz="1100" dirty="0">
                <a:latin typeface="Cambria"/>
                <a:cs typeface="Cambria"/>
              </a:rPr>
              <a:t>kabel </a:t>
            </a:r>
            <a:r>
              <a:rPr sz="1100" spc="-5" dirty="0">
                <a:latin typeface="Cambria"/>
                <a:cs typeface="Cambria"/>
              </a:rPr>
              <a:t>serat </a:t>
            </a:r>
            <a:r>
              <a:rPr sz="1100" dirty="0">
                <a:latin typeface="Cambria"/>
                <a:cs typeface="Cambria"/>
              </a:rPr>
              <a:t>optik </a:t>
            </a:r>
            <a:r>
              <a:rPr sz="1100" spc="-5" dirty="0">
                <a:latin typeface="Cambria"/>
                <a:cs typeface="Cambria"/>
              </a:rPr>
              <a:t>terdiri </a:t>
            </a:r>
            <a:r>
              <a:rPr sz="1100" spc="5" dirty="0">
                <a:latin typeface="Cambria"/>
                <a:cs typeface="Cambria"/>
              </a:rPr>
              <a:t>dari</a:t>
            </a:r>
            <a:r>
              <a:rPr sz="1100" spc="30" dirty="0">
                <a:latin typeface="Cambria"/>
                <a:cs typeface="Cambria"/>
              </a:rPr>
              <a:t> </a:t>
            </a:r>
            <a:r>
              <a:rPr sz="1100" dirty="0">
                <a:latin typeface="Cambria"/>
                <a:cs typeface="Cambria"/>
              </a:rPr>
              <a:t>:</a:t>
            </a:r>
            <a:endParaRPr sz="1100">
              <a:latin typeface="Cambria"/>
              <a:cs typeface="Cambria"/>
            </a:endParaRPr>
          </a:p>
          <a:p>
            <a:pPr marL="1066165" lvl="1" indent="-240665">
              <a:lnSpc>
                <a:spcPct val="100000"/>
              </a:lnSpc>
              <a:spcBef>
                <a:spcPts val="675"/>
              </a:spcBef>
              <a:buFont typeface="Wingdings"/>
              <a:buChar char=""/>
              <a:tabLst>
                <a:tab pos="1065530" algn="l"/>
                <a:tab pos="1066800" algn="l"/>
              </a:tabLst>
            </a:pPr>
            <a:r>
              <a:rPr sz="1100" spc="-5" dirty="0">
                <a:latin typeface="Cambria"/>
                <a:cs typeface="Cambria"/>
              </a:rPr>
              <a:t>Penyambungan</a:t>
            </a:r>
            <a:r>
              <a:rPr sz="1100" spc="-45" dirty="0">
                <a:latin typeface="Cambria"/>
                <a:cs typeface="Cambria"/>
              </a:rPr>
              <a:t> </a:t>
            </a:r>
            <a:r>
              <a:rPr sz="1100" dirty="0">
                <a:latin typeface="Cambria"/>
                <a:cs typeface="Cambria"/>
              </a:rPr>
              <a:t>kabel.</a:t>
            </a:r>
            <a:endParaRPr sz="1100">
              <a:latin typeface="Cambria"/>
              <a:cs typeface="Cambria"/>
            </a:endParaRPr>
          </a:p>
          <a:p>
            <a:pPr marL="1066165" lvl="1" indent="-240665">
              <a:lnSpc>
                <a:spcPct val="100000"/>
              </a:lnSpc>
              <a:spcBef>
                <a:spcPts val="670"/>
              </a:spcBef>
              <a:buFont typeface="Wingdings"/>
              <a:buChar char=""/>
              <a:tabLst>
                <a:tab pos="1065530" algn="l"/>
                <a:tab pos="1066800" algn="l"/>
              </a:tabLst>
            </a:pPr>
            <a:r>
              <a:rPr sz="1100" spc="-5" dirty="0">
                <a:latin typeface="Cambria"/>
                <a:cs typeface="Cambria"/>
              </a:rPr>
              <a:t>Penyambungan</a:t>
            </a:r>
            <a:r>
              <a:rPr sz="1100" spc="-50" dirty="0">
                <a:latin typeface="Cambria"/>
                <a:cs typeface="Cambria"/>
              </a:rPr>
              <a:t> </a:t>
            </a:r>
            <a:r>
              <a:rPr sz="1100" dirty="0">
                <a:latin typeface="Cambria"/>
                <a:cs typeface="Cambria"/>
              </a:rPr>
              <a:t>serat.</a:t>
            </a:r>
            <a:endParaRPr sz="1100">
              <a:latin typeface="Cambria"/>
              <a:cs typeface="Cambria"/>
            </a:endParaRPr>
          </a:p>
          <a:p>
            <a:pPr marL="828040" marR="455295" indent="-240029">
              <a:lnSpc>
                <a:spcPts val="1300"/>
              </a:lnSpc>
              <a:spcBef>
                <a:spcPts val="755"/>
              </a:spcBef>
              <a:buFont typeface="Wingdings"/>
              <a:buChar char=""/>
              <a:tabLst>
                <a:tab pos="827405" algn="l"/>
                <a:tab pos="828675" algn="l"/>
              </a:tabLst>
            </a:pPr>
            <a:r>
              <a:rPr sz="1100" dirty="0">
                <a:latin typeface="Cambria"/>
                <a:cs typeface="Cambria"/>
              </a:rPr>
              <a:t>Jadi, pertama-tama </a:t>
            </a:r>
            <a:r>
              <a:rPr sz="1100" spc="-5" dirty="0">
                <a:latin typeface="Cambria"/>
                <a:cs typeface="Cambria"/>
              </a:rPr>
              <a:t>yang </a:t>
            </a:r>
            <a:r>
              <a:rPr sz="1100" spc="5" dirty="0">
                <a:latin typeface="Cambria"/>
                <a:cs typeface="Cambria"/>
              </a:rPr>
              <a:t>harus </a:t>
            </a:r>
            <a:r>
              <a:rPr sz="1100" dirty="0">
                <a:latin typeface="Cambria"/>
                <a:cs typeface="Cambria"/>
              </a:rPr>
              <a:t>dilakukan adalah penanganan sarana sambung kabel  </a:t>
            </a:r>
            <a:r>
              <a:rPr sz="1100" spc="5" dirty="0">
                <a:latin typeface="Cambria"/>
                <a:cs typeface="Cambria"/>
              </a:rPr>
              <a:t>(SSK) </a:t>
            </a:r>
            <a:r>
              <a:rPr sz="1100" dirty="0">
                <a:latin typeface="Cambria"/>
                <a:cs typeface="Cambria"/>
              </a:rPr>
              <a:t>lalu penanganan serat.</a:t>
            </a:r>
            <a:endParaRPr sz="1100">
              <a:latin typeface="Cambria"/>
              <a:cs typeface="Cambria"/>
            </a:endParaRPr>
          </a:p>
          <a:p>
            <a:pPr marL="828040" marR="493395" indent="-240029">
              <a:lnSpc>
                <a:spcPts val="1300"/>
              </a:lnSpc>
              <a:spcBef>
                <a:spcPts val="690"/>
              </a:spcBef>
              <a:buFont typeface="Wingdings"/>
              <a:buChar char=""/>
              <a:tabLst>
                <a:tab pos="827405" algn="l"/>
                <a:tab pos="828675" algn="l"/>
              </a:tabLst>
            </a:pPr>
            <a:r>
              <a:rPr sz="1100" spc="-5" dirty="0">
                <a:latin typeface="Cambria"/>
                <a:cs typeface="Cambria"/>
              </a:rPr>
              <a:t>Proses penyambungan </a:t>
            </a:r>
            <a:r>
              <a:rPr sz="1100" dirty="0">
                <a:latin typeface="Cambria"/>
                <a:cs typeface="Cambria"/>
              </a:rPr>
              <a:t>kabel bisa dilakukan </a:t>
            </a:r>
            <a:r>
              <a:rPr sz="1100" spc="-5" dirty="0">
                <a:latin typeface="Cambria"/>
                <a:cs typeface="Cambria"/>
              </a:rPr>
              <a:t>secara </a:t>
            </a:r>
            <a:r>
              <a:rPr sz="1100" dirty="0">
                <a:latin typeface="Cambria"/>
                <a:cs typeface="Cambria"/>
              </a:rPr>
              <a:t>heat shrink atau </a:t>
            </a:r>
            <a:r>
              <a:rPr sz="1100" spc="-5" dirty="0">
                <a:latin typeface="Cambria"/>
                <a:cs typeface="Cambria"/>
              </a:rPr>
              <a:t>penyambungan  secara </a:t>
            </a:r>
            <a:r>
              <a:rPr sz="1100" dirty="0">
                <a:latin typeface="Cambria"/>
                <a:cs typeface="Cambria"/>
              </a:rPr>
              <a:t>mekanik. Saat ini </a:t>
            </a:r>
            <a:r>
              <a:rPr sz="1100" spc="-15" dirty="0">
                <a:latin typeface="Cambria"/>
                <a:cs typeface="Cambria"/>
              </a:rPr>
              <a:t>Telkom </a:t>
            </a:r>
            <a:r>
              <a:rPr sz="1100" dirty="0">
                <a:latin typeface="Cambria"/>
                <a:cs typeface="Cambria"/>
              </a:rPr>
              <a:t>lebih </a:t>
            </a:r>
            <a:r>
              <a:rPr sz="1100" spc="-5" dirty="0">
                <a:latin typeface="Cambria"/>
                <a:cs typeface="Cambria"/>
              </a:rPr>
              <a:t>banyak </a:t>
            </a:r>
            <a:r>
              <a:rPr sz="1100" dirty="0">
                <a:latin typeface="Cambria"/>
                <a:cs typeface="Cambria"/>
              </a:rPr>
              <a:t>menggunakan </a:t>
            </a:r>
            <a:r>
              <a:rPr sz="1100" spc="-5" dirty="0">
                <a:latin typeface="Cambria"/>
                <a:cs typeface="Cambria"/>
              </a:rPr>
              <a:t>sistem</a:t>
            </a:r>
            <a:r>
              <a:rPr sz="1100" spc="105" dirty="0">
                <a:latin typeface="Cambria"/>
                <a:cs typeface="Cambria"/>
              </a:rPr>
              <a:t> </a:t>
            </a:r>
            <a:r>
              <a:rPr sz="1100" dirty="0">
                <a:latin typeface="Cambria"/>
                <a:cs typeface="Cambria"/>
              </a:rPr>
              <a:t>mekanik.</a:t>
            </a:r>
            <a:endParaRPr sz="1100">
              <a:latin typeface="Cambria"/>
              <a:cs typeface="Cambria"/>
            </a:endParaRPr>
          </a:p>
          <a:p>
            <a:pPr marL="828040" marR="513715" indent="-240029">
              <a:lnSpc>
                <a:spcPct val="107300"/>
              </a:lnSpc>
              <a:spcBef>
                <a:spcPts val="530"/>
              </a:spcBef>
              <a:buFont typeface="Wingdings"/>
              <a:buChar char=""/>
              <a:tabLst>
                <a:tab pos="827405" algn="l"/>
                <a:tab pos="828675" algn="l"/>
              </a:tabLst>
            </a:pPr>
            <a:r>
              <a:rPr sz="1100" dirty="0">
                <a:latin typeface="Cambria"/>
                <a:cs typeface="Cambria"/>
              </a:rPr>
              <a:t>Fungsi sarana sambung kabel (closure) adalah untuk menempatkan </a:t>
            </a:r>
            <a:r>
              <a:rPr sz="1100" spc="-10" dirty="0">
                <a:latin typeface="Cambria"/>
                <a:cs typeface="Cambria"/>
              </a:rPr>
              <a:t>tray </a:t>
            </a:r>
            <a:r>
              <a:rPr sz="1100" spc="5" dirty="0">
                <a:latin typeface="Cambria"/>
                <a:cs typeface="Cambria"/>
              </a:rPr>
              <a:t>dan </a:t>
            </a:r>
            <a:r>
              <a:rPr sz="1100" dirty="0">
                <a:latin typeface="Cambria"/>
                <a:cs typeface="Cambria"/>
              </a:rPr>
              <a:t>untuk  menjaga agar kedap terhadap</a:t>
            </a:r>
            <a:r>
              <a:rPr sz="1100" spc="15" dirty="0">
                <a:latin typeface="Cambria"/>
                <a:cs typeface="Cambria"/>
              </a:rPr>
              <a:t> </a:t>
            </a:r>
            <a:r>
              <a:rPr sz="1100" spc="-25" dirty="0">
                <a:latin typeface="Cambria"/>
                <a:cs typeface="Cambria"/>
              </a:rPr>
              <a:t>air.</a:t>
            </a:r>
            <a:endParaRPr sz="1100">
              <a:latin typeface="Cambria"/>
              <a:cs typeface="Cambria"/>
            </a:endParaRPr>
          </a:p>
          <a:p>
            <a:pPr marL="828040" indent="-240665">
              <a:lnSpc>
                <a:spcPct val="100000"/>
              </a:lnSpc>
              <a:spcBef>
                <a:spcPts val="675"/>
              </a:spcBef>
              <a:buFont typeface="Wingdings"/>
              <a:buChar char=""/>
              <a:tabLst>
                <a:tab pos="827405" algn="l"/>
                <a:tab pos="828675" algn="l"/>
              </a:tabLst>
            </a:pPr>
            <a:r>
              <a:rPr sz="1100" spc="-5" dirty="0">
                <a:latin typeface="Cambria"/>
                <a:cs typeface="Cambria"/>
              </a:rPr>
              <a:t>Serat </a:t>
            </a:r>
            <a:r>
              <a:rPr sz="1100" dirty="0">
                <a:latin typeface="Cambria"/>
                <a:cs typeface="Cambria"/>
              </a:rPr>
              <a:t>optik </a:t>
            </a:r>
            <a:r>
              <a:rPr sz="1100" spc="5" dirty="0">
                <a:latin typeface="Cambria"/>
                <a:cs typeface="Cambria"/>
              </a:rPr>
              <a:t>disambung </a:t>
            </a:r>
            <a:r>
              <a:rPr sz="1100" dirty="0">
                <a:latin typeface="Cambria"/>
                <a:cs typeface="Cambria"/>
              </a:rPr>
              <a:t>dengan menggunakan fusion </a:t>
            </a:r>
            <a:r>
              <a:rPr sz="1100" spc="-15" dirty="0">
                <a:latin typeface="Cambria"/>
                <a:cs typeface="Cambria"/>
              </a:rPr>
              <a:t>splicer.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 marL="374650">
              <a:lnSpc>
                <a:spcPct val="100000"/>
              </a:lnSpc>
              <a:spcBef>
                <a:spcPts val="1010"/>
              </a:spcBef>
            </a:pPr>
            <a:r>
              <a:rPr sz="700" spc="5" dirty="0">
                <a:latin typeface="Calibri"/>
                <a:cs typeface="Calibri"/>
              </a:rPr>
              <a:t>Page </a:t>
            </a:r>
            <a:r>
              <a:rPr sz="700" dirty="0">
                <a:latin typeface="Calibri"/>
                <a:cs typeface="Calibri"/>
              </a:rPr>
              <a:t>-</a:t>
            </a:r>
            <a:r>
              <a:rPr sz="700" spc="25" dirty="0">
                <a:latin typeface="Calibri"/>
                <a:cs typeface="Calibri"/>
              </a:rPr>
              <a:t> </a:t>
            </a:r>
            <a:r>
              <a:rPr sz="700" spc="15" dirty="0">
                <a:latin typeface="Calibri"/>
                <a:cs typeface="Calibri"/>
              </a:rPr>
              <a:t>120</a:t>
            </a:r>
            <a:endParaRPr sz="7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267450" y="8288974"/>
            <a:ext cx="370416" cy="32672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535"/>
              </a:lnSpc>
            </a:pPr>
            <a:fld id="{81D60167-4931-47E6-BA6A-407CBD079E47}" type="slidenum">
              <a:rPr dirty="0"/>
              <a:t>50</a:t>
            </a:fld>
            <a:endParaRPr dirty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645870" y="4338673"/>
            <a:ext cx="480659" cy="2476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17549" y="1098550"/>
            <a:ext cx="6337300" cy="356870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250">
              <a:latin typeface="Times New Roman"/>
              <a:cs typeface="Times New Roman"/>
            </a:endParaRPr>
          </a:p>
          <a:p>
            <a:pPr marL="118745" algn="ctr">
              <a:lnSpc>
                <a:spcPct val="100000"/>
              </a:lnSpc>
            </a:pPr>
            <a:r>
              <a:rPr sz="800" i="1" spc="10" dirty="0">
                <a:latin typeface="Cambria"/>
                <a:cs typeface="Cambria"/>
              </a:rPr>
              <a:t>Gambar </a:t>
            </a:r>
            <a:r>
              <a:rPr sz="800" i="1" dirty="0">
                <a:latin typeface="Cambria"/>
                <a:cs typeface="Cambria"/>
              </a:rPr>
              <a:t>1 : </a:t>
            </a:r>
            <a:r>
              <a:rPr sz="800" i="1" spc="5" dirty="0">
                <a:latin typeface="Cambria"/>
                <a:cs typeface="Cambria"/>
              </a:rPr>
              <a:t>Prinsip </a:t>
            </a:r>
            <a:r>
              <a:rPr sz="800" i="1" spc="10" dirty="0">
                <a:latin typeface="Cambria"/>
                <a:cs typeface="Cambria"/>
              </a:rPr>
              <a:t>penyambungan </a:t>
            </a:r>
            <a:r>
              <a:rPr sz="800" i="1" spc="5" dirty="0">
                <a:latin typeface="Cambria"/>
                <a:cs typeface="Cambria"/>
              </a:rPr>
              <a:t>secara</a:t>
            </a:r>
            <a:r>
              <a:rPr sz="800" i="1" spc="85" dirty="0">
                <a:latin typeface="Cambria"/>
                <a:cs typeface="Cambria"/>
              </a:rPr>
              <a:t> </a:t>
            </a:r>
            <a:r>
              <a:rPr sz="800" i="1" spc="5" dirty="0">
                <a:latin typeface="Cambria"/>
                <a:cs typeface="Cambria"/>
              </a:rPr>
              <a:t>fusion</a:t>
            </a:r>
            <a:endParaRPr sz="800">
              <a:latin typeface="Cambria"/>
              <a:cs typeface="Cambria"/>
            </a:endParaRPr>
          </a:p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000">
              <a:latin typeface="Times New Roman"/>
              <a:cs typeface="Times New Roman"/>
            </a:endParaRPr>
          </a:p>
          <a:p>
            <a:pPr marL="374650">
              <a:lnSpc>
                <a:spcPct val="100000"/>
              </a:lnSpc>
            </a:pPr>
            <a:r>
              <a:rPr sz="700" spc="5" dirty="0">
                <a:latin typeface="Calibri"/>
                <a:cs typeface="Calibri"/>
              </a:rPr>
              <a:t>Page </a:t>
            </a:r>
            <a:r>
              <a:rPr sz="700" dirty="0">
                <a:latin typeface="Calibri"/>
                <a:cs typeface="Calibri"/>
              </a:rPr>
              <a:t>-</a:t>
            </a:r>
            <a:r>
              <a:rPr sz="700" spc="25" dirty="0">
                <a:latin typeface="Calibri"/>
                <a:cs typeface="Calibri"/>
              </a:rPr>
              <a:t> </a:t>
            </a:r>
            <a:r>
              <a:rPr sz="700" spc="15" dirty="0">
                <a:latin typeface="Calibri"/>
                <a:cs typeface="Calibri"/>
              </a:rPr>
              <a:t>121</a:t>
            </a:r>
            <a:endParaRPr sz="7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102970" y="1711082"/>
            <a:ext cx="1709084" cy="175223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645870" y="8619760"/>
            <a:ext cx="480659" cy="2467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17549" y="5391150"/>
            <a:ext cx="6337300" cy="355600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50">
              <a:latin typeface="Times New Roman"/>
              <a:cs typeface="Times New Roman"/>
            </a:endParaRPr>
          </a:p>
          <a:p>
            <a:pPr marL="537210">
              <a:lnSpc>
                <a:spcPct val="100000"/>
              </a:lnSpc>
            </a:pPr>
            <a:r>
              <a:rPr sz="1100" b="1" spc="-5" dirty="0">
                <a:latin typeface="Cambria"/>
                <a:cs typeface="Cambria"/>
              </a:rPr>
              <a:t>Faktor penyebab </a:t>
            </a:r>
            <a:r>
              <a:rPr sz="1100" b="1" dirty="0">
                <a:latin typeface="Cambria"/>
                <a:cs typeface="Cambria"/>
              </a:rPr>
              <a:t>kualitas</a:t>
            </a:r>
            <a:r>
              <a:rPr sz="1100" b="1" spc="25" dirty="0">
                <a:latin typeface="Cambria"/>
                <a:cs typeface="Cambria"/>
              </a:rPr>
              <a:t> </a:t>
            </a:r>
            <a:r>
              <a:rPr sz="1100" b="1" spc="5" dirty="0">
                <a:latin typeface="Cambria"/>
                <a:cs typeface="Cambria"/>
              </a:rPr>
              <a:t>sambungan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050">
              <a:latin typeface="Times New Roman"/>
              <a:cs typeface="Times New Roman"/>
            </a:endParaRPr>
          </a:p>
          <a:p>
            <a:pPr marL="537210" marR="386080">
              <a:lnSpc>
                <a:spcPts val="1300"/>
              </a:lnSpc>
            </a:pPr>
            <a:r>
              <a:rPr sz="1100" dirty="0">
                <a:latin typeface="Cambria"/>
                <a:cs typeface="Cambria"/>
              </a:rPr>
              <a:t>Untuk mendapatkan </a:t>
            </a:r>
            <a:r>
              <a:rPr sz="1100" spc="5" dirty="0">
                <a:latin typeface="Cambria"/>
                <a:cs typeface="Cambria"/>
              </a:rPr>
              <a:t>hasil </a:t>
            </a:r>
            <a:r>
              <a:rPr sz="1100" spc="-5" dirty="0">
                <a:latin typeface="Cambria"/>
                <a:cs typeface="Cambria"/>
              </a:rPr>
              <a:t>penyambungan yang </a:t>
            </a:r>
            <a:r>
              <a:rPr sz="1100" dirty="0">
                <a:latin typeface="Cambria"/>
                <a:cs typeface="Cambria"/>
              </a:rPr>
              <a:t>baik beberapa </a:t>
            </a:r>
            <a:r>
              <a:rPr sz="1100" spc="-5" dirty="0">
                <a:latin typeface="Cambria"/>
                <a:cs typeface="Cambria"/>
              </a:rPr>
              <a:t>faktor yang </a:t>
            </a:r>
            <a:r>
              <a:rPr sz="1100" spc="5" dirty="0">
                <a:latin typeface="Cambria"/>
                <a:cs typeface="Cambria"/>
              </a:rPr>
              <a:t>harus  </a:t>
            </a:r>
            <a:r>
              <a:rPr sz="1100" dirty="0">
                <a:latin typeface="Cambria"/>
                <a:cs typeface="Cambria"/>
              </a:rPr>
              <a:t>diperhatikan </a:t>
            </a:r>
            <a:r>
              <a:rPr sz="1100" spc="-5" dirty="0">
                <a:latin typeface="Cambria"/>
                <a:cs typeface="Cambria"/>
              </a:rPr>
              <a:t>antara </a:t>
            </a:r>
            <a:r>
              <a:rPr sz="1100" dirty="0">
                <a:latin typeface="Cambria"/>
                <a:cs typeface="Cambria"/>
              </a:rPr>
              <a:t>lain</a:t>
            </a:r>
            <a:r>
              <a:rPr sz="1100" spc="10" dirty="0">
                <a:latin typeface="Cambria"/>
                <a:cs typeface="Cambria"/>
              </a:rPr>
              <a:t> </a:t>
            </a:r>
            <a:r>
              <a:rPr sz="1100" dirty="0">
                <a:latin typeface="Cambria"/>
                <a:cs typeface="Cambria"/>
              </a:rPr>
              <a:t>:</a:t>
            </a:r>
            <a:endParaRPr sz="1100">
              <a:latin typeface="Cambria"/>
              <a:cs typeface="Cambria"/>
            </a:endParaRPr>
          </a:p>
          <a:p>
            <a:pPr marL="775335" indent="-238760">
              <a:lnSpc>
                <a:spcPct val="100000"/>
              </a:lnSpc>
              <a:spcBef>
                <a:spcPts val="650"/>
              </a:spcBef>
              <a:buFont typeface="Wingdings"/>
              <a:buChar char=""/>
              <a:tabLst>
                <a:tab pos="775335" algn="l"/>
                <a:tab pos="775970" algn="l"/>
              </a:tabLst>
            </a:pPr>
            <a:r>
              <a:rPr sz="1100" dirty="0">
                <a:latin typeface="Cambria"/>
                <a:cs typeface="Cambria"/>
              </a:rPr>
              <a:t>Kualitas kabel sesuai</a:t>
            </a:r>
            <a:r>
              <a:rPr sz="1100" spc="5" dirty="0">
                <a:latin typeface="Cambria"/>
                <a:cs typeface="Cambria"/>
              </a:rPr>
              <a:t> </a:t>
            </a:r>
            <a:r>
              <a:rPr sz="1100" dirty="0">
                <a:latin typeface="Cambria"/>
                <a:cs typeface="Cambria"/>
              </a:rPr>
              <a:t>spesifikasi.</a:t>
            </a:r>
            <a:endParaRPr sz="1100">
              <a:latin typeface="Cambria"/>
              <a:cs typeface="Cambria"/>
            </a:endParaRPr>
          </a:p>
          <a:p>
            <a:pPr marL="775335" indent="-238760">
              <a:lnSpc>
                <a:spcPct val="100000"/>
              </a:lnSpc>
              <a:spcBef>
                <a:spcPts val="675"/>
              </a:spcBef>
              <a:buFont typeface="Wingdings"/>
              <a:buChar char=""/>
              <a:tabLst>
                <a:tab pos="775335" algn="l"/>
                <a:tab pos="775970" algn="l"/>
              </a:tabLst>
            </a:pPr>
            <a:r>
              <a:rPr sz="1100" dirty="0">
                <a:latin typeface="Cambria"/>
                <a:cs typeface="Cambria"/>
              </a:rPr>
              <a:t>Alat sambung </a:t>
            </a:r>
            <a:r>
              <a:rPr sz="1100" spc="-5" dirty="0">
                <a:latin typeface="Cambria"/>
                <a:cs typeface="Cambria"/>
              </a:rPr>
              <a:t>yang</a:t>
            </a:r>
            <a:r>
              <a:rPr sz="1100" spc="-15" dirty="0">
                <a:latin typeface="Cambria"/>
                <a:cs typeface="Cambria"/>
              </a:rPr>
              <a:t> </a:t>
            </a:r>
            <a:r>
              <a:rPr sz="1100" dirty="0">
                <a:latin typeface="Cambria"/>
                <a:cs typeface="Cambria"/>
              </a:rPr>
              <a:t>baik.</a:t>
            </a:r>
            <a:endParaRPr sz="1100">
              <a:latin typeface="Cambria"/>
              <a:cs typeface="Cambria"/>
            </a:endParaRPr>
          </a:p>
          <a:p>
            <a:pPr marL="775335" indent="-238760">
              <a:lnSpc>
                <a:spcPct val="100000"/>
              </a:lnSpc>
              <a:spcBef>
                <a:spcPts val="670"/>
              </a:spcBef>
              <a:buFont typeface="Wingdings"/>
              <a:buChar char=""/>
              <a:tabLst>
                <a:tab pos="775335" algn="l"/>
                <a:tab pos="775970" algn="l"/>
              </a:tabLst>
            </a:pPr>
            <a:r>
              <a:rPr sz="1100" dirty="0">
                <a:latin typeface="Cambria"/>
                <a:cs typeface="Cambria"/>
              </a:rPr>
              <a:t>Lingkungan </a:t>
            </a:r>
            <a:r>
              <a:rPr sz="1100" spc="-5" dirty="0">
                <a:latin typeface="Cambria"/>
                <a:cs typeface="Cambria"/>
              </a:rPr>
              <a:t>yang</a:t>
            </a:r>
            <a:r>
              <a:rPr sz="1100" spc="-55" dirty="0">
                <a:latin typeface="Cambria"/>
                <a:cs typeface="Cambria"/>
              </a:rPr>
              <a:t> </a:t>
            </a:r>
            <a:r>
              <a:rPr sz="1100" dirty="0">
                <a:latin typeface="Cambria"/>
                <a:cs typeface="Cambria"/>
              </a:rPr>
              <a:t>bersih.</a:t>
            </a:r>
            <a:endParaRPr sz="1100">
              <a:latin typeface="Cambria"/>
              <a:cs typeface="Cambria"/>
            </a:endParaRPr>
          </a:p>
          <a:p>
            <a:pPr marL="775335" indent="-238760">
              <a:lnSpc>
                <a:spcPct val="100000"/>
              </a:lnSpc>
              <a:spcBef>
                <a:spcPts val="670"/>
              </a:spcBef>
              <a:buFont typeface="Wingdings"/>
              <a:buChar char=""/>
              <a:tabLst>
                <a:tab pos="775335" algn="l"/>
                <a:tab pos="775970" algn="l"/>
              </a:tabLst>
            </a:pPr>
            <a:r>
              <a:rPr sz="1100" dirty="0">
                <a:latin typeface="Cambria"/>
                <a:cs typeface="Cambria"/>
              </a:rPr>
              <a:t>Jointer berpengalaman.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700">
              <a:latin typeface="Times New Roman"/>
              <a:cs typeface="Times New Roman"/>
            </a:endParaRPr>
          </a:p>
          <a:p>
            <a:pPr marL="374650">
              <a:lnSpc>
                <a:spcPct val="100000"/>
              </a:lnSpc>
            </a:pPr>
            <a:r>
              <a:rPr sz="700" spc="5" dirty="0">
                <a:latin typeface="Calibri"/>
                <a:cs typeface="Calibri"/>
              </a:rPr>
              <a:t>Page </a:t>
            </a:r>
            <a:r>
              <a:rPr sz="700" dirty="0">
                <a:latin typeface="Calibri"/>
                <a:cs typeface="Calibri"/>
              </a:rPr>
              <a:t>-</a:t>
            </a:r>
            <a:r>
              <a:rPr sz="700" spc="25" dirty="0">
                <a:latin typeface="Calibri"/>
                <a:cs typeface="Calibri"/>
              </a:rPr>
              <a:t> </a:t>
            </a:r>
            <a:r>
              <a:rPr sz="700" spc="15" dirty="0">
                <a:latin typeface="Calibri"/>
                <a:cs typeface="Calibri"/>
              </a:rPr>
              <a:t>122</a:t>
            </a:r>
            <a:endParaRPr sz="7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267450" y="8288974"/>
            <a:ext cx="370416" cy="32672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535"/>
              </a:lnSpc>
            </a:pPr>
            <a:fld id="{81D60167-4931-47E6-BA6A-407CBD079E47}" type="slidenum">
              <a:rPr dirty="0"/>
              <a:t>51</a:t>
            </a:fld>
            <a:endParaRPr dirty="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92199" y="4437650"/>
            <a:ext cx="407670" cy="132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700" spc="5" dirty="0">
                <a:latin typeface="Calibri"/>
                <a:cs typeface="Calibri"/>
              </a:rPr>
              <a:t>Page </a:t>
            </a:r>
            <a:r>
              <a:rPr sz="700" dirty="0">
                <a:latin typeface="Calibri"/>
                <a:cs typeface="Calibri"/>
              </a:rPr>
              <a:t>-</a:t>
            </a:r>
            <a:r>
              <a:rPr sz="700" spc="-35" dirty="0">
                <a:latin typeface="Calibri"/>
                <a:cs typeface="Calibri"/>
              </a:rPr>
              <a:t> </a:t>
            </a:r>
            <a:r>
              <a:rPr sz="700" spc="15" dirty="0">
                <a:latin typeface="Calibri"/>
                <a:cs typeface="Calibri"/>
              </a:rPr>
              <a:t>123</a:t>
            </a:r>
            <a:endParaRPr sz="7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645870" y="4338673"/>
            <a:ext cx="480659" cy="2476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530338" y="2583924"/>
            <a:ext cx="1114425" cy="14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800" spc="10" dirty="0">
                <a:latin typeface="Calibri"/>
                <a:cs typeface="Calibri"/>
              </a:rPr>
              <a:t>Diameter </a:t>
            </a:r>
            <a:r>
              <a:rPr sz="800" spc="5" dirty="0">
                <a:latin typeface="Calibri"/>
                <a:cs typeface="Calibri"/>
              </a:rPr>
              <a:t>core tidak</a:t>
            </a:r>
            <a:r>
              <a:rPr sz="800" dirty="0">
                <a:latin typeface="Calibri"/>
                <a:cs typeface="Calibri"/>
              </a:rPr>
              <a:t> </a:t>
            </a:r>
            <a:r>
              <a:rPr sz="800" spc="10" dirty="0">
                <a:latin typeface="Calibri"/>
                <a:cs typeface="Calibri"/>
              </a:rPr>
              <a:t>sama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518652" y="2027148"/>
            <a:ext cx="1217295" cy="318770"/>
          </a:xfrm>
          <a:custGeom>
            <a:avLst/>
            <a:gdLst/>
            <a:ahLst/>
            <a:cxnLst/>
            <a:rect l="l" t="t" r="r" b="b"/>
            <a:pathLst>
              <a:path w="1217295" h="318769">
                <a:moveTo>
                  <a:pt x="0" y="0"/>
                </a:moveTo>
                <a:lnTo>
                  <a:pt x="1217082" y="0"/>
                </a:lnTo>
                <a:lnTo>
                  <a:pt x="1217082" y="318353"/>
                </a:lnTo>
                <a:lnTo>
                  <a:pt x="0" y="318353"/>
                </a:lnTo>
                <a:lnTo>
                  <a:pt x="0" y="0"/>
                </a:lnTo>
                <a:close/>
              </a:path>
            </a:pathLst>
          </a:custGeom>
          <a:ln w="1273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100734" y="2027148"/>
            <a:ext cx="0" cy="318770"/>
          </a:xfrm>
          <a:custGeom>
            <a:avLst/>
            <a:gdLst/>
            <a:ahLst/>
            <a:cxnLst/>
            <a:rect l="l" t="t" r="r" b="b"/>
            <a:pathLst>
              <a:path h="318769">
                <a:moveTo>
                  <a:pt x="0" y="0"/>
                </a:moveTo>
                <a:lnTo>
                  <a:pt x="0" y="318353"/>
                </a:lnTo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518652" y="2151505"/>
            <a:ext cx="582295" cy="0"/>
          </a:xfrm>
          <a:custGeom>
            <a:avLst/>
            <a:gdLst/>
            <a:ahLst/>
            <a:cxnLst/>
            <a:rect l="l" t="t" r="r" b="b"/>
            <a:pathLst>
              <a:path w="582294">
                <a:moveTo>
                  <a:pt x="0" y="0"/>
                </a:moveTo>
                <a:lnTo>
                  <a:pt x="582083" y="0"/>
                </a:lnTo>
              </a:path>
            </a:pathLst>
          </a:custGeom>
          <a:ln w="1273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512037" y="2241042"/>
            <a:ext cx="582295" cy="0"/>
          </a:xfrm>
          <a:custGeom>
            <a:avLst/>
            <a:gdLst/>
            <a:ahLst/>
            <a:cxnLst/>
            <a:rect l="l" t="t" r="r" b="b"/>
            <a:pathLst>
              <a:path w="582294">
                <a:moveTo>
                  <a:pt x="0" y="0"/>
                </a:moveTo>
                <a:lnTo>
                  <a:pt x="582083" y="0"/>
                </a:lnTo>
              </a:path>
            </a:pathLst>
          </a:custGeom>
          <a:ln w="1273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100734" y="2131608"/>
            <a:ext cx="635000" cy="0"/>
          </a:xfrm>
          <a:custGeom>
            <a:avLst/>
            <a:gdLst/>
            <a:ahLst/>
            <a:cxnLst/>
            <a:rect l="l" t="t" r="r" b="b"/>
            <a:pathLst>
              <a:path w="635000">
                <a:moveTo>
                  <a:pt x="0" y="0"/>
                </a:moveTo>
                <a:lnTo>
                  <a:pt x="634999" y="0"/>
                </a:lnTo>
              </a:path>
            </a:pathLst>
          </a:custGeom>
          <a:ln w="1273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100734" y="2255965"/>
            <a:ext cx="635000" cy="0"/>
          </a:xfrm>
          <a:custGeom>
            <a:avLst/>
            <a:gdLst/>
            <a:ahLst/>
            <a:cxnLst/>
            <a:rect l="l" t="t" r="r" b="b"/>
            <a:pathLst>
              <a:path w="635000">
                <a:moveTo>
                  <a:pt x="0" y="0"/>
                </a:moveTo>
                <a:lnTo>
                  <a:pt x="634999" y="0"/>
                </a:lnTo>
              </a:path>
            </a:pathLst>
          </a:custGeom>
          <a:ln w="1273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406780" y="2124882"/>
            <a:ext cx="117910" cy="1527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782614" y="2027088"/>
            <a:ext cx="118110" cy="318770"/>
          </a:xfrm>
          <a:custGeom>
            <a:avLst/>
            <a:gdLst/>
            <a:ahLst/>
            <a:cxnLst/>
            <a:rect l="l" t="t" r="r" b="b"/>
            <a:pathLst>
              <a:path w="118110" h="318769">
                <a:moveTo>
                  <a:pt x="14164" y="202253"/>
                </a:moveTo>
                <a:lnTo>
                  <a:pt x="2047" y="209341"/>
                </a:lnTo>
                <a:lnTo>
                  <a:pt x="0" y="217138"/>
                </a:lnTo>
                <a:lnTo>
                  <a:pt x="58954" y="318471"/>
                </a:lnTo>
                <a:lnTo>
                  <a:pt x="73657" y="293199"/>
                </a:lnTo>
                <a:lnTo>
                  <a:pt x="46254" y="293199"/>
                </a:lnTo>
                <a:lnTo>
                  <a:pt x="46254" y="246098"/>
                </a:lnTo>
                <a:lnTo>
                  <a:pt x="21940" y="204306"/>
                </a:lnTo>
                <a:lnTo>
                  <a:pt x="14164" y="202253"/>
                </a:lnTo>
                <a:close/>
              </a:path>
              <a:path w="118110" h="318769">
                <a:moveTo>
                  <a:pt x="46254" y="246098"/>
                </a:moveTo>
                <a:lnTo>
                  <a:pt x="46254" y="293199"/>
                </a:lnTo>
                <a:lnTo>
                  <a:pt x="71654" y="293199"/>
                </a:lnTo>
                <a:lnTo>
                  <a:pt x="71654" y="286783"/>
                </a:lnTo>
                <a:lnTo>
                  <a:pt x="47984" y="286783"/>
                </a:lnTo>
                <a:lnTo>
                  <a:pt x="58954" y="267927"/>
                </a:lnTo>
                <a:lnTo>
                  <a:pt x="46254" y="246098"/>
                </a:lnTo>
                <a:close/>
              </a:path>
              <a:path w="118110" h="318769">
                <a:moveTo>
                  <a:pt x="103745" y="202253"/>
                </a:moveTo>
                <a:lnTo>
                  <a:pt x="95968" y="204306"/>
                </a:lnTo>
                <a:lnTo>
                  <a:pt x="71654" y="246098"/>
                </a:lnTo>
                <a:lnTo>
                  <a:pt x="71654" y="293199"/>
                </a:lnTo>
                <a:lnTo>
                  <a:pt x="73657" y="293199"/>
                </a:lnTo>
                <a:lnTo>
                  <a:pt x="117909" y="217138"/>
                </a:lnTo>
                <a:lnTo>
                  <a:pt x="115862" y="209340"/>
                </a:lnTo>
                <a:lnTo>
                  <a:pt x="103745" y="202253"/>
                </a:lnTo>
                <a:close/>
              </a:path>
              <a:path w="118110" h="318769">
                <a:moveTo>
                  <a:pt x="58954" y="267927"/>
                </a:moveTo>
                <a:lnTo>
                  <a:pt x="47984" y="286783"/>
                </a:lnTo>
                <a:lnTo>
                  <a:pt x="69924" y="286783"/>
                </a:lnTo>
                <a:lnTo>
                  <a:pt x="58954" y="267927"/>
                </a:lnTo>
                <a:close/>
              </a:path>
              <a:path w="118110" h="318769">
                <a:moveTo>
                  <a:pt x="71654" y="246098"/>
                </a:moveTo>
                <a:lnTo>
                  <a:pt x="58954" y="267927"/>
                </a:lnTo>
                <a:lnTo>
                  <a:pt x="69924" y="286783"/>
                </a:lnTo>
                <a:lnTo>
                  <a:pt x="71654" y="286783"/>
                </a:lnTo>
                <a:lnTo>
                  <a:pt x="71654" y="246098"/>
                </a:lnTo>
                <a:close/>
              </a:path>
              <a:path w="118110" h="318769">
                <a:moveTo>
                  <a:pt x="58954" y="50545"/>
                </a:moveTo>
                <a:lnTo>
                  <a:pt x="46254" y="72374"/>
                </a:lnTo>
                <a:lnTo>
                  <a:pt x="46254" y="246098"/>
                </a:lnTo>
                <a:lnTo>
                  <a:pt x="58954" y="267927"/>
                </a:lnTo>
                <a:lnTo>
                  <a:pt x="71654" y="246098"/>
                </a:lnTo>
                <a:lnTo>
                  <a:pt x="71654" y="72374"/>
                </a:lnTo>
                <a:lnTo>
                  <a:pt x="58954" y="50545"/>
                </a:lnTo>
                <a:close/>
              </a:path>
              <a:path w="118110" h="318769">
                <a:moveTo>
                  <a:pt x="58954" y="0"/>
                </a:moveTo>
                <a:lnTo>
                  <a:pt x="0" y="101334"/>
                </a:lnTo>
                <a:lnTo>
                  <a:pt x="2047" y="109131"/>
                </a:lnTo>
                <a:lnTo>
                  <a:pt x="14164" y="116218"/>
                </a:lnTo>
                <a:lnTo>
                  <a:pt x="21940" y="114166"/>
                </a:lnTo>
                <a:lnTo>
                  <a:pt x="46254" y="72374"/>
                </a:lnTo>
                <a:lnTo>
                  <a:pt x="46254" y="25273"/>
                </a:lnTo>
                <a:lnTo>
                  <a:pt x="73657" y="25273"/>
                </a:lnTo>
                <a:lnTo>
                  <a:pt x="58954" y="0"/>
                </a:lnTo>
                <a:close/>
              </a:path>
              <a:path w="118110" h="318769">
                <a:moveTo>
                  <a:pt x="73657" y="25273"/>
                </a:moveTo>
                <a:lnTo>
                  <a:pt x="71654" y="25273"/>
                </a:lnTo>
                <a:lnTo>
                  <a:pt x="71654" y="72374"/>
                </a:lnTo>
                <a:lnTo>
                  <a:pt x="95968" y="114166"/>
                </a:lnTo>
                <a:lnTo>
                  <a:pt x="103745" y="116218"/>
                </a:lnTo>
                <a:lnTo>
                  <a:pt x="115862" y="109131"/>
                </a:lnTo>
                <a:lnTo>
                  <a:pt x="117908" y="101334"/>
                </a:lnTo>
                <a:lnTo>
                  <a:pt x="73657" y="25273"/>
                </a:lnTo>
                <a:close/>
              </a:path>
              <a:path w="118110" h="318769">
                <a:moveTo>
                  <a:pt x="71654" y="25273"/>
                </a:moveTo>
                <a:lnTo>
                  <a:pt x="46254" y="25273"/>
                </a:lnTo>
                <a:lnTo>
                  <a:pt x="46254" y="72374"/>
                </a:lnTo>
                <a:lnTo>
                  <a:pt x="58954" y="50545"/>
                </a:lnTo>
                <a:lnTo>
                  <a:pt x="47984" y="31689"/>
                </a:lnTo>
                <a:lnTo>
                  <a:pt x="71654" y="31689"/>
                </a:lnTo>
                <a:lnTo>
                  <a:pt x="71654" y="25273"/>
                </a:lnTo>
                <a:close/>
              </a:path>
              <a:path w="118110" h="318769">
                <a:moveTo>
                  <a:pt x="71654" y="31689"/>
                </a:moveTo>
                <a:lnTo>
                  <a:pt x="69924" y="31689"/>
                </a:lnTo>
                <a:lnTo>
                  <a:pt x="58954" y="50545"/>
                </a:lnTo>
                <a:lnTo>
                  <a:pt x="71654" y="72374"/>
                </a:lnTo>
                <a:lnTo>
                  <a:pt x="71654" y="31689"/>
                </a:lnTo>
                <a:close/>
              </a:path>
              <a:path w="118110" h="318769">
                <a:moveTo>
                  <a:pt x="69924" y="31689"/>
                </a:moveTo>
                <a:lnTo>
                  <a:pt x="47984" y="31689"/>
                </a:lnTo>
                <a:lnTo>
                  <a:pt x="58954" y="50545"/>
                </a:lnTo>
                <a:lnTo>
                  <a:pt x="69924" y="3168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173591" y="2137411"/>
            <a:ext cx="300990" cy="172085"/>
          </a:xfrm>
          <a:custGeom>
            <a:avLst/>
            <a:gdLst/>
            <a:ahLst/>
            <a:cxnLst/>
            <a:rect l="l" t="t" r="r" b="b"/>
            <a:pathLst>
              <a:path w="300990" h="172085">
                <a:moveTo>
                  <a:pt x="0" y="0"/>
                </a:moveTo>
                <a:lnTo>
                  <a:pt x="300963" y="0"/>
                </a:lnTo>
                <a:lnTo>
                  <a:pt x="300963" y="171612"/>
                </a:lnTo>
                <a:lnTo>
                  <a:pt x="0" y="171612"/>
                </a:lnTo>
                <a:lnTo>
                  <a:pt x="0" y="0"/>
                </a:lnTo>
                <a:close/>
              </a:path>
            </a:pathLst>
          </a:custGeom>
          <a:ln w="127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237091" y="2160794"/>
            <a:ext cx="184785" cy="132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700" spc="-5" dirty="0">
                <a:latin typeface="Arial"/>
                <a:cs typeface="Arial"/>
              </a:rPr>
              <a:t>c</a:t>
            </a:r>
            <a:r>
              <a:rPr sz="700" spc="-10" dirty="0">
                <a:latin typeface="Arial"/>
                <a:cs typeface="Arial"/>
              </a:rPr>
              <a:t>o</a:t>
            </a:r>
            <a:r>
              <a:rPr sz="700" dirty="0">
                <a:latin typeface="Arial"/>
                <a:cs typeface="Arial"/>
              </a:rPr>
              <a:t>re</a:t>
            </a:r>
            <a:endParaRPr sz="7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894484" y="2146531"/>
            <a:ext cx="457834" cy="172085"/>
          </a:xfrm>
          <a:prstGeom prst="rect">
            <a:avLst/>
          </a:prstGeom>
          <a:ln w="12729">
            <a:solidFill>
              <a:srgbClr val="000000"/>
            </a:solidFill>
          </a:ln>
        </p:spPr>
        <p:txBody>
          <a:bodyPr vert="horz" wrap="square" lIns="0" tIns="36195" rIns="0" bIns="0" rtlCol="0">
            <a:spAutoFit/>
          </a:bodyPr>
          <a:lstStyle/>
          <a:p>
            <a:pPr marL="63500">
              <a:lnSpc>
                <a:spcPct val="100000"/>
              </a:lnSpc>
              <a:spcBef>
                <a:spcPts val="285"/>
              </a:spcBef>
            </a:pPr>
            <a:r>
              <a:rPr sz="700" spc="-10" dirty="0">
                <a:latin typeface="Arial"/>
                <a:cs typeface="Arial"/>
              </a:rPr>
              <a:t>cladding</a:t>
            </a:r>
            <a:endParaRPr sz="7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493337" y="2172445"/>
            <a:ext cx="1163320" cy="14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800" spc="10" dirty="0">
                <a:latin typeface="Calibri"/>
                <a:cs typeface="Calibri"/>
              </a:rPr>
              <a:t>Diameter </a:t>
            </a:r>
            <a:r>
              <a:rPr sz="800" spc="5" dirty="0">
                <a:latin typeface="Calibri"/>
                <a:cs typeface="Calibri"/>
              </a:rPr>
              <a:t>core tidak center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4067069" y="1529998"/>
            <a:ext cx="2467404" cy="39950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4953864" y="1636539"/>
            <a:ext cx="92075" cy="132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700" dirty="0">
                <a:solidFill>
                  <a:srgbClr val="FFFFFF"/>
                </a:solidFill>
                <a:latin typeface="Arial"/>
                <a:cs typeface="Arial"/>
              </a:rPr>
              <a:t>re</a:t>
            </a:r>
            <a:endParaRPr sz="7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133463" y="1642634"/>
            <a:ext cx="76200" cy="132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700" spc="-5" dirty="0">
                <a:solidFill>
                  <a:srgbClr val="FFFFFF"/>
                </a:solidFill>
                <a:latin typeface="Arial"/>
                <a:cs typeface="Arial"/>
              </a:rPr>
              <a:t>cl</a:t>
            </a:r>
            <a:endParaRPr sz="7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168740" y="3495276"/>
            <a:ext cx="1152525" cy="14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800" spc="5" dirty="0">
                <a:latin typeface="Calibri"/>
                <a:cs typeface="Calibri"/>
              </a:rPr>
              <a:t>Permukaan fiber tidak</a:t>
            </a:r>
            <a:r>
              <a:rPr sz="800" spc="25" dirty="0">
                <a:latin typeface="Calibri"/>
                <a:cs typeface="Calibri"/>
              </a:rPr>
              <a:t> </a:t>
            </a:r>
            <a:r>
              <a:rPr sz="800" spc="-5" dirty="0">
                <a:latin typeface="Calibri"/>
                <a:cs typeface="Calibri"/>
              </a:rPr>
              <a:t>rata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611822" y="3498325"/>
            <a:ext cx="1081405" cy="14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800" spc="10" dirty="0">
                <a:latin typeface="Calibri"/>
                <a:cs typeface="Calibri"/>
              </a:rPr>
              <a:t>Sumbu </a:t>
            </a:r>
            <a:r>
              <a:rPr sz="800" spc="5" dirty="0">
                <a:latin typeface="Calibri"/>
                <a:cs typeface="Calibri"/>
              </a:rPr>
              <a:t>fiber tidak</a:t>
            </a:r>
            <a:r>
              <a:rPr sz="800" spc="-15" dirty="0">
                <a:latin typeface="Calibri"/>
                <a:cs typeface="Calibri"/>
              </a:rPr>
              <a:t> </a:t>
            </a:r>
            <a:r>
              <a:rPr sz="800" spc="10" dirty="0">
                <a:latin typeface="Calibri"/>
                <a:cs typeface="Calibri"/>
              </a:rPr>
              <a:t>sejajar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170659" y="3510517"/>
            <a:ext cx="908685" cy="14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800" spc="5" dirty="0">
                <a:latin typeface="Calibri"/>
                <a:cs typeface="Calibri"/>
              </a:rPr>
              <a:t>Penyimpangan</a:t>
            </a:r>
            <a:r>
              <a:rPr sz="800" spc="-10" dirty="0">
                <a:latin typeface="Calibri"/>
                <a:cs typeface="Calibri"/>
              </a:rPr>
              <a:t> </a:t>
            </a:r>
            <a:r>
              <a:rPr sz="800" spc="5" dirty="0">
                <a:latin typeface="Calibri"/>
                <a:cs typeface="Calibri"/>
              </a:rPr>
              <a:t>sudut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610433" y="3498325"/>
            <a:ext cx="700405" cy="14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800" spc="5" dirty="0">
                <a:latin typeface="Calibri"/>
                <a:cs typeface="Calibri"/>
              </a:rPr>
              <a:t>Ujung fiber</a:t>
            </a:r>
            <a:r>
              <a:rPr sz="800" spc="-15" dirty="0">
                <a:latin typeface="Calibri"/>
                <a:cs typeface="Calibri"/>
              </a:rPr>
              <a:t> </a:t>
            </a:r>
            <a:r>
              <a:rPr sz="800" spc="5" dirty="0">
                <a:latin typeface="Calibri"/>
                <a:cs typeface="Calibri"/>
              </a:rPr>
              <a:t>jauh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1228712" y="3121953"/>
            <a:ext cx="1039592" cy="19143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666186" y="3264495"/>
            <a:ext cx="0" cy="56515"/>
          </a:xfrm>
          <a:custGeom>
            <a:avLst/>
            <a:gdLst/>
            <a:ahLst/>
            <a:cxnLst/>
            <a:rect l="l" t="t" r="r" b="b"/>
            <a:pathLst>
              <a:path h="56514">
                <a:moveTo>
                  <a:pt x="0" y="56354"/>
                </a:moveTo>
                <a:lnTo>
                  <a:pt x="0" y="0"/>
                </a:lnTo>
                <a:lnTo>
                  <a:pt x="0" y="5635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648547" y="3292673"/>
            <a:ext cx="12700" cy="28575"/>
          </a:xfrm>
          <a:custGeom>
            <a:avLst/>
            <a:gdLst/>
            <a:ahLst/>
            <a:cxnLst/>
            <a:rect l="l" t="t" r="r" b="b"/>
            <a:pathLst>
              <a:path w="12700" h="28575">
                <a:moveTo>
                  <a:pt x="4042" y="0"/>
                </a:moveTo>
                <a:lnTo>
                  <a:pt x="0" y="0"/>
                </a:lnTo>
                <a:lnTo>
                  <a:pt x="0" y="5300"/>
                </a:lnTo>
                <a:lnTo>
                  <a:pt x="1470" y="15344"/>
                </a:lnTo>
                <a:lnTo>
                  <a:pt x="4410" y="22597"/>
                </a:lnTo>
                <a:lnTo>
                  <a:pt x="8820" y="27618"/>
                </a:lnTo>
                <a:lnTo>
                  <a:pt x="12127" y="28177"/>
                </a:lnTo>
                <a:lnTo>
                  <a:pt x="12127" y="25107"/>
                </a:lnTo>
                <a:lnTo>
                  <a:pt x="11024" y="25107"/>
                </a:lnTo>
                <a:lnTo>
                  <a:pt x="9555" y="23713"/>
                </a:lnTo>
                <a:lnTo>
                  <a:pt x="4042" y="5300"/>
                </a:lnTo>
                <a:lnTo>
                  <a:pt x="40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648547" y="3264495"/>
            <a:ext cx="12700" cy="28575"/>
          </a:xfrm>
          <a:custGeom>
            <a:avLst/>
            <a:gdLst/>
            <a:ahLst/>
            <a:cxnLst/>
            <a:rect l="l" t="t" r="r" b="b"/>
            <a:pathLst>
              <a:path w="12700" h="28575">
                <a:moveTo>
                  <a:pt x="12127" y="0"/>
                </a:moveTo>
                <a:lnTo>
                  <a:pt x="0" y="22979"/>
                </a:lnTo>
                <a:lnTo>
                  <a:pt x="0" y="28177"/>
                </a:lnTo>
                <a:lnTo>
                  <a:pt x="4042" y="28177"/>
                </a:lnTo>
                <a:lnTo>
                  <a:pt x="4042" y="22979"/>
                </a:lnTo>
                <a:lnTo>
                  <a:pt x="4777" y="17508"/>
                </a:lnTo>
                <a:lnTo>
                  <a:pt x="5513" y="13404"/>
                </a:lnTo>
                <a:lnTo>
                  <a:pt x="8453" y="6292"/>
                </a:lnTo>
                <a:lnTo>
                  <a:pt x="9555" y="4377"/>
                </a:lnTo>
                <a:lnTo>
                  <a:pt x="11024" y="3009"/>
                </a:lnTo>
                <a:lnTo>
                  <a:pt x="12127" y="3009"/>
                </a:lnTo>
                <a:lnTo>
                  <a:pt x="1212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215292" y="3263667"/>
            <a:ext cx="2540" cy="3810"/>
          </a:xfrm>
          <a:custGeom>
            <a:avLst/>
            <a:gdLst/>
            <a:ahLst/>
            <a:cxnLst/>
            <a:rect l="l" t="t" r="r" b="b"/>
            <a:pathLst>
              <a:path w="2539" h="3810">
                <a:moveTo>
                  <a:pt x="2204" y="0"/>
                </a:moveTo>
                <a:lnTo>
                  <a:pt x="735" y="0"/>
                </a:lnTo>
                <a:lnTo>
                  <a:pt x="0" y="509"/>
                </a:lnTo>
                <a:lnTo>
                  <a:pt x="0" y="3314"/>
                </a:lnTo>
                <a:lnTo>
                  <a:pt x="735" y="3314"/>
                </a:lnTo>
                <a:lnTo>
                  <a:pt x="1837" y="2805"/>
                </a:lnTo>
                <a:lnTo>
                  <a:pt x="2204" y="2805"/>
                </a:lnTo>
                <a:lnTo>
                  <a:pt x="220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3178912" y="3213943"/>
            <a:ext cx="36830" cy="53340"/>
          </a:xfrm>
          <a:custGeom>
            <a:avLst/>
            <a:gdLst/>
            <a:ahLst/>
            <a:cxnLst/>
            <a:rect l="l" t="t" r="r" b="b"/>
            <a:pathLst>
              <a:path w="36830" h="53339">
                <a:moveTo>
                  <a:pt x="4001" y="0"/>
                </a:moveTo>
                <a:lnTo>
                  <a:pt x="0" y="0"/>
                </a:lnTo>
                <a:lnTo>
                  <a:pt x="727" y="10717"/>
                </a:lnTo>
                <a:lnTo>
                  <a:pt x="21099" y="48366"/>
                </a:lnTo>
                <a:lnTo>
                  <a:pt x="36380" y="53039"/>
                </a:lnTo>
                <a:lnTo>
                  <a:pt x="36380" y="50015"/>
                </a:lnTo>
                <a:lnTo>
                  <a:pt x="30195" y="48640"/>
                </a:lnTo>
                <a:lnTo>
                  <a:pt x="24010" y="46168"/>
                </a:lnTo>
                <a:lnTo>
                  <a:pt x="18553" y="42045"/>
                </a:lnTo>
                <a:lnTo>
                  <a:pt x="9458" y="28305"/>
                </a:lnTo>
                <a:lnTo>
                  <a:pt x="6548" y="19786"/>
                </a:lnTo>
                <a:lnTo>
                  <a:pt x="4729" y="10717"/>
                </a:lnTo>
                <a:lnTo>
                  <a:pt x="400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178912" y="3161733"/>
            <a:ext cx="41275" cy="52705"/>
          </a:xfrm>
          <a:custGeom>
            <a:avLst/>
            <a:gdLst/>
            <a:ahLst/>
            <a:cxnLst/>
            <a:rect l="l" t="t" r="r" b="b"/>
            <a:pathLst>
              <a:path w="41275" h="52705">
                <a:moveTo>
                  <a:pt x="29960" y="0"/>
                </a:moveTo>
                <a:lnTo>
                  <a:pt x="2165" y="33798"/>
                </a:lnTo>
                <a:lnTo>
                  <a:pt x="0" y="52209"/>
                </a:lnTo>
                <a:lnTo>
                  <a:pt x="3970" y="52209"/>
                </a:lnTo>
                <a:lnTo>
                  <a:pt x="4692" y="42867"/>
                </a:lnTo>
                <a:lnTo>
                  <a:pt x="6136" y="34622"/>
                </a:lnTo>
                <a:lnTo>
                  <a:pt x="9023" y="26654"/>
                </a:lnTo>
                <a:lnTo>
                  <a:pt x="12633" y="19784"/>
                </a:lnTo>
                <a:lnTo>
                  <a:pt x="15882" y="13464"/>
                </a:lnTo>
                <a:lnTo>
                  <a:pt x="20935" y="9067"/>
                </a:lnTo>
                <a:lnTo>
                  <a:pt x="25628" y="4671"/>
                </a:lnTo>
                <a:lnTo>
                  <a:pt x="31043" y="3022"/>
                </a:lnTo>
                <a:lnTo>
                  <a:pt x="30321" y="3022"/>
                </a:lnTo>
                <a:lnTo>
                  <a:pt x="29960" y="0"/>
                </a:lnTo>
                <a:close/>
              </a:path>
              <a:path w="41275" h="52705">
                <a:moveTo>
                  <a:pt x="30321" y="0"/>
                </a:moveTo>
                <a:lnTo>
                  <a:pt x="30321" y="3022"/>
                </a:lnTo>
                <a:lnTo>
                  <a:pt x="31043" y="3022"/>
                </a:lnTo>
                <a:lnTo>
                  <a:pt x="30321" y="0"/>
                </a:lnTo>
                <a:close/>
              </a:path>
              <a:path w="41275" h="52705">
                <a:moveTo>
                  <a:pt x="40789" y="0"/>
                </a:moveTo>
                <a:lnTo>
                  <a:pt x="30321" y="0"/>
                </a:lnTo>
                <a:lnTo>
                  <a:pt x="31043" y="3022"/>
                </a:lnTo>
                <a:lnTo>
                  <a:pt x="4078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822826" y="3162976"/>
            <a:ext cx="387350" cy="0"/>
          </a:xfrm>
          <a:custGeom>
            <a:avLst/>
            <a:gdLst/>
            <a:ahLst/>
            <a:cxnLst/>
            <a:rect l="l" t="t" r="r" b="b"/>
            <a:pathLst>
              <a:path w="387350">
                <a:moveTo>
                  <a:pt x="0" y="0"/>
                </a:moveTo>
                <a:lnTo>
                  <a:pt x="386953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2772115" y="3161733"/>
            <a:ext cx="50800" cy="106680"/>
          </a:xfrm>
          <a:custGeom>
            <a:avLst/>
            <a:gdLst/>
            <a:ahLst/>
            <a:cxnLst/>
            <a:rect l="l" t="t" r="r" b="b"/>
            <a:pathLst>
              <a:path w="50800" h="106679">
                <a:moveTo>
                  <a:pt x="50711" y="0"/>
                </a:moveTo>
                <a:lnTo>
                  <a:pt x="12678" y="16574"/>
                </a:lnTo>
                <a:lnTo>
                  <a:pt x="0" y="53039"/>
                </a:lnTo>
                <a:lnTo>
                  <a:pt x="1118" y="62707"/>
                </a:lnTo>
                <a:lnTo>
                  <a:pt x="20135" y="96132"/>
                </a:lnTo>
                <a:lnTo>
                  <a:pt x="50711" y="106078"/>
                </a:lnTo>
                <a:lnTo>
                  <a:pt x="50711" y="103038"/>
                </a:lnTo>
                <a:lnTo>
                  <a:pt x="40270" y="101934"/>
                </a:lnTo>
                <a:lnTo>
                  <a:pt x="30948" y="98894"/>
                </a:lnTo>
                <a:lnTo>
                  <a:pt x="5219" y="62155"/>
                </a:lnTo>
                <a:lnTo>
                  <a:pt x="4102" y="53039"/>
                </a:lnTo>
                <a:lnTo>
                  <a:pt x="4847" y="43370"/>
                </a:lnTo>
                <a:lnTo>
                  <a:pt x="29829" y="7181"/>
                </a:lnTo>
                <a:lnTo>
                  <a:pt x="50711" y="3037"/>
                </a:lnTo>
                <a:lnTo>
                  <a:pt x="507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2822826" y="3267075"/>
            <a:ext cx="395605" cy="0"/>
          </a:xfrm>
          <a:custGeom>
            <a:avLst/>
            <a:gdLst/>
            <a:ahLst/>
            <a:cxnLst/>
            <a:rect l="l" t="t" r="r" b="b"/>
            <a:pathLst>
              <a:path w="395605">
                <a:moveTo>
                  <a:pt x="0" y="0"/>
                </a:moveTo>
                <a:lnTo>
                  <a:pt x="395569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822826" y="3265170"/>
            <a:ext cx="394335" cy="0"/>
          </a:xfrm>
          <a:custGeom>
            <a:avLst/>
            <a:gdLst/>
            <a:ahLst/>
            <a:cxnLst/>
            <a:rect l="l" t="t" r="r" b="b"/>
            <a:pathLst>
              <a:path w="394335">
                <a:moveTo>
                  <a:pt x="0" y="0"/>
                </a:moveTo>
                <a:lnTo>
                  <a:pt x="393851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3177809" y="3161733"/>
            <a:ext cx="73863" cy="10607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3215292" y="3215600"/>
            <a:ext cx="452120" cy="102870"/>
          </a:xfrm>
          <a:custGeom>
            <a:avLst/>
            <a:gdLst/>
            <a:ahLst/>
            <a:cxnLst/>
            <a:rect l="l" t="t" r="r" b="b"/>
            <a:pathLst>
              <a:path w="452120" h="102870">
                <a:moveTo>
                  <a:pt x="443905" y="0"/>
                </a:moveTo>
                <a:lnTo>
                  <a:pt x="48178" y="0"/>
                </a:lnTo>
                <a:lnTo>
                  <a:pt x="36409" y="1102"/>
                </a:lnTo>
                <a:lnTo>
                  <a:pt x="2574" y="32509"/>
                </a:lnTo>
                <a:lnTo>
                  <a:pt x="0" y="51518"/>
                </a:lnTo>
                <a:lnTo>
                  <a:pt x="1103" y="60886"/>
                </a:lnTo>
                <a:lnTo>
                  <a:pt x="27951" y="98355"/>
                </a:lnTo>
                <a:lnTo>
                  <a:pt x="48178" y="102763"/>
                </a:lnTo>
                <a:lnTo>
                  <a:pt x="443905" y="102763"/>
                </a:lnTo>
                <a:lnTo>
                  <a:pt x="438757" y="93395"/>
                </a:lnTo>
                <a:lnTo>
                  <a:pt x="435814" y="85406"/>
                </a:lnTo>
                <a:lnTo>
                  <a:pt x="434343" y="78243"/>
                </a:lnTo>
                <a:lnTo>
                  <a:pt x="434343" y="71906"/>
                </a:lnTo>
                <a:lnTo>
                  <a:pt x="435079" y="65845"/>
                </a:lnTo>
                <a:lnTo>
                  <a:pt x="437286" y="60335"/>
                </a:lnTo>
                <a:lnTo>
                  <a:pt x="439860" y="55651"/>
                </a:lnTo>
                <a:lnTo>
                  <a:pt x="442434" y="50693"/>
                </a:lnTo>
                <a:lnTo>
                  <a:pt x="451996" y="23693"/>
                </a:lnTo>
                <a:lnTo>
                  <a:pt x="450893" y="16530"/>
                </a:lnTo>
                <a:lnTo>
                  <a:pt x="448318" y="8540"/>
                </a:lnTo>
                <a:lnTo>
                  <a:pt x="44390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3263799" y="3215639"/>
            <a:ext cx="395605" cy="0"/>
          </a:xfrm>
          <a:custGeom>
            <a:avLst/>
            <a:gdLst/>
            <a:ahLst/>
            <a:cxnLst/>
            <a:rect l="l" t="t" r="r" b="b"/>
            <a:pathLst>
              <a:path w="395604">
                <a:moveTo>
                  <a:pt x="0" y="0"/>
                </a:moveTo>
                <a:lnTo>
                  <a:pt x="395104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3658838" y="3213943"/>
            <a:ext cx="1905" cy="1270"/>
          </a:xfrm>
          <a:custGeom>
            <a:avLst/>
            <a:gdLst/>
            <a:ahLst/>
            <a:cxnLst/>
            <a:rect l="l" t="t" r="r" b="b"/>
            <a:pathLst>
              <a:path w="1904" h="1269">
                <a:moveTo>
                  <a:pt x="1469" y="0"/>
                </a:moveTo>
                <a:lnTo>
                  <a:pt x="0" y="0"/>
                </a:lnTo>
                <a:lnTo>
                  <a:pt x="1836" y="904"/>
                </a:lnTo>
                <a:lnTo>
                  <a:pt x="146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3647445" y="3214772"/>
            <a:ext cx="22225" cy="105410"/>
          </a:xfrm>
          <a:custGeom>
            <a:avLst/>
            <a:gdLst/>
            <a:ahLst/>
            <a:cxnLst/>
            <a:rect l="l" t="t" r="r" b="b"/>
            <a:pathLst>
              <a:path w="22225" h="105410">
                <a:moveTo>
                  <a:pt x="13307" y="102218"/>
                </a:moveTo>
                <a:lnTo>
                  <a:pt x="11758" y="102218"/>
                </a:lnTo>
                <a:lnTo>
                  <a:pt x="11758" y="105248"/>
                </a:lnTo>
                <a:lnTo>
                  <a:pt x="13596" y="102769"/>
                </a:lnTo>
                <a:lnTo>
                  <a:pt x="13307" y="102218"/>
                </a:lnTo>
                <a:close/>
              </a:path>
              <a:path w="22225" h="105410">
                <a:moveTo>
                  <a:pt x="13596" y="102769"/>
                </a:moveTo>
                <a:lnTo>
                  <a:pt x="11758" y="105248"/>
                </a:lnTo>
                <a:lnTo>
                  <a:pt x="14698" y="105248"/>
                </a:lnTo>
                <a:lnTo>
                  <a:pt x="13596" y="102769"/>
                </a:lnTo>
                <a:close/>
              </a:path>
              <a:path w="22225" h="105410">
                <a:moveTo>
                  <a:pt x="13596" y="0"/>
                </a:moveTo>
                <a:lnTo>
                  <a:pt x="9554" y="1652"/>
                </a:lnTo>
                <a:lnTo>
                  <a:pt x="14331" y="9918"/>
                </a:lnTo>
                <a:lnTo>
                  <a:pt x="16903" y="17908"/>
                </a:lnTo>
                <a:lnTo>
                  <a:pt x="17639" y="24521"/>
                </a:lnTo>
                <a:lnTo>
                  <a:pt x="17272" y="30307"/>
                </a:lnTo>
                <a:lnTo>
                  <a:pt x="15801" y="35817"/>
                </a:lnTo>
                <a:lnTo>
                  <a:pt x="13596" y="41328"/>
                </a:lnTo>
                <a:lnTo>
                  <a:pt x="11391" y="45736"/>
                </a:lnTo>
                <a:lnTo>
                  <a:pt x="8084" y="50695"/>
                </a:lnTo>
                <a:lnTo>
                  <a:pt x="5511" y="55930"/>
                </a:lnTo>
                <a:lnTo>
                  <a:pt x="2940" y="60890"/>
                </a:lnTo>
                <a:lnTo>
                  <a:pt x="1102" y="66125"/>
                </a:lnTo>
                <a:lnTo>
                  <a:pt x="0" y="72737"/>
                </a:lnTo>
                <a:lnTo>
                  <a:pt x="0" y="79074"/>
                </a:lnTo>
                <a:lnTo>
                  <a:pt x="1469" y="86513"/>
                </a:lnTo>
                <a:lnTo>
                  <a:pt x="4777" y="94503"/>
                </a:lnTo>
                <a:lnTo>
                  <a:pt x="9554" y="104421"/>
                </a:lnTo>
                <a:lnTo>
                  <a:pt x="11758" y="102218"/>
                </a:lnTo>
                <a:lnTo>
                  <a:pt x="13307" y="102218"/>
                </a:lnTo>
                <a:lnTo>
                  <a:pt x="8818" y="93676"/>
                </a:lnTo>
                <a:lnTo>
                  <a:pt x="5511" y="85962"/>
                </a:lnTo>
                <a:lnTo>
                  <a:pt x="4042" y="79074"/>
                </a:lnTo>
                <a:lnTo>
                  <a:pt x="4042" y="72737"/>
                </a:lnTo>
                <a:lnTo>
                  <a:pt x="15434" y="47388"/>
                </a:lnTo>
                <a:lnTo>
                  <a:pt x="17639" y="41879"/>
                </a:lnTo>
                <a:lnTo>
                  <a:pt x="19843" y="36644"/>
                </a:lnTo>
                <a:lnTo>
                  <a:pt x="21313" y="31134"/>
                </a:lnTo>
                <a:lnTo>
                  <a:pt x="22048" y="24521"/>
                </a:lnTo>
                <a:lnTo>
                  <a:pt x="20946" y="17081"/>
                </a:lnTo>
                <a:lnTo>
                  <a:pt x="18374" y="9091"/>
                </a:lnTo>
                <a:lnTo>
                  <a:pt x="1359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3263799" y="3318778"/>
            <a:ext cx="396240" cy="0"/>
          </a:xfrm>
          <a:custGeom>
            <a:avLst/>
            <a:gdLst/>
            <a:ahLst/>
            <a:cxnLst/>
            <a:rect l="l" t="t" r="r" b="b"/>
            <a:pathLst>
              <a:path w="396239">
                <a:moveTo>
                  <a:pt x="0" y="0"/>
                </a:moveTo>
                <a:lnTo>
                  <a:pt x="395772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3213087" y="3213943"/>
            <a:ext cx="50800" cy="106680"/>
          </a:xfrm>
          <a:custGeom>
            <a:avLst/>
            <a:gdLst/>
            <a:ahLst/>
            <a:cxnLst/>
            <a:rect l="l" t="t" r="r" b="b"/>
            <a:pathLst>
              <a:path w="50800" h="106679">
                <a:moveTo>
                  <a:pt x="50712" y="0"/>
                </a:moveTo>
                <a:lnTo>
                  <a:pt x="11845" y="16807"/>
                </a:lnTo>
                <a:lnTo>
                  <a:pt x="0" y="53176"/>
                </a:lnTo>
                <a:lnTo>
                  <a:pt x="1109" y="62819"/>
                </a:lnTo>
                <a:lnTo>
                  <a:pt x="20728" y="96158"/>
                </a:lnTo>
                <a:lnTo>
                  <a:pt x="50712" y="106078"/>
                </a:lnTo>
                <a:lnTo>
                  <a:pt x="50712" y="103046"/>
                </a:lnTo>
                <a:lnTo>
                  <a:pt x="40347" y="101944"/>
                </a:lnTo>
                <a:lnTo>
                  <a:pt x="31464" y="98913"/>
                </a:lnTo>
                <a:lnTo>
                  <a:pt x="5182" y="61992"/>
                </a:lnTo>
                <a:lnTo>
                  <a:pt x="4071" y="53176"/>
                </a:lnTo>
                <a:lnTo>
                  <a:pt x="4812" y="43533"/>
                </a:lnTo>
                <a:lnTo>
                  <a:pt x="29612" y="7162"/>
                </a:lnTo>
                <a:lnTo>
                  <a:pt x="50712" y="3030"/>
                </a:lnTo>
                <a:lnTo>
                  <a:pt x="5071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2647541" y="3213943"/>
            <a:ext cx="24765" cy="4445"/>
          </a:xfrm>
          <a:custGeom>
            <a:avLst/>
            <a:gdLst/>
            <a:ahLst/>
            <a:cxnLst/>
            <a:rect l="l" t="t" r="r" b="b"/>
            <a:pathLst>
              <a:path w="24764" h="4444">
                <a:moveTo>
                  <a:pt x="0" y="4143"/>
                </a:moveTo>
                <a:lnTo>
                  <a:pt x="24253" y="4143"/>
                </a:lnTo>
                <a:lnTo>
                  <a:pt x="24253" y="0"/>
                </a:lnTo>
                <a:lnTo>
                  <a:pt x="0" y="0"/>
                </a:lnTo>
                <a:lnTo>
                  <a:pt x="0" y="414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2677305" y="3213943"/>
            <a:ext cx="5715" cy="4445"/>
          </a:xfrm>
          <a:custGeom>
            <a:avLst/>
            <a:gdLst/>
            <a:ahLst/>
            <a:cxnLst/>
            <a:rect l="l" t="t" r="r" b="b"/>
            <a:pathLst>
              <a:path w="5714" h="4444">
                <a:moveTo>
                  <a:pt x="0" y="4143"/>
                </a:moveTo>
                <a:lnTo>
                  <a:pt x="5512" y="4143"/>
                </a:lnTo>
                <a:lnTo>
                  <a:pt x="5512" y="0"/>
                </a:lnTo>
                <a:lnTo>
                  <a:pt x="0" y="0"/>
                </a:lnTo>
                <a:lnTo>
                  <a:pt x="0" y="414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2687228" y="3213943"/>
            <a:ext cx="25400" cy="4445"/>
          </a:xfrm>
          <a:custGeom>
            <a:avLst/>
            <a:gdLst/>
            <a:ahLst/>
            <a:cxnLst/>
            <a:rect l="l" t="t" r="r" b="b"/>
            <a:pathLst>
              <a:path w="25400" h="4444">
                <a:moveTo>
                  <a:pt x="0" y="4143"/>
                </a:moveTo>
                <a:lnTo>
                  <a:pt x="25356" y="4143"/>
                </a:lnTo>
                <a:lnTo>
                  <a:pt x="25356" y="0"/>
                </a:lnTo>
                <a:lnTo>
                  <a:pt x="0" y="0"/>
                </a:lnTo>
                <a:lnTo>
                  <a:pt x="0" y="414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2718095" y="3213943"/>
            <a:ext cx="4445" cy="4445"/>
          </a:xfrm>
          <a:custGeom>
            <a:avLst/>
            <a:gdLst/>
            <a:ahLst/>
            <a:cxnLst/>
            <a:rect l="l" t="t" r="r" b="b"/>
            <a:pathLst>
              <a:path w="4444" h="4444">
                <a:moveTo>
                  <a:pt x="0" y="4143"/>
                </a:moveTo>
                <a:lnTo>
                  <a:pt x="4409" y="4143"/>
                </a:lnTo>
                <a:lnTo>
                  <a:pt x="4409" y="0"/>
                </a:lnTo>
                <a:lnTo>
                  <a:pt x="0" y="0"/>
                </a:lnTo>
                <a:lnTo>
                  <a:pt x="0" y="414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2728018" y="3213943"/>
            <a:ext cx="25400" cy="4445"/>
          </a:xfrm>
          <a:custGeom>
            <a:avLst/>
            <a:gdLst/>
            <a:ahLst/>
            <a:cxnLst/>
            <a:rect l="l" t="t" r="r" b="b"/>
            <a:pathLst>
              <a:path w="25400" h="4444">
                <a:moveTo>
                  <a:pt x="0" y="4143"/>
                </a:moveTo>
                <a:lnTo>
                  <a:pt x="25356" y="4143"/>
                </a:lnTo>
                <a:lnTo>
                  <a:pt x="25356" y="0"/>
                </a:lnTo>
                <a:lnTo>
                  <a:pt x="0" y="0"/>
                </a:lnTo>
                <a:lnTo>
                  <a:pt x="0" y="414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2758885" y="3213943"/>
            <a:ext cx="4445" cy="4445"/>
          </a:xfrm>
          <a:custGeom>
            <a:avLst/>
            <a:gdLst/>
            <a:ahLst/>
            <a:cxnLst/>
            <a:rect l="l" t="t" r="r" b="b"/>
            <a:pathLst>
              <a:path w="4444" h="4444">
                <a:moveTo>
                  <a:pt x="0" y="4143"/>
                </a:moveTo>
                <a:lnTo>
                  <a:pt x="4409" y="4143"/>
                </a:lnTo>
                <a:lnTo>
                  <a:pt x="4409" y="0"/>
                </a:lnTo>
                <a:lnTo>
                  <a:pt x="0" y="0"/>
                </a:lnTo>
                <a:lnTo>
                  <a:pt x="0" y="414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2768808" y="3213943"/>
            <a:ext cx="25400" cy="4445"/>
          </a:xfrm>
          <a:custGeom>
            <a:avLst/>
            <a:gdLst/>
            <a:ahLst/>
            <a:cxnLst/>
            <a:rect l="l" t="t" r="r" b="b"/>
            <a:pathLst>
              <a:path w="25400" h="4444">
                <a:moveTo>
                  <a:pt x="0" y="4143"/>
                </a:moveTo>
                <a:lnTo>
                  <a:pt x="25356" y="4143"/>
                </a:lnTo>
                <a:lnTo>
                  <a:pt x="25356" y="0"/>
                </a:lnTo>
                <a:lnTo>
                  <a:pt x="0" y="0"/>
                </a:lnTo>
                <a:lnTo>
                  <a:pt x="0" y="414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2798573" y="3213943"/>
            <a:ext cx="5715" cy="4445"/>
          </a:xfrm>
          <a:custGeom>
            <a:avLst/>
            <a:gdLst/>
            <a:ahLst/>
            <a:cxnLst/>
            <a:rect l="l" t="t" r="r" b="b"/>
            <a:pathLst>
              <a:path w="5714" h="4444">
                <a:moveTo>
                  <a:pt x="0" y="4143"/>
                </a:moveTo>
                <a:lnTo>
                  <a:pt x="5512" y="4143"/>
                </a:lnTo>
                <a:lnTo>
                  <a:pt x="5512" y="0"/>
                </a:lnTo>
                <a:lnTo>
                  <a:pt x="0" y="0"/>
                </a:lnTo>
                <a:lnTo>
                  <a:pt x="0" y="414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2809598" y="3213943"/>
            <a:ext cx="25400" cy="4445"/>
          </a:xfrm>
          <a:custGeom>
            <a:avLst/>
            <a:gdLst/>
            <a:ahLst/>
            <a:cxnLst/>
            <a:rect l="l" t="t" r="r" b="b"/>
            <a:pathLst>
              <a:path w="25400" h="4444">
                <a:moveTo>
                  <a:pt x="0" y="4143"/>
                </a:moveTo>
                <a:lnTo>
                  <a:pt x="25356" y="4143"/>
                </a:lnTo>
                <a:lnTo>
                  <a:pt x="25356" y="0"/>
                </a:lnTo>
                <a:lnTo>
                  <a:pt x="0" y="0"/>
                </a:lnTo>
                <a:lnTo>
                  <a:pt x="0" y="414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2839364" y="3213943"/>
            <a:ext cx="5715" cy="4445"/>
          </a:xfrm>
          <a:custGeom>
            <a:avLst/>
            <a:gdLst/>
            <a:ahLst/>
            <a:cxnLst/>
            <a:rect l="l" t="t" r="r" b="b"/>
            <a:pathLst>
              <a:path w="5714" h="4444">
                <a:moveTo>
                  <a:pt x="0" y="4143"/>
                </a:moveTo>
                <a:lnTo>
                  <a:pt x="5512" y="4143"/>
                </a:lnTo>
                <a:lnTo>
                  <a:pt x="5512" y="0"/>
                </a:lnTo>
                <a:lnTo>
                  <a:pt x="0" y="0"/>
                </a:lnTo>
                <a:lnTo>
                  <a:pt x="0" y="414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2849285" y="3213943"/>
            <a:ext cx="25400" cy="4445"/>
          </a:xfrm>
          <a:custGeom>
            <a:avLst/>
            <a:gdLst/>
            <a:ahLst/>
            <a:cxnLst/>
            <a:rect l="l" t="t" r="r" b="b"/>
            <a:pathLst>
              <a:path w="25400" h="4444">
                <a:moveTo>
                  <a:pt x="0" y="4143"/>
                </a:moveTo>
                <a:lnTo>
                  <a:pt x="25356" y="4143"/>
                </a:lnTo>
                <a:lnTo>
                  <a:pt x="25356" y="0"/>
                </a:lnTo>
                <a:lnTo>
                  <a:pt x="0" y="0"/>
                </a:lnTo>
                <a:lnTo>
                  <a:pt x="0" y="414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2880153" y="3213943"/>
            <a:ext cx="5715" cy="4445"/>
          </a:xfrm>
          <a:custGeom>
            <a:avLst/>
            <a:gdLst/>
            <a:ahLst/>
            <a:cxnLst/>
            <a:rect l="l" t="t" r="r" b="b"/>
            <a:pathLst>
              <a:path w="5714" h="4444">
                <a:moveTo>
                  <a:pt x="0" y="4143"/>
                </a:moveTo>
                <a:lnTo>
                  <a:pt x="5512" y="4143"/>
                </a:lnTo>
                <a:lnTo>
                  <a:pt x="5512" y="0"/>
                </a:lnTo>
                <a:lnTo>
                  <a:pt x="0" y="0"/>
                </a:lnTo>
                <a:lnTo>
                  <a:pt x="0" y="414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2890075" y="3213943"/>
            <a:ext cx="25400" cy="4445"/>
          </a:xfrm>
          <a:custGeom>
            <a:avLst/>
            <a:gdLst/>
            <a:ahLst/>
            <a:cxnLst/>
            <a:rect l="l" t="t" r="r" b="b"/>
            <a:pathLst>
              <a:path w="25400" h="4444">
                <a:moveTo>
                  <a:pt x="0" y="4143"/>
                </a:moveTo>
                <a:lnTo>
                  <a:pt x="25356" y="4143"/>
                </a:lnTo>
                <a:lnTo>
                  <a:pt x="25356" y="0"/>
                </a:lnTo>
                <a:lnTo>
                  <a:pt x="0" y="0"/>
                </a:lnTo>
                <a:lnTo>
                  <a:pt x="0" y="414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2920944" y="3213943"/>
            <a:ext cx="4445" cy="4445"/>
          </a:xfrm>
          <a:custGeom>
            <a:avLst/>
            <a:gdLst/>
            <a:ahLst/>
            <a:cxnLst/>
            <a:rect l="l" t="t" r="r" b="b"/>
            <a:pathLst>
              <a:path w="4444" h="4444">
                <a:moveTo>
                  <a:pt x="0" y="4143"/>
                </a:moveTo>
                <a:lnTo>
                  <a:pt x="4409" y="4143"/>
                </a:lnTo>
                <a:lnTo>
                  <a:pt x="4409" y="0"/>
                </a:lnTo>
                <a:lnTo>
                  <a:pt x="0" y="0"/>
                </a:lnTo>
                <a:lnTo>
                  <a:pt x="0" y="414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2930865" y="3213943"/>
            <a:ext cx="25400" cy="4445"/>
          </a:xfrm>
          <a:custGeom>
            <a:avLst/>
            <a:gdLst/>
            <a:ahLst/>
            <a:cxnLst/>
            <a:rect l="l" t="t" r="r" b="b"/>
            <a:pathLst>
              <a:path w="25400" h="4444">
                <a:moveTo>
                  <a:pt x="0" y="4143"/>
                </a:moveTo>
                <a:lnTo>
                  <a:pt x="25356" y="4143"/>
                </a:lnTo>
                <a:lnTo>
                  <a:pt x="25356" y="0"/>
                </a:lnTo>
                <a:lnTo>
                  <a:pt x="0" y="0"/>
                </a:lnTo>
                <a:lnTo>
                  <a:pt x="0" y="414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2961732" y="3213943"/>
            <a:ext cx="4445" cy="4445"/>
          </a:xfrm>
          <a:custGeom>
            <a:avLst/>
            <a:gdLst/>
            <a:ahLst/>
            <a:cxnLst/>
            <a:rect l="l" t="t" r="r" b="b"/>
            <a:pathLst>
              <a:path w="4444" h="4444">
                <a:moveTo>
                  <a:pt x="0" y="4143"/>
                </a:moveTo>
                <a:lnTo>
                  <a:pt x="4409" y="4143"/>
                </a:lnTo>
                <a:lnTo>
                  <a:pt x="4409" y="0"/>
                </a:lnTo>
                <a:lnTo>
                  <a:pt x="0" y="0"/>
                </a:lnTo>
                <a:lnTo>
                  <a:pt x="0" y="414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2971655" y="3213943"/>
            <a:ext cx="25400" cy="4445"/>
          </a:xfrm>
          <a:custGeom>
            <a:avLst/>
            <a:gdLst/>
            <a:ahLst/>
            <a:cxnLst/>
            <a:rect l="l" t="t" r="r" b="b"/>
            <a:pathLst>
              <a:path w="25400" h="4444">
                <a:moveTo>
                  <a:pt x="0" y="4143"/>
                </a:moveTo>
                <a:lnTo>
                  <a:pt x="25356" y="4143"/>
                </a:lnTo>
                <a:lnTo>
                  <a:pt x="25356" y="0"/>
                </a:lnTo>
                <a:lnTo>
                  <a:pt x="0" y="0"/>
                </a:lnTo>
                <a:lnTo>
                  <a:pt x="0" y="414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3001420" y="3213943"/>
            <a:ext cx="5715" cy="4445"/>
          </a:xfrm>
          <a:custGeom>
            <a:avLst/>
            <a:gdLst/>
            <a:ahLst/>
            <a:cxnLst/>
            <a:rect l="l" t="t" r="r" b="b"/>
            <a:pathLst>
              <a:path w="5714" h="4444">
                <a:moveTo>
                  <a:pt x="0" y="4143"/>
                </a:moveTo>
                <a:lnTo>
                  <a:pt x="5512" y="4143"/>
                </a:lnTo>
                <a:lnTo>
                  <a:pt x="5512" y="0"/>
                </a:lnTo>
                <a:lnTo>
                  <a:pt x="0" y="0"/>
                </a:lnTo>
                <a:lnTo>
                  <a:pt x="0" y="414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3011342" y="3213943"/>
            <a:ext cx="25400" cy="4445"/>
          </a:xfrm>
          <a:custGeom>
            <a:avLst/>
            <a:gdLst/>
            <a:ahLst/>
            <a:cxnLst/>
            <a:rect l="l" t="t" r="r" b="b"/>
            <a:pathLst>
              <a:path w="25400" h="4444">
                <a:moveTo>
                  <a:pt x="0" y="4143"/>
                </a:moveTo>
                <a:lnTo>
                  <a:pt x="25356" y="4143"/>
                </a:lnTo>
                <a:lnTo>
                  <a:pt x="25356" y="0"/>
                </a:lnTo>
                <a:lnTo>
                  <a:pt x="0" y="0"/>
                </a:lnTo>
                <a:lnTo>
                  <a:pt x="0" y="414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3042211" y="3213943"/>
            <a:ext cx="5715" cy="4445"/>
          </a:xfrm>
          <a:custGeom>
            <a:avLst/>
            <a:gdLst/>
            <a:ahLst/>
            <a:cxnLst/>
            <a:rect l="l" t="t" r="r" b="b"/>
            <a:pathLst>
              <a:path w="5714" h="4444">
                <a:moveTo>
                  <a:pt x="0" y="4143"/>
                </a:moveTo>
                <a:lnTo>
                  <a:pt x="5512" y="4143"/>
                </a:lnTo>
                <a:lnTo>
                  <a:pt x="5512" y="0"/>
                </a:lnTo>
                <a:lnTo>
                  <a:pt x="0" y="0"/>
                </a:lnTo>
                <a:lnTo>
                  <a:pt x="0" y="414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3052132" y="3213943"/>
            <a:ext cx="25400" cy="4445"/>
          </a:xfrm>
          <a:custGeom>
            <a:avLst/>
            <a:gdLst/>
            <a:ahLst/>
            <a:cxnLst/>
            <a:rect l="l" t="t" r="r" b="b"/>
            <a:pathLst>
              <a:path w="25400" h="4444">
                <a:moveTo>
                  <a:pt x="0" y="4143"/>
                </a:moveTo>
                <a:lnTo>
                  <a:pt x="25356" y="4143"/>
                </a:lnTo>
                <a:lnTo>
                  <a:pt x="25356" y="0"/>
                </a:lnTo>
                <a:lnTo>
                  <a:pt x="0" y="0"/>
                </a:lnTo>
                <a:lnTo>
                  <a:pt x="0" y="414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3083001" y="3213943"/>
            <a:ext cx="4445" cy="4445"/>
          </a:xfrm>
          <a:custGeom>
            <a:avLst/>
            <a:gdLst/>
            <a:ahLst/>
            <a:cxnLst/>
            <a:rect l="l" t="t" r="r" b="b"/>
            <a:pathLst>
              <a:path w="4444" h="4444">
                <a:moveTo>
                  <a:pt x="0" y="4143"/>
                </a:moveTo>
                <a:lnTo>
                  <a:pt x="4409" y="4143"/>
                </a:lnTo>
                <a:lnTo>
                  <a:pt x="4409" y="0"/>
                </a:lnTo>
                <a:lnTo>
                  <a:pt x="0" y="0"/>
                </a:lnTo>
                <a:lnTo>
                  <a:pt x="0" y="414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3092922" y="3213943"/>
            <a:ext cx="25400" cy="4445"/>
          </a:xfrm>
          <a:custGeom>
            <a:avLst/>
            <a:gdLst/>
            <a:ahLst/>
            <a:cxnLst/>
            <a:rect l="l" t="t" r="r" b="b"/>
            <a:pathLst>
              <a:path w="25400" h="4444">
                <a:moveTo>
                  <a:pt x="0" y="4143"/>
                </a:moveTo>
                <a:lnTo>
                  <a:pt x="25356" y="4143"/>
                </a:lnTo>
                <a:lnTo>
                  <a:pt x="25356" y="0"/>
                </a:lnTo>
                <a:lnTo>
                  <a:pt x="0" y="0"/>
                </a:lnTo>
                <a:lnTo>
                  <a:pt x="0" y="414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3123791" y="3213943"/>
            <a:ext cx="4445" cy="4445"/>
          </a:xfrm>
          <a:custGeom>
            <a:avLst/>
            <a:gdLst/>
            <a:ahLst/>
            <a:cxnLst/>
            <a:rect l="l" t="t" r="r" b="b"/>
            <a:pathLst>
              <a:path w="4444" h="4444">
                <a:moveTo>
                  <a:pt x="0" y="4143"/>
                </a:moveTo>
                <a:lnTo>
                  <a:pt x="4409" y="4143"/>
                </a:lnTo>
                <a:lnTo>
                  <a:pt x="4409" y="0"/>
                </a:lnTo>
                <a:lnTo>
                  <a:pt x="0" y="0"/>
                </a:lnTo>
                <a:lnTo>
                  <a:pt x="0" y="414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3133712" y="3213943"/>
            <a:ext cx="25400" cy="4445"/>
          </a:xfrm>
          <a:custGeom>
            <a:avLst/>
            <a:gdLst/>
            <a:ahLst/>
            <a:cxnLst/>
            <a:rect l="l" t="t" r="r" b="b"/>
            <a:pathLst>
              <a:path w="25400" h="4444">
                <a:moveTo>
                  <a:pt x="0" y="4143"/>
                </a:moveTo>
                <a:lnTo>
                  <a:pt x="25356" y="4143"/>
                </a:lnTo>
                <a:lnTo>
                  <a:pt x="25356" y="0"/>
                </a:lnTo>
                <a:lnTo>
                  <a:pt x="0" y="0"/>
                </a:lnTo>
                <a:lnTo>
                  <a:pt x="0" y="414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3163478" y="3213943"/>
            <a:ext cx="5715" cy="4445"/>
          </a:xfrm>
          <a:custGeom>
            <a:avLst/>
            <a:gdLst/>
            <a:ahLst/>
            <a:cxnLst/>
            <a:rect l="l" t="t" r="r" b="b"/>
            <a:pathLst>
              <a:path w="5714" h="4444">
                <a:moveTo>
                  <a:pt x="0" y="4143"/>
                </a:moveTo>
                <a:lnTo>
                  <a:pt x="5512" y="4143"/>
                </a:lnTo>
                <a:lnTo>
                  <a:pt x="5512" y="0"/>
                </a:lnTo>
                <a:lnTo>
                  <a:pt x="0" y="0"/>
                </a:lnTo>
                <a:lnTo>
                  <a:pt x="0" y="414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3174503" y="3213943"/>
            <a:ext cx="25400" cy="4445"/>
          </a:xfrm>
          <a:custGeom>
            <a:avLst/>
            <a:gdLst/>
            <a:ahLst/>
            <a:cxnLst/>
            <a:rect l="l" t="t" r="r" b="b"/>
            <a:pathLst>
              <a:path w="25400" h="4444">
                <a:moveTo>
                  <a:pt x="0" y="4143"/>
                </a:moveTo>
                <a:lnTo>
                  <a:pt x="25356" y="4143"/>
                </a:lnTo>
                <a:lnTo>
                  <a:pt x="25356" y="0"/>
                </a:lnTo>
                <a:lnTo>
                  <a:pt x="0" y="0"/>
                </a:lnTo>
                <a:lnTo>
                  <a:pt x="0" y="414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3204268" y="3213943"/>
            <a:ext cx="5715" cy="4445"/>
          </a:xfrm>
          <a:custGeom>
            <a:avLst/>
            <a:gdLst/>
            <a:ahLst/>
            <a:cxnLst/>
            <a:rect l="l" t="t" r="r" b="b"/>
            <a:pathLst>
              <a:path w="5714" h="4444">
                <a:moveTo>
                  <a:pt x="0" y="4143"/>
                </a:moveTo>
                <a:lnTo>
                  <a:pt x="5512" y="4143"/>
                </a:lnTo>
                <a:lnTo>
                  <a:pt x="5512" y="0"/>
                </a:lnTo>
                <a:lnTo>
                  <a:pt x="0" y="0"/>
                </a:lnTo>
                <a:lnTo>
                  <a:pt x="0" y="414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3214189" y="3213943"/>
            <a:ext cx="25400" cy="4445"/>
          </a:xfrm>
          <a:custGeom>
            <a:avLst/>
            <a:gdLst/>
            <a:ahLst/>
            <a:cxnLst/>
            <a:rect l="l" t="t" r="r" b="b"/>
            <a:pathLst>
              <a:path w="25400" h="4444">
                <a:moveTo>
                  <a:pt x="0" y="4143"/>
                </a:moveTo>
                <a:lnTo>
                  <a:pt x="25356" y="4143"/>
                </a:lnTo>
                <a:lnTo>
                  <a:pt x="25356" y="0"/>
                </a:lnTo>
                <a:lnTo>
                  <a:pt x="0" y="0"/>
                </a:lnTo>
                <a:lnTo>
                  <a:pt x="0" y="414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3245058" y="3213943"/>
            <a:ext cx="5715" cy="4445"/>
          </a:xfrm>
          <a:custGeom>
            <a:avLst/>
            <a:gdLst/>
            <a:ahLst/>
            <a:cxnLst/>
            <a:rect l="l" t="t" r="r" b="b"/>
            <a:pathLst>
              <a:path w="5714" h="4444">
                <a:moveTo>
                  <a:pt x="0" y="4143"/>
                </a:moveTo>
                <a:lnTo>
                  <a:pt x="5512" y="4143"/>
                </a:lnTo>
                <a:lnTo>
                  <a:pt x="5512" y="0"/>
                </a:lnTo>
                <a:lnTo>
                  <a:pt x="0" y="0"/>
                </a:lnTo>
                <a:lnTo>
                  <a:pt x="0" y="414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3254979" y="3213943"/>
            <a:ext cx="25400" cy="4445"/>
          </a:xfrm>
          <a:custGeom>
            <a:avLst/>
            <a:gdLst/>
            <a:ahLst/>
            <a:cxnLst/>
            <a:rect l="l" t="t" r="r" b="b"/>
            <a:pathLst>
              <a:path w="25400" h="4444">
                <a:moveTo>
                  <a:pt x="0" y="4143"/>
                </a:moveTo>
                <a:lnTo>
                  <a:pt x="25356" y="4143"/>
                </a:lnTo>
                <a:lnTo>
                  <a:pt x="25356" y="0"/>
                </a:lnTo>
                <a:lnTo>
                  <a:pt x="0" y="0"/>
                </a:lnTo>
                <a:lnTo>
                  <a:pt x="0" y="414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3285848" y="3213943"/>
            <a:ext cx="4445" cy="4445"/>
          </a:xfrm>
          <a:custGeom>
            <a:avLst/>
            <a:gdLst/>
            <a:ahLst/>
            <a:cxnLst/>
            <a:rect l="l" t="t" r="r" b="b"/>
            <a:pathLst>
              <a:path w="4445" h="4444">
                <a:moveTo>
                  <a:pt x="0" y="4143"/>
                </a:moveTo>
                <a:lnTo>
                  <a:pt x="4409" y="4143"/>
                </a:lnTo>
                <a:lnTo>
                  <a:pt x="4409" y="0"/>
                </a:lnTo>
                <a:lnTo>
                  <a:pt x="0" y="0"/>
                </a:lnTo>
                <a:lnTo>
                  <a:pt x="0" y="414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3295769" y="3213943"/>
            <a:ext cx="25400" cy="4445"/>
          </a:xfrm>
          <a:custGeom>
            <a:avLst/>
            <a:gdLst/>
            <a:ahLst/>
            <a:cxnLst/>
            <a:rect l="l" t="t" r="r" b="b"/>
            <a:pathLst>
              <a:path w="25400" h="4444">
                <a:moveTo>
                  <a:pt x="0" y="4143"/>
                </a:moveTo>
                <a:lnTo>
                  <a:pt x="25356" y="4143"/>
                </a:lnTo>
                <a:lnTo>
                  <a:pt x="25356" y="0"/>
                </a:lnTo>
                <a:lnTo>
                  <a:pt x="0" y="0"/>
                </a:lnTo>
                <a:lnTo>
                  <a:pt x="0" y="414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3326638" y="3213943"/>
            <a:ext cx="4445" cy="4445"/>
          </a:xfrm>
          <a:custGeom>
            <a:avLst/>
            <a:gdLst/>
            <a:ahLst/>
            <a:cxnLst/>
            <a:rect l="l" t="t" r="r" b="b"/>
            <a:pathLst>
              <a:path w="4445" h="4444">
                <a:moveTo>
                  <a:pt x="0" y="4143"/>
                </a:moveTo>
                <a:lnTo>
                  <a:pt x="4409" y="4143"/>
                </a:lnTo>
                <a:lnTo>
                  <a:pt x="4409" y="0"/>
                </a:lnTo>
                <a:lnTo>
                  <a:pt x="0" y="0"/>
                </a:lnTo>
                <a:lnTo>
                  <a:pt x="0" y="414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3336559" y="3213943"/>
            <a:ext cx="25400" cy="4445"/>
          </a:xfrm>
          <a:custGeom>
            <a:avLst/>
            <a:gdLst/>
            <a:ahLst/>
            <a:cxnLst/>
            <a:rect l="l" t="t" r="r" b="b"/>
            <a:pathLst>
              <a:path w="25400" h="4444">
                <a:moveTo>
                  <a:pt x="0" y="4143"/>
                </a:moveTo>
                <a:lnTo>
                  <a:pt x="25356" y="4143"/>
                </a:lnTo>
                <a:lnTo>
                  <a:pt x="25356" y="0"/>
                </a:lnTo>
                <a:lnTo>
                  <a:pt x="0" y="0"/>
                </a:lnTo>
                <a:lnTo>
                  <a:pt x="0" y="414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3366325" y="3213943"/>
            <a:ext cx="5715" cy="4445"/>
          </a:xfrm>
          <a:custGeom>
            <a:avLst/>
            <a:gdLst/>
            <a:ahLst/>
            <a:cxnLst/>
            <a:rect l="l" t="t" r="r" b="b"/>
            <a:pathLst>
              <a:path w="5714" h="4444">
                <a:moveTo>
                  <a:pt x="0" y="4143"/>
                </a:moveTo>
                <a:lnTo>
                  <a:pt x="5512" y="4143"/>
                </a:lnTo>
                <a:lnTo>
                  <a:pt x="5512" y="0"/>
                </a:lnTo>
                <a:lnTo>
                  <a:pt x="0" y="0"/>
                </a:lnTo>
                <a:lnTo>
                  <a:pt x="0" y="414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3377350" y="3213943"/>
            <a:ext cx="25400" cy="4445"/>
          </a:xfrm>
          <a:custGeom>
            <a:avLst/>
            <a:gdLst/>
            <a:ahLst/>
            <a:cxnLst/>
            <a:rect l="l" t="t" r="r" b="b"/>
            <a:pathLst>
              <a:path w="25400" h="4444">
                <a:moveTo>
                  <a:pt x="0" y="4143"/>
                </a:moveTo>
                <a:lnTo>
                  <a:pt x="25356" y="4143"/>
                </a:lnTo>
                <a:lnTo>
                  <a:pt x="25356" y="0"/>
                </a:lnTo>
                <a:lnTo>
                  <a:pt x="0" y="0"/>
                </a:lnTo>
                <a:lnTo>
                  <a:pt x="0" y="414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3407115" y="3213943"/>
            <a:ext cx="5715" cy="4445"/>
          </a:xfrm>
          <a:custGeom>
            <a:avLst/>
            <a:gdLst/>
            <a:ahLst/>
            <a:cxnLst/>
            <a:rect l="l" t="t" r="r" b="b"/>
            <a:pathLst>
              <a:path w="5714" h="4444">
                <a:moveTo>
                  <a:pt x="0" y="4143"/>
                </a:moveTo>
                <a:lnTo>
                  <a:pt x="5512" y="4143"/>
                </a:lnTo>
                <a:lnTo>
                  <a:pt x="5512" y="0"/>
                </a:lnTo>
                <a:lnTo>
                  <a:pt x="0" y="0"/>
                </a:lnTo>
                <a:lnTo>
                  <a:pt x="0" y="414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3417037" y="3213943"/>
            <a:ext cx="25400" cy="4445"/>
          </a:xfrm>
          <a:custGeom>
            <a:avLst/>
            <a:gdLst/>
            <a:ahLst/>
            <a:cxnLst/>
            <a:rect l="l" t="t" r="r" b="b"/>
            <a:pathLst>
              <a:path w="25400" h="4444">
                <a:moveTo>
                  <a:pt x="0" y="4143"/>
                </a:moveTo>
                <a:lnTo>
                  <a:pt x="25356" y="4143"/>
                </a:lnTo>
                <a:lnTo>
                  <a:pt x="25356" y="0"/>
                </a:lnTo>
                <a:lnTo>
                  <a:pt x="0" y="0"/>
                </a:lnTo>
                <a:lnTo>
                  <a:pt x="0" y="414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3447905" y="3213943"/>
            <a:ext cx="5715" cy="4445"/>
          </a:xfrm>
          <a:custGeom>
            <a:avLst/>
            <a:gdLst/>
            <a:ahLst/>
            <a:cxnLst/>
            <a:rect l="l" t="t" r="r" b="b"/>
            <a:pathLst>
              <a:path w="5714" h="4444">
                <a:moveTo>
                  <a:pt x="0" y="4143"/>
                </a:moveTo>
                <a:lnTo>
                  <a:pt x="5512" y="4143"/>
                </a:lnTo>
                <a:lnTo>
                  <a:pt x="5512" y="0"/>
                </a:lnTo>
                <a:lnTo>
                  <a:pt x="0" y="0"/>
                </a:lnTo>
                <a:lnTo>
                  <a:pt x="0" y="414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3457826" y="3213943"/>
            <a:ext cx="25400" cy="4445"/>
          </a:xfrm>
          <a:custGeom>
            <a:avLst/>
            <a:gdLst/>
            <a:ahLst/>
            <a:cxnLst/>
            <a:rect l="l" t="t" r="r" b="b"/>
            <a:pathLst>
              <a:path w="25400" h="4444">
                <a:moveTo>
                  <a:pt x="0" y="4143"/>
                </a:moveTo>
                <a:lnTo>
                  <a:pt x="25356" y="4143"/>
                </a:lnTo>
                <a:lnTo>
                  <a:pt x="25356" y="0"/>
                </a:lnTo>
                <a:lnTo>
                  <a:pt x="0" y="0"/>
                </a:lnTo>
                <a:lnTo>
                  <a:pt x="0" y="414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3488695" y="3213943"/>
            <a:ext cx="4445" cy="4445"/>
          </a:xfrm>
          <a:custGeom>
            <a:avLst/>
            <a:gdLst/>
            <a:ahLst/>
            <a:cxnLst/>
            <a:rect l="l" t="t" r="r" b="b"/>
            <a:pathLst>
              <a:path w="4445" h="4444">
                <a:moveTo>
                  <a:pt x="0" y="4143"/>
                </a:moveTo>
                <a:lnTo>
                  <a:pt x="4409" y="4143"/>
                </a:lnTo>
                <a:lnTo>
                  <a:pt x="4409" y="0"/>
                </a:lnTo>
                <a:lnTo>
                  <a:pt x="0" y="0"/>
                </a:lnTo>
                <a:lnTo>
                  <a:pt x="0" y="414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3498617" y="3213943"/>
            <a:ext cx="25400" cy="4445"/>
          </a:xfrm>
          <a:custGeom>
            <a:avLst/>
            <a:gdLst/>
            <a:ahLst/>
            <a:cxnLst/>
            <a:rect l="l" t="t" r="r" b="b"/>
            <a:pathLst>
              <a:path w="25400" h="4444">
                <a:moveTo>
                  <a:pt x="0" y="4143"/>
                </a:moveTo>
                <a:lnTo>
                  <a:pt x="25356" y="4143"/>
                </a:lnTo>
                <a:lnTo>
                  <a:pt x="25356" y="0"/>
                </a:lnTo>
                <a:lnTo>
                  <a:pt x="0" y="0"/>
                </a:lnTo>
                <a:lnTo>
                  <a:pt x="0" y="414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3528382" y="3213943"/>
            <a:ext cx="5715" cy="4445"/>
          </a:xfrm>
          <a:custGeom>
            <a:avLst/>
            <a:gdLst/>
            <a:ahLst/>
            <a:cxnLst/>
            <a:rect l="l" t="t" r="r" b="b"/>
            <a:pathLst>
              <a:path w="5714" h="4444">
                <a:moveTo>
                  <a:pt x="0" y="4143"/>
                </a:moveTo>
                <a:lnTo>
                  <a:pt x="5512" y="4143"/>
                </a:lnTo>
                <a:lnTo>
                  <a:pt x="5512" y="0"/>
                </a:lnTo>
                <a:lnTo>
                  <a:pt x="0" y="0"/>
                </a:lnTo>
                <a:lnTo>
                  <a:pt x="0" y="414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3539407" y="3213943"/>
            <a:ext cx="25400" cy="4445"/>
          </a:xfrm>
          <a:custGeom>
            <a:avLst/>
            <a:gdLst/>
            <a:ahLst/>
            <a:cxnLst/>
            <a:rect l="l" t="t" r="r" b="b"/>
            <a:pathLst>
              <a:path w="25400" h="4444">
                <a:moveTo>
                  <a:pt x="0" y="4143"/>
                </a:moveTo>
                <a:lnTo>
                  <a:pt x="25356" y="4143"/>
                </a:lnTo>
                <a:lnTo>
                  <a:pt x="25356" y="0"/>
                </a:lnTo>
                <a:lnTo>
                  <a:pt x="0" y="0"/>
                </a:lnTo>
                <a:lnTo>
                  <a:pt x="0" y="414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3569172" y="3213943"/>
            <a:ext cx="5715" cy="4445"/>
          </a:xfrm>
          <a:custGeom>
            <a:avLst/>
            <a:gdLst/>
            <a:ahLst/>
            <a:cxnLst/>
            <a:rect l="l" t="t" r="r" b="b"/>
            <a:pathLst>
              <a:path w="5714" h="4444">
                <a:moveTo>
                  <a:pt x="0" y="4143"/>
                </a:moveTo>
                <a:lnTo>
                  <a:pt x="5512" y="4143"/>
                </a:lnTo>
                <a:lnTo>
                  <a:pt x="5512" y="0"/>
                </a:lnTo>
                <a:lnTo>
                  <a:pt x="0" y="0"/>
                </a:lnTo>
                <a:lnTo>
                  <a:pt x="0" y="414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3579095" y="3213943"/>
            <a:ext cx="25400" cy="4445"/>
          </a:xfrm>
          <a:custGeom>
            <a:avLst/>
            <a:gdLst/>
            <a:ahLst/>
            <a:cxnLst/>
            <a:rect l="l" t="t" r="r" b="b"/>
            <a:pathLst>
              <a:path w="25400" h="4444">
                <a:moveTo>
                  <a:pt x="0" y="4143"/>
                </a:moveTo>
                <a:lnTo>
                  <a:pt x="25356" y="4143"/>
                </a:lnTo>
                <a:lnTo>
                  <a:pt x="25356" y="0"/>
                </a:lnTo>
                <a:lnTo>
                  <a:pt x="0" y="0"/>
                </a:lnTo>
                <a:lnTo>
                  <a:pt x="0" y="414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3609962" y="3213943"/>
            <a:ext cx="5715" cy="4445"/>
          </a:xfrm>
          <a:custGeom>
            <a:avLst/>
            <a:gdLst/>
            <a:ahLst/>
            <a:cxnLst/>
            <a:rect l="l" t="t" r="r" b="b"/>
            <a:pathLst>
              <a:path w="5714" h="4444">
                <a:moveTo>
                  <a:pt x="0" y="4143"/>
                </a:moveTo>
                <a:lnTo>
                  <a:pt x="5512" y="4143"/>
                </a:lnTo>
                <a:lnTo>
                  <a:pt x="5512" y="0"/>
                </a:lnTo>
                <a:lnTo>
                  <a:pt x="0" y="0"/>
                </a:lnTo>
                <a:lnTo>
                  <a:pt x="0" y="414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3619884" y="3213943"/>
            <a:ext cx="25400" cy="4445"/>
          </a:xfrm>
          <a:custGeom>
            <a:avLst/>
            <a:gdLst/>
            <a:ahLst/>
            <a:cxnLst/>
            <a:rect l="l" t="t" r="r" b="b"/>
            <a:pathLst>
              <a:path w="25400" h="4444">
                <a:moveTo>
                  <a:pt x="0" y="4143"/>
                </a:moveTo>
                <a:lnTo>
                  <a:pt x="25356" y="4143"/>
                </a:lnTo>
                <a:lnTo>
                  <a:pt x="25356" y="0"/>
                </a:lnTo>
                <a:lnTo>
                  <a:pt x="0" y="0"/>
                </a:lnTo>
                <a:lnTo>
                  <a:pt x="0" y="414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3650751" y="3213943"/>
            <a:ext cx="4445" cy="4445"/>
          </a:xfrm>
          <a:custGeom>
            <a:avLst/>
            <a:gdLst/>
            <a:ahLst/>
            <a:cxnLst/>
            <a:rect l="l" t="t" r="r" b="b"/>
            <a:pathLst>
              <a:path w="4445" h="4444">
                <a:moveTo>
                  <a:pt x="0" y="4143"/>
                </a:moveTo>
                <a:lnTo>
                  <a:pt x="4409" y="4143"/>
                </a:lnTo>
                <a:lnTo>
                  <a:pt x="4409" y="0"/>
                </a:lnTo>
                <a:lnTo>
                  <a:pt x="0" y="0"/>
                </a:lnTo>
                <a:lnTo>
                  <a:pt x="0" y="414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3660674" y="3213943"/>
            <a:ext cx="25400" cy="4445"/>
          </a:xfrm>
          <a:custGeom>
            <a:avLst/>
            <a:gdLst/>
            <a:ahLst/>
            <a:cxnLst/>
            <a:rect l="l" t="t" r="r" b="b"/>
            <a:pathLst>
              <a:path w="25400" h="4444">
                <a:moveTo>
                  <a:pt x="0" y="4143"/>
                </a:moveTo>
                <a:lnTo>
                  <a:pt x="25356" y="4143"/>
                </a:lnTo>
                <a:lnTo>
                  <a:pt x="25356" y="0"/>
                </a:lnTo>
                <a:lnTo>
                  <a:pt x="0" y="0"/>
                </a:lnTo>
                <a:lnTo>
                  <a:pt x="0" y="414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3691542" y="3213943"/>
            <a:ext cx="4445" cy="4445"/>
          </a:xfrm>
          <a:custGeom>
            <a:avLst/>
            <a:gdLst/>
            <a:ahLst/>
            <a:cxnLst/>
            <a:rect l="l" t="t" r="r" b="b"/>
            <a:pathLst>
              <a:path w="4445" h="4444">
                <a:moveTo>
                  <a:pt x="0" y="4143"/>
                </a:moveTo>
                <a:lnTo>
                  <a:pt x="4409" y="4143"/>
                </a:lnTo>
                <a:lnTo>
                  <a:pt x="4409" y="0"/>
                </a:lnTo>
                <a:lnTo>
                  <a:pt x="0" y="0"/>
                </a:lnTo>
                <a:lnTo>
                  <a:pt x="0" y="414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3701464" y="3213943"/>
            <a:ext cx="25400" cy="4445"/>
          </a:xfrm>
          <a:custGeom>
            <a:avLst/>
            <a:gdLst/>
            <a:ahLst/>
            <a:cxnLst/>
            <a:rect l="l" t="t" r="r" b="b"/>
            <a:pathLst>
              <a:path w="25400" h="4444">
                <a:moveTo>
                  <a:pt x="0" y="4143"/>
                </a:moveTo>
                <a:lnTo>
                  <a:pt x="25356" y="4143"/>
                </a:lnTo>
                <a:lnTo>
                  <a:pt x="25356" y="0"/>
                </a:lnTo>
                <a:lnTo>
                  <a:pt x="0" y="0"/>
                </a:lnTo>
                <a:lnTo>
                  <a:pt x="0" y="414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3731229" y="3213943"/>
            <a:ext cx="5715" cy="4445"/>
          </a:xfrm>
          <a:custGeom>
            <a:avLst/>
            <a:gdLst/>
            <a:ahLst/>
            <a:cxnLst/>
            <a:rect l="l" t="t" r="r" b="b"/>
            <a:pathLst>
              <a:path w="5714" h="4444">
                <a:moveTo>
                  <a:pt x="0" y="4143"/>
                </a:moveTo>
                <a:lnTo>
                  <a:pt x="5512" y="4143"/>
                </a:lnTo>
                <a:lnTo>
                  <a:pt x="5512" y="0"/>
                </a:lnTo>
                <a:lnTo>
                  <a:pt x="0" y="0"/>
                </a:lnTo>
                <a:lnTo>
                  <a:pt x="0" y="414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3742254" y="3213943"/>
            <a:ext cx="3810" cy="4445"/>
          </a:xfrm>
          <a:custGeom>
            <a:avLst/>
            <a:gdLst/>
            <a:ahLst/>
            <a:cxnLst/>
            <a:rect l="l" t="t" r="r" b="b"/>
            <a:pathLst>
              <a:path w="3810" h="4444">
                <a:moveTo>
                  <a:pt x="3307" y="0"/>
                </a:moveTo>
                <a:lnTo>
                  <a:pt x="0" y="0"/>
                </a:lnTo>
                <a:lnTo>
                  <a:pt x="0" y="4142"/>
                </a:lnTo>
                <a:lnTo>
                  <a:pt x="3307" y="4142"/>
                </a:lnTo>
                <a:lnTo>
                  <a:pt x="330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2894484" y="3264495"/>
            <a:ext cx="25400" cy="3810"/>
          </a:xfrm>
          <a:custGeom>
            <a:avLst/>
            <a:gdLst/>
            <a:ahLst/>
            <a:cxnLst/>
            <a:rect l="l" t="t" r="r" b="b"/>
            <a:pathLst>
              <a:path w="25400" h="3810">
                <a:moveTo>
                  <a:pt x="0" y="3315"/>
                </a:moveTo>
                <a:lnTo>
                  <a:pt x="25356" y="3315"/>
                </a:lnTo>
                <a:lnTo>
                  <a:pt x="25356" y="0"/>
                </a:lnTo>
                <a:lnTo>
                  <a:pt x="0" y="0"/>
                </a:lnTo>
                <a:lnTo>
                  <a:pt x="0" y="331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2925353" y="3264495"/>
            <a:ext cx="4445" cy="3810"/>
          </a:xfrm>
          <a:custGeom>
            <a:avLst/>
            <a:gdLst/>
            <a:ahLst/>
            <a:cxnLst/>
            <a:rect l="l" t="t" r="r" b="b"/>
            <a:pathLst>
              <a:path w="4444" h="3810">
                <a:moveTo>
                  <a:pt x="0" y="3315"/>
                </a:moveTo>
                <a:lnTo>
                  <a:pt x="4409" y="3315"/>
                </a:lnTo>
                <a:lnTo>
                  <a:pt x="4409" y="0"/>
                </a:lnTo>
                <a:lnTo>
                  <a:pt x="0" y="0"/>
                </a:lnTo>
                <a:lnTo>
                  <a:pt x="0" y="331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2935274" y="3264495"/>
            <a:ext cx="25400" cy="3810"/>
          </a:xfrm>
          <a:custGeom>
            <a:avLst/>
            <a:gdLst/>
            <a:ahLst/>
            <a:cxnLst/>
            <a:rect l="l" t="t" r="r" b="b"/>
            <a:pathLst>
              <a:path w="25400" h="3810">
                <a:moveTo>
                  <a:pt x="0" y="3315"/>
                </a:moveTo>
                <a:lnTo>
                  <a:pt x="25356" y="3315"/>
                </a:lnTo>
                <a:lnTo>
                  <a:pt x="25356" y="0"/>
                </a:lnTo>
                <a:lnTo>
                  <a:pt x="0" y="0"/>
                </a:lnTo>
                <a:lnTo>
                  <a:pt x="0" y="331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2966143" y="3264495"/>
            <a:ext cx="4445" cy="3810"/>
          </a:xfrm>
          <a:custGeom>
            <a:avLst/>
            <a:gdLst/>
            <a:ahLst/>
            <a:cxnLst/>
            <a:rect l="l" t="t" r="r" b="b"/>
            <a:pathLst>
              <a:path w="4444" h="3810">
                <a:moveTo>
                  <a:pt x="0" y="3315"/>
                </a:moveTo>
                <a:lnTo>
                  <a:pt x="4409" y="3315"/>
                </a:lnTo>
                <a:lnTo>
                  <a:pt x="4409" y="0"/>
                </a:lnTo>
                <a:lnTo>
                  <a:pt x="0" y="0"/>
                </a:lnTo>
                <a:lnTo>
                  <a:pt x="0" y="331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2976064" y="3264495"/>
            <a:ext cx="25400" cy="3810"/>
          </a:xfrm>
          <a:custGeom>
            <a:avLst/>
            <a:gdLst/>
            <a:ahLst/>
            <a:cxnLst/>
            <a:rect l="l" t="t" r="r" b="b"/>
            <a:pathLst>
              <a:path w="25400" h="3810">
                <a:moveTo>
                  <a:pt x="0" y="3315"/>
                </a:moveTo>
                <a:lnTo>
                  <a:pt x="25356" y="3315"/>
                </a:lnTo>
                <a:lnTo>
                  <a:pt x="25356" y="0"/>
                </a:lnTo>
                <a:lnTo>
                  <a:pt x="0" y="0"/>
                </a:lnTo>
                <a:lnTo>
                  <a:pt x="0" y="331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3005830" y="3264495"/>
            <a:ext cx="5715" cy="3810"/>
          </a:xfrm>
          <a:custGeom>
            <a:avLst/>
            <a:gdLst/>
            <a:ahLst/>
            <a:cxnLst/>
            <a:rect l="l" t="t" r="r" b="b"/>
            <a:pathLst>
              <a:path w="5714" h="3810">
                <a:moveTo>
                  <a:pt x="0" y="3315"/>
                </a:moveTo>
                <a:lnTo>
                  <a:pt x="5512" y="3315"/>
                </a:lnTo>
                <a:lnTo>
                  <a:pt x="5512" y="0"/>
                </a:lnTo>
                <a:lnTo>
                  <a:pt x="0" y="0"/>
                </a:lnTo>
                <a:lnTo>
                  <a:pt x="0" y="331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3016854" y="3264495"/>
            <a:ext cx="25400" cy="3810"/>
          </a:xfrm>
          <a:custGeom>
            <a:avLst/>
            <a:gdLst/>
            <a:ahLst/>
            <a:cxnLst/>
            <a:rect l="l" t="t" r="r" b="b"/>
            <a:pathLst>
              <a:path w="25400" h="3810">
                <a:moveTo>
                  <a:pt x="0" y="3315"/>
                </a:moveTo>
                <a:lnTo>
                  <a:pt x="25356" y="3315"/>
                </a:lnTo>
                <a:lnTo>
                  <a:pt x="25356" y="0"/>
                </a:lnTo>
                <a:lnTo>
                  <a:pt x="0" y="0"/>
                </a:lnTo>
                <a:lnTo>
                  <a:pt x="0" y="331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3046620" y="3264495"/>
            <a:ext cx="5715" cy="3810"/>
          </a:xfrm>
          <a:custGeom>
            <a:avLst/>
            <a:gdLst/>
            <a:ahLst/>
            <a:cxnLst/>
            <a:rect l="l" t="t" r="r" b="b"/>
            <a:pathLst>
              <a:path w="5714" h="3810">
                <a:moveTo>
                  <a:pt x="0" y="3315"/>
                </a:moveTo>
                <a:lnTo>
                  <a:pt x="5512" y="3315"/>
                </a:lnTo>
                <a:lnTo>
                  <a:pt x="5512" y="0"/>
                </a:lnTo>
                <a:lnTo>
                  <a:pt x="0" y="0"/>
                </a:lnTo>
                <a:lnTo>
                  <a:pt x="0" y="331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3056542" y="3264495"/>
            <a:ext cx="25400" cy="3810"/>
          </a:xfrm>
          <a:custGeom>
            <a:avLst/>
            <a:gdLst/>
            <a:ahLst/>
            <a:cxnLst/>
            <a:rect l="l" t="t" r="r" b="b"/>
            <a:pathLst>
              <a:path w="25400" h="3810">
                <a:moveTo>
                  <a:pt x="0" y="3315"/>
                </a:moveTo>
                <a:lnTo>
                  <a:pt x="25356" y="3315"/>
                </a:lnTo>
                <a:lnTo>
                  <a:pt x="25356" y="0"/>
                </a:lnTo>
                <a:lnTo>
                  <a:pt x="0" y="0"/>
                </a:lnTo>
                <a:lnTo>
                  <a:pt x="0" y="331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3087410" y="3264495"/>
            <a:ext cx="4445" cy="3810"/>
          </a:xfrm>
          <a:custGeom>
            <a:avLst/>
            <a:gdLst/>
            <a:ahLst/>
            <a:cxnLst/>
            <a:rect l="l" t="t" r="r" b="b"/>
            <a:pathLst>
              <a:path w="4444" h="3810">
                <a:moveTo>
                  <a:pt x="0" y="3315"/>
                </a:moveTo>
                <a:lnTo>
                  <a:pt x="4409" y="3315"/>
                </a:lnTo>
                <a:lnTo>
                  <a:pt x="4409" y="0"/>
                </a:lnTo>
                <a:lnTo>
                  <a:pt x="0" y="0"/>
                </a:lnTo>
                <a:lnTo>
                  <a:pt x="0" y="331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3097333" y="3264495"/>
            <a:ext cx="25400" cy="3810"/>
          </a:xfrm>
          <a:custGeom>
            <a:avLst/>
            <a:gdLst/>
            <a:ahLst/>
            <a:cxnLst/>
            <a:rect l="l" t="t" r="r" b="b"/>
            <a:pathLst>
              <a:path w="25400" h="3810">
                <a:moveTo>
                  <a:pt x="0" y="3315"/>
                </a:moveTo>
                <a:lnTo>
                  <a:pt x="25356" y="3315"/>
                </a:lnTo>
                <a:lnTo>
                  <a:pt x="25356" y="0"/>
                </a:lnTo>
                <a:lnTo>
                  <a:pt x="0" y="0"/>
                </a:lnTo>
                <a:lnTo>
                  <a:pt x="0" y="331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3127098" y="3264495"/>
            <a:ext cx="5715" cy="3810"/>
          </a:xfrm>
          <a:custGeom>
            <a:avLst/>
            <a:gdLst/>
            <a:ahLst/>
            <a:cxnLst/>
            <a:rect l="l" t="t" r="r" b="b"/>
            <a:pathLst>
              <a:path w="5714" h="3810">
                <a:moveTo>
                  <a:pt x="0" y="3315"/>
                </a:moveTo>
                <a:lnTo>
                  <a:pt x="5512" y="3315"/>
                </a:lnTo>
                <a:lnTo>
                  <a:pt x="5512" y="0"/>
                </a:lnTo>
                <a:lnTo>
                  <a:pt x="0" y="0"/>
                </a:lnTo>
                <a:lnTo>
                  <a:pt x="0" y="331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3138121" y="3264495"/>
            <a:ext cx="25400" cy="3810"/>
          </a:xfrm>
          <a:custGeom>
            <a:avLst/>
            <a:gdLst/>
            <a:ahLst/>
            <a:cxnLst/>
            <a:rect l="l" t="t" r="r" b="b"/>
            <a:pathLst>
              <a:path w="25400" h="3810">
                <a:moveTo>
                  <a:pt x="0" y="3315"/>
                </a:moveTo>
                <a:lnTo>
                  <a:pt x="25356" y="3315"/>
                </a:lnTo>
                <a:lnTo>
                  <a:pt x="25356" y="0"/>
                </a:lnTo>
                <a:lnTo>
                  <a:pt x="0" y="0"/>
                </a:lnTo>
                <a:lnTo>
                  <a:pt x="0" y="331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3167888" y="3264495"/>
            <a:ext cx="5715" cy="3810"/>
          </a:xfrm>
          <a:custGeom>
            <a:avLst/>
            <a:gdLst/>
            <a:ahLst/>
            <a:cxnLst/>
            <a:rect l="l" t="t" r="r" b="b"/>
            <a:pathLst>
              <a:path w="5714" h="3810">
                <a:moveTo>
                  <a:pt x="0" y="3315"/>
                </a:moveTo>
                <a:lnTo>
                  <a:pt x="5512" y="3315"/>
                </a:lnTo>
                <a:lnTo>
                  <a:pt x="5512" y="0"/>
                </a:lnTo>
                <a:lnTo>
                  <a:pt x="0" y="0"/>
                </a:lnTo>
                <a:lnTo>
                  <a:pt x="0" y="331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3177809" y="3264495"/>
            <a:ext cx="25400" cy="3810"/>
          </a:xfrm>
          <a:custGeom>
            <a:avLst/>
            <a:gdLst/>
            <a:ahLst/>
            <a:cxnLst/>
            <a:rect l="l" t="t" r="r" b="b"/>
            <a:pathLst>
              <a:path w="25400" h="3810">
                <a:moveTo>
                  <a:pt x="0" y="3315"/>
                </a:moveTo>
                <a:lnTo>
                  <a:pt x="25356" y="3315"/>
                </a:lnTo>
                <a:lnTo>
                  <a:pt x="25356" y="0"/>
                </a:lnTo>
                <a:lnTo>
                  <a:pt x="0" y="0"/>
                </a:lnTo>
                <a:lnTo>
                  <a:pt x="0" y="331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3208677" y="3264495"/>
            <a:ext cx="4445" cy="3810"/>
          </a:xfrm>
          <a:custGeom>
            <a:avLst/>
            <a:gdLst/>
            <a:ahLst/>
            <a:cxnLst/>
            <a:rect l="l" t="t" r="r" b="b"/>
            <a:pathLst>
              <a:path w="4444" h="3810">
                <a:moveTo>
                  <a:pt x="0" y="3315"/>
                </a:moveTo>
                <a:lnTo>
                  <a:pt x="4409" y="3315"/>
                </a:lnTo>
                <a:lnTo>
                  <a:pt x="4409" y="0"/>
                </a:lnTo>
                <a:lnTo>
                  <a:pt x="0" y="0"/>
                </a:lnTo>
                <a:lnTo>
                  <a:pt x="0" y="331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3218600" y="3264495"/>
            <a:ext cx="25400" cy="3810"/>
          </a:xfrm>
          <a:custGeom>
            <a:avLst/>
            <a:gdLst/>
            <a:ahLst/>
            <a:cxnLst/>
            <a:rect l="l" t="t" r="r" b="b"/>
            <a:pathLst>
              <a:path w="25400" h="3810">
                <a:moveTo>
                  <a:pt x="0" y="3315"/>
                </a:moveTo>
                <a:lnTo>
                  <a:pt x="25356" y="3315"/>
                </a:lnTo>
                <a:lnTo>
                  <a:pt x="25356" y="0"/>
                </a:lnTo>
                <a:lnTo>
                  <a:pt x="0" y="0"/>
                </a:lnTo>
                <a:lnTo>
                  <a:pt x="0" y="331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3249467" y="3264495"/>
            <a:ext cx="4445" cy="3810"/>
          </a:xfrm>
          <a:custGeom>
            <a:avLst/>
            <a:gdLst/>
            <a:ahLst/>
            <a:cxnLst/>
            <a:rect l="l" t="t" r="r" b="b"/>
            <a:pathLst>
              <a:path w="4445" h="3810">
                <a:moveTo>
                  <a:pt x="0" y="3315"/>
                </a:moveTo>
                <a:lnTo>
                  <a:pt x="4409" y="3315"/>
                </a:lnTo>
                <a:lnTo>
                  <a:pt x="4409" y="0"/>
                </a:lnTo>
                <a:lnTo>
                  <a:pt x="0" y="0"/>
                </a:lnTo>
                <a:lnTo>
                  <a:pt x="0" y="331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3259389" y="3264495"/>
            <a:ext cx="25400" cy="3810"/>
          </a:xfrm>
          <a:custGeom>
            <a:avLst/>
            <a:gdLst/>
            <a:ahLst/>
            <a:cxnLst/>
            <a:rect l="l" t="t" r="r" b="b"/>
            <a:pathLst>
              <a:path w="25400" h="3810">
                <a:moveTo>
                  <a:pt x="0" y="3315"/>
                </a:moveTo>
                <a:lnTo>
                  <a:pt x="25356" y="3315"/>
                </a:lnTo>
                <a:lnTo>
                  <a:pt x="25356" y="0"/>
                </a:lnTo>
                <a:lnTo>
                  <a:pt x="0" y="0"/>
                </a:lnTo>
                <a:lnTo>
                  <a:pt x="0" y="331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3289155" y="3264495"/>
            <a:ext cx="5715" cy="3810"/>
          </a:xfrm>
          <a:custGeom>
            <a:avLst/>
            <a:gdLst/>
            <a:ahLst/>
            <a:cxnLst/>
            <a:rect l="l" t="t" r="r" b="b"/>
            <a:pathLst>
              <a:path w="5714" h="3810">
                <a:moveTo>
                  <a:pt x="0" y="3315"/>
                </a:moveTo>
                <a:lnTo>
                  <a:pt x="5512" y="3315"/>
                </a:lnTo>
                <a:lnTo>
                  <a:pt x="5512" y="0"/>
                </a:lnTo>
                <a:lnTo>
                  <a:pt x="0" y="0"/>
                </a:lnTo>
                <a:lnTo>
                  <a:pt x="0" y="331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3300179" y="3264495"/>
            <a:ext cx="25400" cy="3810"/>
          </a:xfrm>
          <a:custGeom>
            <a:avLst/>
            <a:gdLst/>
            <a:ahLst/>
            <a:cxnLst/>
            <a:rect l="l" t="t" r="r" b="b"/>
            <a:pathLst>
              <a:path w="25400" h="3810">
                <a:moveTo>
                  <a:pt x="0" y="3315"/>
                </a:moveTo>
                <a:lnTo>
                  <a:pt x="25356" y="3315"/>
                </a:lnTo>
                <a:lnTo>
                  <a:pt x="25356" y="0"/>
                </a:lnTo>
                <a:lnTo>
                  <a:pt x="0" y="0"/>
                </a:lnTo>
                <a:lnTo>
                  <a:pt x="0" y="331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3329945" y="3264495"/>
            <a:ext cx="5715" cy="3810"/>
          </a:xfrm>
          <a:custGeom>
            <a:avLst/>
            <a:gdLst/>
            <a:ahLst/>
            <a:cxnLst/>
            <a:rect l="l" t="t" r="r" b="b"/>
            <a:pathLst>
              <a:path w="5714" h="3810">
                <a:moveTo>
                  <a:pt x="0" y="3315"/>
                </a:moveTo>
                <a:lnTo>
                  <a:pt x="5512" y="3315"/>
                </a:lnTo>
                <a:lnTo>
                  <a:pt x="5512" y="0"/>
                </a:lnTo>
                <a:lnTo>
                  <a:pt x="0" y="0"/>
                </a:lnTo>
                <a:lnTo>
                  <a:pt x="0" y="331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3339867" y="3264495"/>
            <a:ext cx="25400" cy="3810"/>
          </a:xfrm>
          <a:custGeom>
            <a:avLst/>
            <a:gdLst/>
            <a:ahLst/>
            <a:cxnLst/>
            <a:rect l="l" t="t" r="r" b="b"/>
            <a:pathLst>
              <a:path w="25400" h="3810">
                <a:moveTo>
                  <a:pt x="0" y="3315"/>
                </a:moveTo>
                <a:lnTo>
                  <a:pt x="25356" y="3315"/>
                </a:lnTo>
                <a:lnTo>
                  <a:pt x="25356" y="0"/>
                </a:lnTo>
                <a:lnTo>
                  <a:pt x="0" y="0"/>
                </a:lnTo>
                <a:lnTo>
                  <a:pt x="0" y="331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3370734" y="3264495"/>
            <a:ext cx="5715" cy="3810"/>
          </a:xfrm>
          <a:custGeom>
            <a:avLst/>
            <a:gdLst/>
            <a:ahLst/>
            <a:cxnLst/>
            <a:rect l="l" t="t" r="r" b="b"/>
            <a:pathLst>
              <a:path w="5714" h="3810">
                <a:moveTo>
                  <a:pt x="0" y="3315"/>
                </a:moveTo>
                <a:lnTo>
                  <a:pt x="5512" y="3315"/>
                </a:lnTo>
                <a:lnTo>
                  <a:pt x="5512" y="0"/>
                </a:lnTo>
                <a:lnTo>
                  <a:pt x="0" y="0"/>
                </a:lnTo>
                <a:lnTo>
                  <a:pt x="0" y="331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3380657" y="3264495"/>
            <a:ext cx="25400" cy="3810"/>
          </a:xfrm>
          <a:custGeom>
            <a:avLst/>
            <a:gdLst/>
            <a:ahLst/>
            <a:cxnLst/>
            <a:rect l="l" t="t" r="r" b="b"/>
            <a:pathLst>
              <a:path w="25400" h="3810">
                <a:moveTo>
                  <a:pt x="0" y="3315"/>
                </a:moveTo>
                <a:lnTo>
                  <a:pt x="25356" y="3315"/>
                </a:lnTo>
                <a:lnTo>
                  <a:pt x="25356" y="0"/>
                </a:lnTo>
                <a:lnTo>
                  <a:pt x="0" y="0"/>
                </a:lnTo>
                <a:lnTo>
                  <a:pt x="0" y="331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3411524" y="3264495"/>
            <a:ext cx="4445" cy="3810"/>
          </a:xfrm>
          <a:custGeom>
            <a:avLst/>
            <a:gdLst/>
            <a:ahLst/>
            <a:cxnLst/>
            <a:rect l="l" t="t" r="r" b="b"/>
            <a:pathLst>
              <a:path w="4445" h="3810">
                <a:moveTo>
                  <a:pt x="0" y="3315"/>
                </a:moveTo>
                <a:lnTo>
                  <a:pt x="4409" y="3315"/>
                </a:lnTo>
                <a:lnTo>
                  <a:pt x="4409" y="0"/>
                </a:lnTo>
                <a:lnTo>
                  <a:pt x="0" y="0"/>
                </a:lnTo>
                <a:lnTo>
                  <a:pt x="0" y="331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3421447" y="3264495"/>
            <a:ext cx="25400" cy="3810"/>
          </a:xfrm>
          <a:custGeom>
            <a:avLst/>
            <a:gdLst/>
            <a:ahLst/>
            <a:cxnLst/>
            <a:rect l="l" t="t" r="r" b="b"/>
            <a:pathLst>
              <a:path w="25400" h="3810">
                <a:moveTo>
                  <a:pt x="0" y="3315"/>
                </a:moveTo>
                <a:lnTo>
                  <a:pt x="25356" y="3315"/>
                </a:lnTo>
                <a:lnTo>
                  <a:pt x="25356" y="0"/>
                </a:lnTo>
                <a:lnTo>
                  <a:pt x="0" y="0"/>
                </a:lnTo>
                <a:lnTo>
                  <a:pt x="0" y="331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3452314" y="3264495"/>
            <a:ext cx="4445" cy="3810"/>
          </a:xfrm>
          <a:custGeom>
            <a:avLst/>
            <a:gdLst/>
            <a:ahLst/>
            <a:cxnLst/>
            <a:rect l="l" t="t" r="r" b="b"/>
            <a:pathLst>
              <a:path w="4445" h="3810">
                <a:moveTo>
                  <a:pt x="0" y="3315"/>
                </a:moveTo>
                <a:lnTo>
                  <a:pt x="4409" y="3315"/>
                </a:lnTo>
                <a:lnTo>
                  <a:pt x="4409" y="0"/>
                </a:lnTo>
                <a:lnTo>
                  <a:pt x="0" y="0"/>
                </a:lnTo>
                <a:lnTo>
                  <a:pt x="0" y="331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3462237" y="3264495"/>
            <a:ext cx="25400" cy="3810"/>
          </a:xfrm>
          <a:custGeom>
            <a:avLst/>
            <a:gdLst/>
            <a:ahLst/>
            <a:cxnLst/>
            <a:rect l="l" t="t" r="r" b="b"/>
            <a:pathLst>
              <a:path w="25400" h="3810">
                <a:moveTo>
                  <a:pt x="0" y="3315"/>
                </a:moveTo>
                <a:lnTo>
                  <a:pt x="25356" y="3315"/>
                </a:lnTo>
                <a:lnTo>
                  <a:pt x="25356" y="0"/>
                </a:lnTo>
                <a:lnTo>
                  <a:pt x="0" y="0"/>
                </a:lnTo>
                <a:lnTo>
                  <a:pt x="0" y="331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3492001" y="3264495"/>
            <a:ext cx="5715" cy="3810"/>
          </a:xfrm>
          <a:custGeom>
            <a:avLst/>
            <a:gdLst/>
            <a:ahLst/>
            <a:cxnLst/>
            <a:rect l="l" t="t" r="r" b="b"/>
            <a:pathLst>
              <a:path w="5714" h="3810">
                <a:moveTo>
                  <a:pt x="0" y="3315"/>
                </a:moveTo>
                <a:lnTo>
                  <a:pt x="5512" y="3315"/>
                </a:lnTo>
                <a:lnTo>
                  <a:pt x="5512" y="0"/>
                </a:lnTo>
                <a:lnTo>
                  <a:pt x="0" y="0"/>
                </a:lnTo>
                <a:lnTo>
                  <a:pt x="0" y="331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3503026" y="3264495"/>
            <a:ext cx="25400" cy="3810"/>
          </a:xfrm>
          <a:custGeom>
            <a:avLst/>
            <a:gdLst/>
            <a:ahLst/>
            <a:cxnLst/>
            <a:rect l="l" t="t" r="r" b="b"/>
            <a:pathLst>
              <a:path w="25400" h="3810">
                <a:moveTo>
                  <a:pt x="0" y="3315"/>
                </a:moveTo>
                <a:lnTo>
                  <a:pt x="25356" y="3315"/>
                </a:lnTo>
                <a:lnTo>
                  <a:pt x="25356" y="0"/>
                </a:lnTo>
                <a:lnTo>
                  <a:pt x="0" y="0"/>
                </a:lnTo>
                <a:lnTo>
                  <a:pt x="0" y="331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3532792" y="3264495"/>
            <a:ext cx="5715" cy="3810"/>
          </a:xfrm>
          <a:custGeom>
            <a:avLst/>
            <a:gdLst/>
            <a:ahLst/>
            <a:cxnLst/>
            <a:rect l="l" t="t" r="r" b="b"/>
            <a:pathLst>
              <a:path w="5714" h="3810">
                <a:moveTo>
                  <a:pt x="0" y="3315"/>
                </a:moveTo>
                <a:lnTo>
                  <a:pt x="5512" y="3315"/>
                </a:lnTo>
                <a:lnTo>
                  <a:pt x="5512" y="0"/>
                </a:lnTo>
                <a:lnTo>
                  <a:pt x="0" y="0"/>
                </a:lnTo>
                <a:lnTo>
                  <a:pt x="0" y="331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3542714" y="3264495"/>
            <a:ext cx="25400" cy="3810"/>
          </a:xfrm>
          <a:custGeom>
            <a:avLst/>
            <a:gdLst/>
            <a:ahLst/>
            <a:cxnLst/>
            <a:rect l="l" t="t" r="r" b="b"/>
            <a:pathLst>
              <a:path w="25400" h="3810">
                <a:moveTo>
                  <a:pt x="0" y="3315"/>
                </a:moveTo>
                <a:lnTo>
                  <a:pt x="25356" y="3315"/>
                </a:lnTo>
                <a:lnTo>
                  <a:pt x="25356" y="0"/>
                </a:lnTo>
                <a:lnTo>
                  <a:pt x="0" y="0"/>
                </a:lnTo>
                <a:lnTo>
                  <a:pt x="0" y="331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3573583" y="3264495"/>
            <a:ext cx="5715" cy="3810"/>
          </a:xfrm>
          <a:custGeom>
            <a:avLst/>
            <a:gdLst/>
            <a:ahLst/>
            <a:cxnLst/>
            <a:rect l="l" t="t" r="r" b="b"/>
            <a:pathLst>
              <a:path w="5714" h="3810">
                <a:moveTo>
                  <a:pt x="0" y="3315"/>
                </a:moveTo>
                <a:lnTo>
                  <a:pt x="5512" y="3315"/>
                </a:lnTo>
                <a:lnTo>
                  <a:pt x="5512" y="0"/>
                </a:lnTo>
                <a:lnTo>
                  <a:pt x="0" y="0"/>
                </a:lnTo>
                <a:lnTo>
                  <a:pt x="0" y="331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3583504" y="3264495"/>
            <a:ext cx="25400" cy="3810"/>
          </a:xfrm>
          <a:custGeom>
            <a:avLst/>
            <a:gdLst/>
            <a:ahLst/>
            <a:cxnLst/>
            <a:rect l="l" t="t" r="r" b="b"/>
            <a:pathLst>
              <a:path w="25400" h="3810">
                <a:moveTo>
                  <a:pt x="0" y="3315"/>
                </a:moveTo>
                <a:lnTo>
                  <a:pt x="25356" y="3315"/>
                </a:lnTo>
                <a:lnTo>
                  <a:pt x="25356" y="0"/>
                </a:lnTo>
                <a:lnTo>
                  <a:pt x="0" y="0"/>
                </a:lnTo>
                <a:lnTo>
                  <a:pt x="0" y="331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3614371" y="3264495"/>
            <a:ext cx="4445" cy="3810"/>
          </a:xfrm>
          <a:custGeom>
            <a:avLst/>
            <a:gdLst/>
            <a:ahLst/>
            <a:cxnLst/>
            <a:rect l="l" t="t" r="r" b="b"/>
            <a:pathLst>
              <a:path w="4445" h="3810">
                <a:moveTo>
                  <a:pt x="0" y="3315"/>
                </a:moveTo>
                <a:lnTo>
                  <a:pt x="4409" y="3315"/>
                </a:lnTo>
                <a:lnTo>
                  <a:pt x="4409" y="0"/>
                </a:lnTo>
                <a:lnTo>
                  <a:pt x="0" y="0"/>
                </a:lnTo>
                <a:lnTo>
                  <a:pt x="0" y="331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3624294" y="3264495"/>
            <a:ext cx="25400" cy="3810"/>
          </a:xfrm>
          <a:custGeom>
            <a:avLst/>
            <a:gdLst/>
            <a:ahLst/>
            <a:cxnLst/>
            <a:rect l="l" t="t" r="r" b="b"/>
            <a:pathLst>
              <a:path w="25400" h="3810">
                <a:moveTo>
                  <a:pt x="0" y="3315"/>
                </a:moveTo>
                <a:lnTo>
                  <a:pt x="25356" y="3315"/>
                </a:lnTo>
                <a:lnTo>
                  <a:pt x="25356" y="0"/>
                </a:lnTo>
                <a:lnTo>
                  <a:pt x="0" y="0"/>
                </a:lnTo>
                <a:lnTo>
                  <a:pt x="0" y="331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3655162" y="3264495"/>
            <a:ext cx="4445" cy="3810"/>
          </a:xfrm>
          <a:custGeom>
            <a:avLst/>
            <a:gdLst/>
            <a:ahLst/>
            <a:cxnLst/>
            <a:rect l="l" t="t" r="r" b="b"/>
            <a:pathLst>
              <a:path w="4445" h="3810">
                <a:moveTo>
                  <a:pt x="0" y="3315"/>
                </a:moveTo>
                <a:lnTo>
                  <a:pt x="4409" y="3315"/>
                </a:lnTo>
                <a:lnTo>
                  <a:pt x="4409" y="0"/>
                </a:lnTo>
                <a:lnTo>
                  <a:pt x="0" y="0"/>
                </a:lnTo>
                <a:lnTo>
                  <a:pt x="0" y="331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3665084" y="3264495"/>
            <a:ext cx="25400" cy="3810"/>
          </a:xfrm>
          <a:custGeom>
            <a:avLst/>
            <a:gdLst/>
            <a:ahLst/>
            <a:cxnLst/>
            <a:rect l="l" t="t" r="r" b="b"/>
            <a:pathLst>
              <a:path w="25400" h="3810">
                <a:moveTo>
                  <a:pt x="0" y="3315"/>
                </a:moveTo>
                <a:lnTo>
                  <a:pt x="25356" y="3315"/>
                </a:lnTo>
                <a:lnTo>
                  <a:pt x="25356" y="0"/>
                </a:lnTo>
                <a:lnTo>
                  <a:pt x="0" y="0"/>
                </a:lnTo>
                <a:lnTo>
                  <a:pt x="0" y="331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3694850" y="3264495"/>
            <a:ext cx="5715" cy="3810"/>
          </a:xfrm>
          <a:custGeom>
            <a:avLst/>
            <a:gdLst/>
            <a:ahLst/>
            <a:cxnLst/>
            <a:rect l="l" t="t" r="r" b="b"/>
            <a:pathLst>
              <a:path w="5714" h="3810">
                <a:moveTo>
                  <a:pt x="0" y="3315"/>
                </a:moveTo>
                <a:lnTo>
                  <a:pt x="5512" y="3315"/>
                </a:lnTo>
                <a:lnTo>
                  <a:pt x="5512" y="0"/>
                </a:lnTo>
                <a:lnTo>
                  <a:pt x="0" y="0"/>
                </a:lnTo>
                <a:lnTo>
                  <a:pt x="0" y="331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3704771" y="3264495"/>
            <a:ext cx="25400" cy="3810"/>
          </a:xfrm>
          <a:custGeom>
            <a:avLst/>
            <a:gdLst/>
            <a:ahLst/>
            <a:cxnLst/>
            <a:rect l="l" t="t" r="r" b="b"/>
            <a:pathLst>
              <a:path w="25400" h="3810">
                <a:moveTo>
                  <a:pt x="0" y="3315"/>
                </a:moveTo>
                <a:lnTo>
                  <a:pt x="25356" y="3315"/>
                </a:lnTo>
                <a:lnTo>
                  <a:pt x="25356" y="0"/>
                </a:lnTo>
                <a:lnTo>
                  <a:pt x="0" y="0"/>
                </a:lnTo>
                <a:lnTo>
                  <a:pt x="0" y="331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3735639" y="3264495"/>
            <a:ext cx="5715" cy="3810"/>
          </a:xfrm>
          <a:custGeom>
            <a:avLst/>
            <a:gdLst/>
            <a:ahLst/>
            <a:cxnLst/>
            <a:rect l="l" t="t" r="r" b="b"/>
            <a:pathLst>
              <a:path w="5714" h="3810">
                <a:moveTo>
                  <a:pt x="0" y="3315"/>
                </a:moveTo>
                <a:lnTo>
                  <a:pt x="5512" y="3315"/>
                </a:lnTo>
                <a:lnTo>
                  <a:pt x="5512" y="0"/>
                </a:lnTo>
                <a:lnTo>
                  <a:pt x="0" y="0"/>
                </a:lnTo>
                <a:lnTo>
                  <a:pt x="0" y="331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3744459" y="3122782"/>
            <a:ext cx="1270" cy="198120"/>
          </a:xfrm>
          <a:custGeom>
            <a:avLst/>
            <a:gdLst/>
            <a:ahLst/>
            <a:cxnLst/>
            <a:rect l="l" t="t" r="r" b="b"/>
            <a:pathLst>
              <a:path w="1270" h="198120">
                <a:moveTo>
                  <a:pt x="0" y="0"/>
                </a:moveTo>
                <a:lnTo>
                  <a:pt x="1102" y="198067"/>
                </a:lnTo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3778634" y="3271954"/>
            <a:ext cx="38735" cy="46990"/>
          </a:xfrm>
          <a:custGeom>
            <a:avLst/>
            <a:gdLst/>
            <a:ahLst/>
            <a:cxnLst/>
            <a:rect l="l" t="t" r="r" b="b"/>
            <a:pathLst>
              <a:path w="38735" h="46989">
                <a:moveTo>
                  <a:pt x="22048" y="11602"/>
                </a:moveTo>
                <a:lnTo>
                  <a:pt x="19476" y="11602"/>
                </a:lnTo>
                <a:lnTo>
                  <a:pt x="14698" y="11879"/>
                </a:lnTo>
                <a:lnTo>
                  <a:pt x="11391" y="12707"/>
                </a:lnTo>
                <a:lnTo>
                  <a:pt x="7716" y="14641"/>
                </a:lnTo>
                <a:lnTo>
                  <a:pt x="5144" y="16299"/>
                </a:lnTo>
                <a:lnTo>
                  <a:pt x="3307" y="19061"/>
                </a:lnTo>
                <a:lnTo>
                  <a:pt x="2204" y="20166"/>
                </a:lnTo>
                <a:lnTo>
                  <a:pt x="1837" y="21823"/>
                </a:lnTo>
                <a:lnTo>
                  <a:pt x="1102" y="23481"/>
                </a:lnTo>
                <a:lnTo>
                  <a:pt x="735" y="25138"/>
                </a:lnTo>
                <a:lnTo>
                  <a:pt x="0" y="27072"/>
                </a:lnTo>
                <a:lnTo>
                  <a:pt x="0" y="30939"/>
                </a:lnTo>
                <a:lnTo>
                  <a:pt x="735" y="32597"/>
                </a:lnTo>
                <a:lnTo>
                  <a:pt x="1102" y="34531"/>
                </a:lnTo>
                <a:lnTo>
                  <a:pt x="1837" y="36188"/>
                </a:lnTo>
                <a:lnTo>
                  <a:pt x="2204" y="37569"/>
                </a:lnTo>
                <a:lnTo>
                  <a:pt x="3307" y="39226"/>
                </a:lnTo>
                <a:lnTo>
                  <a:pt x="4409" y="40608"/>
                </a:lnTo>
                <a:lnTo>
                  <a:pt x="5144" y="41713"/>
                </a:lnTo>
                <a:lnTo>
                  <a:pt x="7716" y="43647"/>
                </a:lnTo>
                <a:lnTo>
                  <a:pt x="11391" y="45304"/>
                </a:lnTo>
                <a:lnTo>
                  <a:pt x="14698" y="45857"/>
                </a:lnTo>
                <a:lnTo>
                  <a:pt x="19476" y="46409"/>
                </a:lnTo>
                <a:lnTo>
                  <a:pt x="22415" y="46409"/>
                </a:lnTo>
                <a:lnTo>
                  <a:pt x="24988" y="45580"/>
                </a:lnTo>
                <a:lnTo>
                  <a:pt x="27560" y="45304"/>
                </a:lnTo>
                <a:lnTo>
                  <a:pt x="28939" y="44475"/>
                </a:lnTo>
                <a:lnTo>
                  <a:pt x="19476" y="44475"/>
                </a:lnTo>
                <a:lnTo>
                  <a:pt x="15801" y="44199"/>
                </a:lnTo>
                <a:lnTo>
                  <a:pt x="3307" y="32597"/>
                </a:lnTo>
                <a:lnTo>
                  <a:pt x="2571" y="29282"/>
                </a:lnTo>
                <a:lnTo>
                  <a:pt x="2571" y="27348"/>
                </a:lnTo>
                <a:lnTo>
                  <a:pt x="3307" y="25967"/>
                </a:lnTo>
                <a:lnTo>
                  <a:pt x="3429" y="23481"/>
                </a:lnTo>
                <a:lnTo>
                  <a:pt x="3674" y="22376"/>
                </a:lnTo>
                <a:lnTo>
                  <a:pt x="4776" y="20995"/>
                </a:lnTo>
                <a:lnTo>
                  <a:pt x="5144" y="19889"/>
                </a:lnTo>
                <a:lnTo>
                  <a:pt x="6247" y="18784"/>
                </a:lnTo>
                <a:lnTo>
                  <a:pt x="7349" y="17404"/>
                </a:lnTo>
                <a:lnTo>
                  <a:pt x="9187" y="15746"/>
                </a:lnTo>
                <a:lnTo>
                  <a:pt x="12494" y="14641"/>
                </a:lnTo>
                <a:lnTo>
                  <a:pt x="15801" y="13812"/>
                </a:lnTo>
                <a:lnTo>
                  <a:pt x="19476" y="13260"/>
                </a:lnTo>
                <a:lnTo>
                  <a:pt x="28295" y="13260"/>
                </a:lnTo>
                <a:lnTo>
                  <a:pt x="27193" y="12707"/>
                </a:lnTo>
                <a:lnTo>
                  <a:pt x="24621" y="11879"/>
                </a:lnTo>
                <a:lnTo>
                  <a:pt x="22048" y="11602"/>
                </a:lnTo>
                <a:close/>
              </a:path>
              <a:path w="38735" h="46989">
                <a:moveTo>
                  <a:pt x="38585" y="38398"/>
                </a:moveTo>
                <a:lnTo>
                  <a:pt x="36013" y="38398"/>
                </a:lnTo>
                <a:lnTo>
                  <a:pt x="36013" y="45580"/>
                </a:lnTo>
                <a:lnTo>
                  <a:pt x="38585" y="45580"/>
                </a:lnTo>
                <a:lnTo>
                  <a:pt x="38585" y="38398"/>
                </a:lnTo>
                <a:close/>
              </a:path>
              <a:path w="38735" h="46989">
                <a:moveTo>
                  <a:pt x="28295" y="13260"/>
                </a:moveTo>
                <a:lnTo>
                  <a:pt x="19476" y="13260"/>
                </a:lnTo>
                <a:lnTo>
                  <a:pt x="23150" y="13812"/>
                </a:lnTo>
                <a:lnTo>
                  <a:pt x="26457" y="14641"/>
                </a:lnTo>
                <a:lnTo>
                  <a:pt x="29030" y="15746"/>
                </a:lnTo>
                <a:lnTo>
                  <a:pt x="31602" y="17404"/>
                </a:lnTo>
                <a:lnTo>
                  <a:pt x="32705" y="18784"/>
                </a:lnTo>
                <a:lnTo>
                  <a:pt x="33807" y="19889"/>
                </a:lnTo>
                <a:lnTo>
                  <a:pt x="34175" y="20995"/>
                </a:lnTo>
                <a:lnTo>
                  <a:pt x="35278" y="22376"/>
                </a:lnTo>
                <a:lnTo>
                  <a:pt x="35645" y="24033"/>
                </a:lnTo>
                <a:lnTo>
                  <a:pt x="35750" y="25967"/>
                </a:lnTo>
                <a:lnTo>
                  <a:pt x="35960" y="27072"/>
                </a:lnTo>
                <a:lnTo>
                  <a:pt x="36013" y="30939"/>
                </a:lnTo>
                <a:lnTo>
                  <a:pt x="35645" y="32597"/>
                </a:lnTo>
                <a:lnTo>
                  <a:pt x="35571" y="34531"/>
                </a:lnTo>
                <a:lnTo>
                  <a:pt x="35278" y="35636"/>
                </a:lnTo>
                <a:lnTo>
                  <a:pt x="34175" y="37293"/>
                </a:lnTo>
                <a:lnTo>
                  <a:pt x="33807" y="38398"/>
                </a:lnTo>
                <a:lnTo>
                  <a:pt x="31602" y="40608"/>
                </a:lnTo>
                <a:lnTo>
                  <a:pt x="29030" y="42265"/>
                </a:lnTo>
                <a:lnTo>
                  <a:pt x="26457" y="43370"/>
                </a:lnTo>
                <a:lnTo>
                  <a:pt x="23150" y="44199"/>
                </a:lnTo>
                <a:lnTo>
                  <a:pt x="19476" y="44475"/>
                </a:lnTo>
                <a:lnTo>
                  <a:pt x="28939" y="44475"/>
                </a:lnTo>
                <a:lnTo>
                  <a:pt x="31602" y="42818"/>
                </a:lnTo>
                <a:lnTo>
                  <a:pt x="33073" y="41713"/>
                </a:lnTo>
                <a:lnTo>
                  <a:pt x="34542" y="39778"/>
                </a:lnTo>
                <a:lnTo>
                  <a:pt x="36013" y="38398"/>
                </a:lnTo>
                <a:lnTo>
                  <a:pt x="38585" y="38398"/>
                </a:lnTo>
                <a:lnTo>
                  <a:pt x="38585" y="19889"/>
                </a:lnTo>
                <a:lnTo>
                  <a:pt x="36013" y="19889"/>
                </a:lnTo>
                <a:lnTo>
                  <a:pt x="35278" y="18232"/>
                </a:lnTo>
                <a:lnTo>
                  <a:pt x="33807" y="16299"/>
                </a:lnTo>
                <a:lnTo>
                  <a:pt x="31602" y="14917"/>
                </a:lnTo>
                <a:lnTo>
                  <a:pt x="28295" y="13260"/>
                </a:lnTo>
                <a:close/>
              </a:path>
              <a:path w="38735" h="46989">
                <a:moveTo>
                  <a:pt x="38585" y="0"/>
                </a:moveTo>
                <a:lnTo>
                  <a:pt x="36013" y="0"/>
                </a:lnTo>
                <a:lnTo>
                  <a:pt x="36013" y="19889"/>
                </a:lnTo>
                <a:lnTo>
                  <a:pt x="38585" y="19889"/>
                </a:lnTo>
                <a:lnTo>
                  <a:pt x="3858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6047436" y="3276098"/>
            <a:ext cx="3810" cy="4445"/>
          </a:xfrm>
          <a:custGeom>
            <a:avLst/>
            <a:gdLst/>
            <a:ahLst/>
            <a:cxnLst/>
            <a:rect l="l" t="t" r="r" b="b"/>
            <a:pathLst>
              <a:path w="3810" h="4445">
                <a:moveTo>
                  <a:pt x="2755" y="0"/>
                </a:moveTo>
                <a:lnTo>
                  <a:pt x="0" y="0"/>
                </a:lnTo>
                <a:lnTo>
                  <a:pt x="0" y="3729"/>
                </a:lnTo>
                <a:lnTo>
                  <a:pt x="551" y="4144"/>
                </a:lnTo>
                <a:lnTo>
                  <a:pt x="2755" y="4144"/>
                </a:lnTo>
                <a:lnTo>
                  <a:pt x="2755" y="414"/>
                </a:lnTo>
                <a:lnTo>
                  <a:pt x="3307" y="414"/>
                </a:lnTo>
                <a:lnTo>
                  <a:pt x="275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6050743" y="3213943"/>
            <a:ext cx="40005" cy="66675"/>
          </a:xfrm>
          <a:custGeom>
            <a:avLst/>
            <a:gdLst/>
            <a:ahLst/>
            <a:cxnLst/>
            <a:rect l="l" t="t" r="r" b="b"/>
            <a:pathLst>
              <a:path w="40004" h="66675">
                <a:moveTo>
                  <a:pt x="39687" y="0"/>
                </a:moveTo>
                <a:lnTo>
                  <a:pt x="34726" y="0"/>
                </a:lnTo>
                <a:lnTo>
                  <a:pt x="34175" y="13177"/>
                </a:lnTo>
                <a:lnTo>
                  <a:pt x="31419" y="24706"/>
                </a:lnTo>
                <a:lnTo>
                  <a:pt x="6062" y="61356"/>
                </a:lnTo>
                <a:lnTo>
                  <a:pt x="0" y="62591"/>
                </a:lnTo>
                <a:lnTo>
                  <a:pt x="0" y="66297"/>
                </a:lnTo>
                <a:lnTo>
                  <a:pt x="33624" y="36649"/>
                </a:lnTo>
                <a:lnTo>
                  <a:pt x="39136" y="13177"/>
                </a:lnTo>
                <a:lnTo>
                  <a:pt x="3968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6045231" y="3147644"/>
            <a:ext cx="45720" cy="66675"/>
          </a:xfrm>
          <a:custGeom>
            <a:avLst/>
            <a:gdLst/>
            <a:ahLst/>
            <a:cxnLst/>
            <a:rect l="l" t="t" r="r" b="b"/>
            <a:pathLst>
              <a:path w="45720" h="66675">
                <a:moveTo>
                  <a:pt x="11576" y="0"/>
                </a:moveTo>
                <a:lnTo>
                  <a:pt x="10473" y="3729"/>
                </a:lnTo>
                <a:lnTo>
                  <a:pt x="15985" y="6215"/>
                </a:lnTo>
                <a:lnTo>
                  <a:pt x="22048" y="11187"/>
                </a:lnTo>
                <a:lnTo>
                  <a:pt x="39687" y="54282"/>
                </a:lnTo>
                <a:lnTo>
                  <a:pt x="40238" y="66299"/>
                </a:lnTo>
                <a:lnTo>
                  <a:pt x="45199" y="66299"/>
                </a:lnTo>
                <a:lnTo>
                  <a:pt x="36380" y="24033"/>
                </a:lnTo>
                <a:lnTo>
                  <a:pt x="25355" y="9116"/>
                </a:lnTo>
                <a:lnTo>
                  <a:pt x="20238" y="3729"/>
                </a:lnTo>
                <a:lnTo>
                  <a:pt x="11576" y="3729"/>
                </a:lnTo>
                <a:lnTo>
                  <a:pt x="11576" y="0"/>
                </a:lnTo>
                <a:close/>
              </a:path>
              <a:path w="45720" h="66675">
                <a:moveTo>
                  <a:pt x="11576" y="0"/>
                </a:moveTo>
                <a:lnTo>
                  <a:pt x="0" y="0"/>
                </a:lnTo>
                <a:lnTo>
                  <a:pt x="10473" y="3729"/>
                </a:lnTo>
                <a:lnTo>
                  <a:pt x="11576" y="0"/>
                </a:lnTo>
                <a:close/>
              </a:path>
              <a:path w="45720" h="66675">
                <a:moveTo>
                  <a:pt x="12678" y="0"/>
                </a:moveTo>
                <a:lnTo>
                  <a:pt x="11576" y="3729"/>
                </a:lnTo>
                <a:lnTo>
                  <a:pt x="20238" y="3729"/>
                </a:lnTo>
                <a:lnTo>
                  <a:pt x="19843" y="3314"/>
                </a:lnTo>
                <a:lnTo>
                  <a:pt x="1267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6057358" y="3149301"/>
            <a:ext cx="417195" cy="0"/>
          </a:xfrm>
          <a:custGeom>
            <a:avLst/>
            <a:gdLst/>
            <a:ahLst/>
            <a:cxnLst/>
            <a:rect l="l" t="t" r="r" b="b"/>
            <a:pathLst>
              <a:path w="417195">
                <a:moveTo>
                  <a:pt x="0" y="0"/>
                </a:moveTo>
                <a:lnTo>
                  <a:pt x="416718" y="0"/>
                </a:lnTo>
              </a:path>
            </a:pathLst>
          </a:custGeom>
          <a:ln w="331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6474077" y="3147644"/>
            <a:ext cx="54610" cy="133985"/>
          </a:xfrm>
          <a:custGeom>
            <a:avLst/>
            <a:gdLst/>
            <a:ahLst/>
            <a:cxnLst/>
            <a:rect l="l" t="t" r="r" b="b"/>
            <a:pathLst>
              <a:path w="54609" h="133985">
                <a:moveTo>
                  <a:pt x="0" y="0"/>
                </a:moveTo>
                <a:lnTo>
                  <a:pt x="0" y="3729"/>
                </a:lnTo>
                <a:lnTo>
                  <a:pt x="11574" y="5387"/>
                </a:lnTo>
                <a:lnTo>
                  <a:pt x="21497" y="9116"/>
                </a:lnTo>
                <a:lnTo>
                  <a:pt x="45750" y="43508"/>
                </a:lnTo>
                <a:lnTo>
                  <a:pt x="49057" y="66713"/>
                </a:lnTo>
                <a:lnTo>
                  <a:pt x="47404" y="78729"/>
                </a:lnTo>
                <a:lnTo>
                  <a:pt x="28662" y="118508"/>
                </a:lnTo>
                <a:lnTo>
                  <a:pt x="0" y="129697"/>
                </a:lnTo>
                <a:lnTo>
                  <a:pt x="0" y="133426"/>
                </a:lnTo>
                <a:lnTo>
                  <a:pt x="39686" y="112293"/>
                </a:lnTo>
                <a:lnTo>
                  <a:pt x="54018" y="66713"/>
                </a:lnTo>
                <a:lnTo>
                  <a:pt x="53467" y="55111"/>
                </a:lnTo>
                <a:lnTo>
                  <a:pt x="33623" y="12430"/>
                </a:lnTo>
                <a:lnTo>
                  <a:pt x="12677" y="1657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6045231" y="3279228"/>
            <a:ext cx="3175" cy="1905"/>
          </a:xfrm>
          <a:custGeom>
            <a:avLst/>
            <a:gdLst/>
            <a:ahLst/>
            <a:cxnLst/>
            <a:rect l="l" t="t" r="r" b="b"/>
            <a:pathLst>
              <a:path w="3175" h="1904">
                <a:moveTo>
                  <a:pt x="0" y="0"/>
                </a:moveTo>
                <a:lnTo>
                  <a:pt x="0" y="1841"/>
                </a:lnTo>
                <a:lnTo>
                  <a:pt x="2755" y="1841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6046999" y="3280409"/>
            <a:ext cx="427355" cy="0"/>
          </a:xfrm>
          <a:custGeom>
            <a:avLst/>
            <a:gdLst/>
            <a:ahLst/>
            <a:cxnLst/>
            <a:rect l="l" t="t" r="r" b="b"/>
            <a:pathLst>
              <a:path w="427354">
                <a:moveTo>
                  <a:pt x="0" y="0"/>
                </a:moveTo>
                <a:lnTo>
                  <a:pt x="427077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6049116" y="3277870"/>
            <a:ext cx="425450" cy="0"/>
          </a:xfrm>
          <a:custGeom>
            <a:avLst/>
            <a:gdLst/>
            <a:ahLst/>
            <a:cxnLst/>
            <a:rect l="l" t="t" r="r" b="b"/>
            <a:pathLst>
              <a:path w="425450">
                <a:moveTo>
                  <a:pt x="0" y="0"/>
                </a:moveTo>
                <a:lnTo>
                  <a:pt x="42496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5973573" y="3147644"/>
            <a:ext cx="117960" cy="13342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5550791" y="3149485"/>
            <a:ext cx="422909" cy="0"/>
          </a:xfrm>
          <a:custGeom>
            <a:avLst/>
            <a:gdLst/>
            <a:ahLst/>
            <a:cxnLst/>
            <a:rect l="l" t="t" r="r" b="b"/>
            <a:pathLst>
              <a:path w="422910">
                <a:moveTo>
                  <a:pt x="0" y="0"/>
                </a:moveTo>
                <a:lnTo>
                  <a:pt x="422781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5543626" y="3147644"/>
            <a:ext cx="7620" cy="3175"/>
          </a:xfrm>
          <a:custGeom>
            <a:avLst/>
            <a:gdLst/>
            <a:ahLst/>
            <a:cxnLst/>
            <a:rect l="l" t="t" r="r" b="b"/>
            <a:pathLst>
              <a:path w="7620" h="3175">
                <a:moveTo>
                  <a:pt x="7165" y="0"/>
                </a:moveTo>
                <a:lnTo>
                  <a:pt x="0" y="0"/>
                </a:lnTo>
                <a:lnTo>
                  <a:pt x="4960" y="2946"/>
                </a:lnTo>
                <a:lnTo>
                  <a:pt x="716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5549327" y="3148329"/>
            <a:ext cx="1270" cy="2540"/>
          </a:xfrm>
          <a:custGeom>
            <a:avLst/>
            <a:gdLst/>
            <a:ahLst/>
            <a:cxnLst/>
            <a:rect l="l" t="t" r="r" b="b"/>
            <a:pathLst>
              <a:path w="1270" h="2539">
                <a:moveTo>
                  <a:pt x="0" y="2540"/>
                </a:moveTo>
                <a:lnTo>
                  <a:pt x="741" y="2540"/>
                </a:lnTo>
                <a:lnTo>
                  <a:pt x="741" y="0"/>
                </a:lnTo>
                <a:lnTo>
                  <a:pt x="0" y="0"/>
                </a:lnTo>
                <a:lnTo>
                  <a:pt x="0" y="254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5550753" y="3147695"/>
            <a:ext cx="422909" cy="0"/>
          </a:xfrm>
          <a:custGeom>
            <a:avLst/>
            <a:gdLst/>
            <a:ahLst/>
            <a:cxnLst/>
            <a:rect l="l" t="t" r="r" b="b"/>
            <a:pathLst>
              <a:path w="422910">
                <a:moveTo>
                  <a:pt x="0" y="0"/>
                </a:moveTo>
                <a:lnTo>
                  <a:pt x="422819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154"/>
          <p:cNvSpPr/>
          <p:nvPr/>
        </p:nvSpPr>
        <p:spPr>
          <a:xfrm>
            <a:off x="5535908" y="3147644"/>
            <a:ext cx="38100" cy="133985"/>
          </a:xfrm>
          <a:custGeom>
            <a:avLst/>
            <a:gdLst/>
            <a:ahLst/>
            <a:cxnLst/>
            <a:rect l="l" t="t" r="r" b="b"/>
            <a:pathLst>
              <a:path w="38100" h="133985">
                <a:moveTo>
                  <a:pt x="19580" y="133010"/>
                </a:moveTo>
                <a:lnTo>
                  <a:pt x="20140" y="133426"/>
                </a:lnTo>
                <a:lnTo>
                  <a:pt x="20699" y="133426"/>
                </a:lnTo>
                <a:lnTo>
                  <a:pt x="19580" y="133010"/>
                </a:lnTo>
                <a:close/>
              </a:path>
              <a:path w="38100" h="133985">
                <a:moveTo>
                  <a:pt x="16784" y="0"/>
                </a:moveTo>
                <a:lnTo>
                  <a:pt x="12867" y="2909"/>
                </a:lnTo>
                <a:lnTo>
                  <a:pt x="23497" y="10391"/>
                </a:lnTo>
                <a:lnTo>
                  <a:pt x="29091" y="17873"/>
                </a:lnTo>
                <a:lnTo>
                  <a:pt x="31888" y="26602"/>
                </a:lnTo>
                <a:lnTo>
                  <a:pt x="32448" y="34499"/>
                </a:lnTo>
                <a:lnTo>
                  <a:pt x="30769" y="42812"/>
                </a:lnTo>
                <a:lnTo>
                  <a:pt x="26854" y="51126"/>
                </a:lnTo>
                <a:lnTo>
                  <a:pt x="21259" y="59439"/>
                </a:lnTo>
                <a:lnTo>
                  <a:pt x="16224" y="68583"/>
                </a:lnTo>
                <a:lnTo>
                  <a:pt x="6154" y="86041"/>
                </a:lnTo>
                <a:lnTo>
                  <a:pt x="2237" y="94354"/>
                </a:lnTo>
                <a:lnTo>
                  <a:pt x="0" y="103083"/>
                </a:lnTo>
                <a:lnTo>
                  <a:pt x="0" y="110564"/>
                </a:lnTo>
                <a:lnTo>
                  <a:pt x="2797" y="119293"/>
                </a:lnTo>
                <a:lnTo>
                  <a:pt x="9511" y="126359"/>
                </a:lnTo>
                <a:lnTo>
                  <a:pt x="19580" y="133010"/>
                </a:lnTo>
                <a:lnTo>
                  <a:pt x="20699" y="133426"/>
                </a:lnTo>
                <a:lnTo>
                  <a:pt x="20699" y="129686"/>
                </a:lnTo>
                <a:lnTo>
                  <a:pt x="21784" y="129686"/>
                </a:lnTo>
                <a:lnTo>
                  <a:pt x="12867" y="123450"/>
                </a:lnTo>
                <a:lnTo>
                  <a:pt x="7832" y="117215"/>
                </a:lnTo>
                <a:lnTo>
                  <a:pt x="5594" y="110564"/>
                </a:lnTo>
                <a:lnTo>
                  <a:pt x="5594" y="103083"/>
                </a:lnTo>
                <a:lnTo>
                  <a:pt x="7273" y="95186"/>
                </a:lnTo>
                <a:lnTo>
                  <a:pt x="11189" y="87288"/>
                </a:lnTo>
                <a:lnTo>
                  <a:pt x="21259" y="70661"/>
                </a:lnTo>
                <a:lnTo>
                  <a:pt x="26854" y="61517"/>
                </a:lnTo>
                <a:lnTo>
                  <a:pt x="31888" y="52373"/>
                </a:lnTo>
                <a:lnTo>
                  <a:pt x="35805" y="43644"/>
                </a:lnTo>
                <a:lnTo>
                  <a:pt x="37482" y="34499"/>
                </a:lnTo>
                <a:lnTo>
                  <a:pt x="36923" y="25355"/>
                </a:lnTo>
                <a:lnTo>
                  <a:pt x="34686" y="17042"/>
                </a:lnTo>
                <a:lnTo>
                  <a:pt x="27412" y="8313"/>
                </a:lnTo>
                <a:lnTo>
                  <a:pt x="16784" y="0"/>
                </a:lnTo>
                <a:close/>
              </a:path>
              <a:path w="38100" h="133985">
                <a:moveTo>
                  <a:pt x="21784" y="129686"/>
                </a:moveTo>
                <a:lnTo>
                  <a:pt x="20699" y="129686"/>
                </a:lnTo>
                <a:lnTo>
                  <a:pt x="22378" y="130101"/>
                </a:lnTo>
                <a:lnTo>
                  <a:pt x="21784" y="12968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object 155"/>
          <p:cNvSpPr/>
          <p:nvPr/>
        </p:nvSpPr>
        <p:spPr>
          <a:xfrm>
            <a:off x="5556854" y="3280409"/>
            <a:ext cx="426084" cy="0"/>
          </a:xfrm>
          <a:custGeom>
            <a:avLst/>
            <a:gdLst/>
            <a:ahLst/>
            <a:cxnLst/>
            <a:rect l="l" t="t" r="r" b="b"/>
            <a:pathLst>
              <a:path w="426085">
                <a:moveTo>
                  <a:pt x="0" y="0"/>
                </a:moveTo>
                <a:lnTo>
                  <a:pt x="42598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object 156"/>
          <p:cNvSpPr/>
          <p:nvPr/>
        </p:nvSpPr>
        <p:spPr>
          <a:xfrm>
            <a:off x="5556854" y="3277870"/>
            <a:ext cx="424180" cy="0"/>
          </a:xfrm>
          <a:custGeom>
            <a:avLst/>
            <a:gdLst/>
            <a:ahLst/>
            <a:cxnLst/>
            <a:rect l="l" t="t" r="r" b="b"/>
            <a:pathLst>
              <a:path w="424179">
                <a:moveTo>
                  <a:pt x="0" y="0"/>
                </a:moveTo>
                <a:lnTo>
                  <a:pt x="424093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object 157"/>
          <p:cNvSpPr/>
          <p:nvPr/>
        </p:nvSpPr>
        <p:spPr>
          <a:xfrm>
            <a:off x="5981848" y="3279228"/>
            <a:ext cx="3175" cy="1905"/>
          </a:xfrm>
          <a:custGeom>
            <a:avLst/>
            <a:gdLst/>
            <a:ahLst/>
            <a:cxnLst/>
            <a:rect l="l" t="t" r="r" b="b"/>
            <a:pathLst>
              <a:path w="3175" h="1904">
                <a:moveTo>
                  <a:pt x="2749" y="0"/>
                </a:moveTo>
                <a:lnTo>
                  <a:pt x="0" y="1841"/>
                </a:lnTo>
                <a:lnTo>
                  <a:pt x="2749" y="1841"/>
                </a:lnTo>
                <a:lnTo>
                  <a:pt x="274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object 158"/>
          <p:cNvSpPr/>
          <p:nvPr/>
        </p:nvSpPr>
        <p:spPr>
          <a:xfrm>
            <a:off x="5980187" y="3276098"/>
            <a:ext cx="4445" cy="4445"/>
          </a:xfrm>
          <a:custGeom>
            <a:avLst/>
            <a:gdLst/>
            <a:ahLst/>
            <a:cxnLst/>
            <a:rect l="l" t="t" r="r" b="b"/>
            <a:pathLst>
              <a:path w="4445" h="4445">
                <a:moveTo>
                  <a:pt x="2940" y="3223"/>
                </a:moveTo>
                <a:lnTo>
                  <a:pt x="1960" y="3223"/>
                </a:lnTo>
                <a:lnTo>
                  <a:pt x="1960" y="4144"/>
                </a:lnTo>
                <a:lnTo>
                  <a:pt x="2940" y="3223"/>
                </a:lnTo>
                <a:close/>
              </a:path>
              <a:path w="4445" h="4445">
                <a:moveTo>
                  <a:pt x="1960" y="0"/>
                </a:moveTo>
                <a:lnTo>
                  <a:pt x="0" y="1841"/>
                </a:lnTo>
                <a:lnTo>
                  <a:pt x="0" y="3223"/>
                </a:lnTo>
                <a:lnTo>
                  <a:pt x="1960" y="3223"/>
                </a:lnTo>
                <a:lnTo>
                  <a:pt x="1960" y="0"/>
                </a:lnTo>
                <a:close/>
              </a:path>
              <a:path w="4445" h="4445">
                <a:moveTo>
                  <a:pt x="4410" y="1841"/>
                </a:moveTo>
                <a:lnTo>
                  <a:pt x="2940" y="3223"/>
                </a:lnTo>
                <a:lnTo>
                  <a:pt x="4410" y="3223"/>
                </a:lnTo>
                <a:lnTo>
                  <a:pt x="4410" y="1841"/>
                </a:lnTo>
                <a:close/>
              </a:path>
              <a:path w="4445" h="4445">
                <a:moveTo>
                  <a:pt x="1960" y="0"/>
                </a:moveTo>
                <a:lnTo>
                  <a:pt x="0" y="0"/>
                </a:lnTo>
                <a:lnTo>
                  <a:pt x="0" y="1841"/>
                </a:lnTo>
                <a:lnTo>
                  <a:pt x="196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" name="object 159"/>
          <p:cNvSpPr/>
          <p:nvPr/>
        </p:nvSpPr>
        <p:spPr>
          <a:xfrm>
            <a:off x="5486299" y="3212285"/>
            <a:ext cx="31115" cy="5080"/>
          </a:xfrm>
          <a:custGeom>
            <a:avLst/>
            <a:gdLst/>
            <a:ahLst/>
            <a:cxnLst/>
            <a:rect l="l" t="t" r="r" b="b"/>
            <a:pathLst>
              <a:path w="31114" h="5080">
                <a:moveTo>
                  <a:pt x="0" y="4972"/>
                </a:moveTo>
                <a:lnTo>
                  <a:pt x="30868" y="4972"/>
                </a:lnTo>
                <a:lnTo>
                  <a:pt x="30868" y="0"/>
                </a:lnTo>
                <a:lnTo>
                  <a:pt x="0" y="0"/>
                </a:lnTo>
                <a:lnTo>
                  <a:pt x="0" y="49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160"/>
          <p:cNvSpPr/>
          <p:nvPr/>
        </p:nvSpPr>
        <p:spPr>
          <a:xfrm>
            <a:off x="5523781" y="3212285"/>
            <a:ext cx="6985" cy="5080"/>
          </a:xfrm>
          <a:custGeom>
            <a:avLst/>
            <a:gdLst/>
            <a:ahLst/>
            <a:cxnLst/>
            <a:rect l="l" t="t" r="r" b="b"/>
            <a:pathLst>
              <a:path w="6985" h="5080">
                <a:moveTo>
                  <a:pt x="0" y="4972"/>
                </a:moveTo>
                <a:lnTo>
                  <a:pt x="6614" y="4972"/>
                </a:lnTo>
                <a:lnTo>
                  <a:pt x="6614" y="0"/>
                </a:lnTo>
                <a:lnTo>
                  <a:pt x="0" y="0"/>
                </a:lnTo>
                <a:lnTo>
                  <a:pt x="0" y="49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object 161"/>
          <p:cNvSpPr/>
          <p:nvPr/>
        </p:nvSpPr>
        <p:spPr>
          <a:xfrm>
            <a:off x="5537010" y="3212285"/>
            <a:ext cx="32384" cy="5080"/>
          </a:xfrm>
          <a:custGeom>
            <a:avLst/>
            <a:gdLst/>
            <a:ahLst/>
            <a:cxnLst/>
            <a:rect l="l" t="t" r="r" b="b"/>
            <a:pathLst>
              <a:path w="32385" h="5080">
                <a:moveTo>
                  <a:pt x="0" y="4972"/>
                </a:moveTo>
                <a:lnTo>
                  <a:pt x="31970" y="4972"/>
                </a:lnTo>
                <a:lnTo>
                  <a:pt x="31970" y="0"/>
                </a:lnTo>
                <a:lnTo>
                  <a:pt x="0" y="0"/>
                </a:lnTo>
                <a:lnTo>
                  <a:pt x="0" y="49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object 162"/>
          <p:cNvSpPr/>
          <p:nvPr/>
        </p:nvSpPr>
        <p:spPr>
          <a:xfrm>
            <a:off x="5574493" y="3212285"/>
            <a:ext cx="6985" cy="5080"/>
          </a:xfrm>
          <a:custGeom>
            <a:avLst/>
            <a:gdLst/>
            <a:ahLst/>
            <a:cxnLst/>
            <a:rect l="l" t="t" r="r" b="b"/>
            <a:pathLst>
              <a:path w="6985" h="5080">
                <a:moveTo>
                  <a:pt x="0" y="4972"/>
                </a:moveTo>
                <a:lnTo>
                  <a:pt x="6614" y="4972"/>
                </a:lnTo>
                <a:lnTo>
                  <a:pt x="6614" y="0"/>
                </a:lnTo>
                <a:lnTo>
                  <a:pt x="0" y="0"/>
                </a:lnTo>
                <a:lnTo>
                  <a:pt x="0" y="49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" name="object 163"/>
          <p:cNvSpPr/>
          <p:nvPr/>
        </p:nvSpPr>
        <p:spPr>
          <a:xfrm>
            <a:off x="5587723" y="3212285"/>
            <a:ext cx="32384" cy="5080"/>
          </a:xfrm>
          <a:custGeom>
            <a:avLst/>
            <a:gdLst/>
            <a:ahLst/>
            <a:cxnLst/>
            <a:rect l="l" t="t" r="r" b="b"/>
            <a:pathLst>
              <a:path w="32385" h="5080">
                <a:moveTo>
                  <a:pt x="0" y="4972"/>
                </a:moveTo>
                <a:lnTo>
                  <a:pt x="31970" y="4972"/>
                </a:lnTo>
                <a:lnTo>
                  <a:pt x="31970" y="0"/>
                </a:lnTo>
                <a:lnTo>
                  <a:pt x="0" y="0"/>
                </a:lnTo>
                <a:lnTo>
                  <a:pt x="0" y="49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object 164"/>
          <p:cNvSpPr/>
          <p:nvPr/>
        </p:nvSpPr>
        <p:spPr>
          <a:xfrm>
            <a:off x="5626308" y="3212285"/>
            <a:ext cx="5715" cy="5080"/>
          </a:xfrm>
          <a:custGeom>
            <a:avLst/>
            <a:gdLst/>
            <a:ahLst/>
            <a:cxnLst/>
            <a:rect l="l" t="t" r="r" b="b"/>
            <a:pathLst>
              <a:path w="5714" h="5080">
                <a:moveTo>
                  <a:pt x="0" y="4972"/>
                </a:moveTo>
                <a:lnTo>
                  <a:pt x="5511" y="4972"/>
                </a:lnTo>
                <a:lnTo>
                  <a:pt x="5511" y="0"/>
                </a:lnTo>
                <a:lnTo>
                  <a:pt x="0" y="0"/>
                </a:lnTo>
                <a:lnTo>
                  <a:pt x="0" y="49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object 165"/>
          <p:cNvSpPr/>
          <p:nvPr/>
        </p:nvSpPr>
        <p:spPr>
          <a:xfrm>
            <a:off x="5638434" y="3212285"/>
            <a:ext cx="32384" cy="5080"/>
          </a:xfrm>
          <a:custGeom>
            <a:avLst/>
            <a:gdLst/>
            <a:ahLst/>
            <a:cxnLst/>
            <a:rect l="l" t="t" r="r" b="b"/>
            <a:pathLst>
              <a:path w="32385" h="5080">
                <a:moveTo>
                  <a:pt x="0" y="4972"/>
                </a:moveTo>
                <a:lnTo>
                  <a:pt x="31970" y="4972"/>
                </a:lnTo>
                <a:lnTo>
                  <a:pt x="31970" y="0"/>
                </a:lnTo>
                <a:lnTo>
                  <a:pt x="0" y="0"/>
                </a:lnTo>
                <a:lnTo>
                  <a:pt x="0" y="49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" name="object 166"/>
          <p:cNvSpPr/>
          <p:nvPr/>
        </p:nvSpPr>
        <p:spPr>
          <a:xfrm>
            <a:off x="5677019" y="3212285"/>
            <a:ext cx="5715" cy="5080"/>
          </a:xfrm>
          <a:custGeom>
            <a:avLst/>
            <a:gdLst/>
            <a:ahLst/>
            <a:cxnLst/>
            <a:rect l="l" t="t" r="r" b="b"/>
            <a:pathLst>
              <a:path w="5714" h="5080">
                <a:moveTo>
                  <a:pt x="0" y="4972"/>
                </a:moveTo>
                <a:lnTo>
                  <a:pt x="5511" y="4972"/>
                </a:lnTo>
                <a:lnTo>
                  <a:pt x="5511" y="0"/>
                </a:lnTo>
                <a:lnTo>
                  <a:pt x="0" y="0"/>
                </a:lnTo>
                <a:lnTo>
                  <a:pt x="0" y="49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" name="object 167"/>
          <p:cNvSpPr/>
          <p:nvPr/>
        </p:nvSpPr>
        <p:spPr>
          <a:xfrm>
            <a:off x="5689146" y="3212285"/>
            <a:ext cx="32384" cy="5080"/>
          </a:xfrm>
          <a:custGeom>
            <a:avLst/>
            <a:gdLst/>
            <a:ahLst/>
            <a:cxnLst/>
            <a:rect l="l" t="t" r="r" b="b"/>
            <a:pathLst>
              <a:path w="32385" h="5080">
                <a:moveTo>
                  <a:pt x="0" y="4972"/>
                </a:moveTo>
                <a:lnTo>
                  <a:pt x="31970" y="4972"/>
                </a:lnTo>
                <a:lnTo>
                  <a:pt x="31970" y="0"/>
                </a:lnTo>
                <a:lnTo>
                  <a:pt x="0" y="0"/>
                </a:lnTo>
                <a:lnTo>
                  <a:pt x="0" y="49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" name="object 168"/>
          <p:cNvSpPr/>
          <p:nvPr/>
        </p:nvSpPr>
        <p:spPr>
          <a:xfrm>
            <a:off x="5727731" y="3212285"/>
            <a:ext cx="6985" cy="5080"/>
          </a:xfrm>
          <a:custGeom>
            <a:avLst/>
            <a:gdLst/>
            <a:ahLst/>
            <a:cxnLst/>
            <a:rect l="l" t="t" r="r" b="b"/>
            <a:pathLst>
              <a:path w="6985" h="5080">
                <a:moveTo>
                  <a:pt x="0" y="4972"/>
                </a:moveTo>
                <a:lnTo>
                  <a:pt x="6614" y="4972"/>
                </a:lnTo>
                <a:lnTo>
                  <a:pt x="6614" y="0"/>
                </a:lnTo>
                <a:lnTo>
                  <a:pt x="0" y="0"/>
                </a:lnTo>
                <a:lnTo>
                  <a:pt x="0" y="49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9" name="object 169"/>
          <p:cNvSpPr/>
          <p:nvPr/>
        </p:nvSpPr>
        <p:spPr>
          <a:xfrm>
            <a:off x="5739857" y="3212285"/>
            <a:ext cx="32384" cy="5080"/>
          </a:xfrm>
          <a:custGeom>
            <a:avLst/>
            <a:gdLst/>
            <a:ahLst/>
            <a:cxnLst/>
            <a:rect l="l" t="t" r="r" b="b"/>
            <a:pathLst>
              <a:path w="32385" h="5080">
                <a:moveTo>
                  <a:pt x="0" y="4972"/>
                </a:moveTo>
                <a:lnTo>
                  <a:pt x="31970" y="4972"/>
                </a:lnTo>
                <a:lnTo>
                  <a:pt x="31970" y="0"/>
                </a:lnTo>
                <a:lnTo>
                  <a:pt x="0" y="0"/>
                </a:lnTo>
                <a:lnTo>
                  <a:pt x="0" y="49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0" name="object 170"/>
          <p:cNvSpPr/>
          <p:nvPr/>
        </p:nvSpPr>
        <p:spPr>
          <a:xfrm>
            <a:off x="5778444" y="3212285"/>
            <a:ext cx="6985" cy="5080"/>
          </a:xfrm>
          <a:custGeom>
            <a:avLst/>
            <a:gdLst/>
            <a:ahLst/>
            <a:cxnLst/>
            <a:rect l="l" t="t" r="r" b="b"/>
            <a:pathLst>
              <a:path w="6985" h="5080">
                <a:moveTo>
                  <a:pt x="0" y="4972"/>
                </a:moveTo>
                <a:lnTo>
                  <a:pt x="6614" y="4972"/>
                </a:lnTo>
                <a:lnTo>
                  <a:pt x="6614" y="0"/>
                </a:lnTo>
                <a:lnTo>
                  <a:pt x="0" y="0"/>
                </a:lnTo>
                <a:lnTo>
                  <a:pt x="0" y="49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" name="object 171"/>
          <p:cNvSpPr/>
          <p:nvPr/>
        </p:nvSpPr>
        <p:spPr>
          <a:xfrm>
            <a:off x="5790570" y="3212285"/>
            <a:ext cx="32384" cy="5080"/>
          </a:xfrm>
          <a:custGeom>
            <a:avLst/>
            <a:gdLst/>
            <a:ahLst/>
            <a:cxnLst/>
            <a:rect l="l" t="t" r="r" b="b"/>
            <a:pathLst>
              <a:path w="32385" h="5080">
                <a:moveTo>
                  <a:pt x="0" y="4972"/>
                </a:moveTo>
                <a:lnTo>
                  <a:pt x="31970" y="4972"/>
                </a:lnTo>
                <a:lnTo>
                  <a:pt x="31970" y="0"/>
                </a:lnTo>
                <a:lnTo>
                  <a:pt x="0" y="0"/>
                </a:lnTo>
                <a:lnTo>
                  <a:pt x="0" y="49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" name="object 172"/>
          <p:cNvSpPr/>
          <p:nvPr/>
        </p:nvSpPr>
        <p:spPr>
          <a:xfrm>
            <a:off x="5829155" y="3212285"/>
            <a:ext cx="6985" cy="5080"/>
          </a:xfrm>
          <a:custGeom>
            <a:avLst/>
            <a:gdLst/>
            <a:ahLst/>
            <a:cxnLst/>
            <a:rect l="l" t="t" r="r" b="b"/>
            <a:pathLst>
              <a:path w="6985" h="5080">
                <a:moveTo>
                  <a:pt x="0" y="4972"/>
                </a:moveTo>
                <a:lnTo>
                  <a:pt x="6614" y="4972"/>
                </a:lnTo>
                <a:lnTo>
                  <a:pt x="6614" y="0"/>
                </a:lnTo>
                <a:lnTo>
                  <a:pt x="0" y="0"/>
                </a:lnTo>
                <a:lnTo>
                  <a:pt x="0" y="49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" name="object 173"/>
          <p:cNvSpPr/>
          <p:nvPr/>
        </p:nvSpPr>
        <p:spPr>
          <a:xfrm>
            <a:off x="5841282" y="3212285"/>
            <a:ext cx="32384" cy="5080"/>
          </a:xfrm>
          <a:custGeom>
            <a:avLst/>
            <a:gdLst/>
            <a:ahLst/>
            <a:cxnLst/>
            <a:rect l="l" t="t" r="r" b="b"/>
            <a:pathLst>
              <a:path w="32385" h="5080">
                <a:moveTo>
                  <a:pt x="0" y="4972"/>
                </a:moveTo>
                <a:lnTo>
                  <a:pt x="31970" y="4972"/>
                </a:lnTo>
                <a:lnTo>
                  <a:pt x="31970" y="0"/>
                </a:lnTo>
                <a:lnTo>
                  <a:pt x="0" y="0"/>
                </a:lnTo>
                <a:lnTo>
                  <a:pt x="0" y="49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4" name="object 174"/>
          <p:cNvSpPr/>
          <p:nvPr/>
        </p:nvSpPr>
        <p:spPr>
          <a:xfrm>
            <a:off x="5879867" y="3212285"/>
            <a:ext cx="5715" cy="5080"/>
          </a:xfrm>
          <a:custGeom>
            <a:avLst/>
            <a:gdLst/>
            <a:ahLst/>
            <a:cxnLst/>
            <a:rect l="l" t="t" r="r" b="b"/>
            <a:pathLst>
              <a:path w="5714" h="5080">
                <a:moveTo>
                  <a:pt x="0" y="4972"/>
                </a:moveTo>
                <a:lnTo>
                  <a:pt x="5511" y="4972"/>
                </a:lnTo>
                <a:lnTo>
                  <a:pt x="5511" y="0"/>
                </a:lnTo>
                <a:lnTo>
                  <a:pt x="0" y="0"/>
                </a:lnTo>
                <a:lnTo>
                  <a:pt x="0" y="49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5" name="object 175"/>
          <p:cNvSpPr/>
          <p:nvPr/>
        </p:nvSpPr>
        <p:spPr>
          <a:xfrm>
            <a:off x="5891993" y="3212285"/>
            <a:ext cx="32384" cy="5080"/>
          </a:xfrm>
          <a:custGeom>
            <a:avLst/>
            <a:gdLst/>
            <a:ahLst/>
            <a:cxnLst/>
            <a:rect l="l" t="t" r="r" b="b"/>
            <a:pathLst>
              <a:path w="32385" h="5080">
                <a:moveTo>
                  <a:pt x="0" y="4972"/>
                </a:moveTo>
                <a:lnTo>
                  <a:pt x="31970" y="4972"/>
                </a:lnTo>
                <a:lnTo>
                  <a:pt x="31970" y="0"/>
                </a:lnTo>
                <a:lnTo>
                  <a:pt x="0" y="0"/>
                </a:lnTo>
                <a:lnTo>
                  <a:pt x="0" y="49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6" name="object 176"/>
          <p:cNvSpPr/>
          <p:nvPr/>
        </p:nvSpPr>
        <p:spPr>
          <a:xfrm>
            <a:off x="5930578" y="3212285"/>
            <a:ext cx="6985" cy="5080"/>
          </a:xfrm>
          <a:custGeom>
            <a:avLst/>
            <a:gdLst/>
            <a:ahLst/>
            <a:cxnLst/>
            <a:rect l="l" t="t" r="r" b="b"/>
            <a:pathLst>
              <a:path w="6985" h="5080">
                <a:moveTo>
                  <a:pt x="0" y="4972"/>
                </a:moveTo>
                <a:lnTo>
                  <a:pt x="6614" y="4972"/>
                </a:lnTo>
                <a:lnTo>
                  <a:pt x="6614" y="0"/>
                </a:lnTo>
                <a:lnTo>
                  <a:pt x="0" y="0"/>
                </a:lnTo>
                <a:lnTo>
                  <a:pt x="0" y="49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7" name="object 177"/>
          <p:cNvSpPr/>
          <p:nvPr/>
        </p:nvSpPr>
        <p:spPr>
          <a:xfrm>
            <a:off x="5942705" y="3212285"/>
            <a:ext cx="32384" cy="5080"/>
          </a:xfrm>
          <a:custGeom>
            <a:avLst/>
            <a:gdLst/>
            <a:ahLst/>
            <a:cxnLst/>
            <a:rect l="l" t="t" r="r" b="b"/>
            <a:pathLst>
              <a:path w="32385" h="5080">
                <a:moveTo>
                  <a:pt x="0" y="4972"/>
                </a:moveTo>
                <a:lnTo>
                  <a:pt x="31970" y="4972"/>
                </a:lnTo>
                <a:lnTo>
                  <a:pt x="31970" y="0"/>
                </a:lnTo>
                <a:lnTo>
                  <a:pt x="0" y="0"/>
                </a:lnTo>
                <a:lnTo>
                  <a:pt x="0" y="49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8" name="object 178"/>
          <p:cNvSpPr/>
          <p:nvPr/>
        </p:nvSpPr>
        <p:spPr>
          <a:xfrm>
            <a:off x="5981291" y="3212285"/>
            <a:ext cx="6985" cy="5080"/>
          </a:xfrm>
          <a:custGeom>
            <a:avLst/>
            <a:gdLst/>
            <a:ahLst/>
            <a:cxnLst/>
            <a:rect l="l" t="t" r="r" b="b"/>
            <a:pathLst>
              <a:path w="6985" h="5080">
                <a:moveTo>
                  <a:pt x="0" y="4972"/>
                </a:moveTo>
                <a:lnTo>
                  <a:pt x="6614" y="4972"/>
                </a:lnTo>
                <a:lnTo>
                  <a:pt x="6614" y="0"/>
                </a:lnTo>
                <a:lnTo>
                  <a:pt x="0" y="0"/>
                </a:lnTo>
                <a:lnTo>
                  <a:pt x="0" y="49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9" name="object 179"/>
          <p:cNvSpPr/>
          <p:nvPr/>
        </p:nvSpPr>
        <p:spPr>
          <a:xfrm>
            <a:off x="5993417" y="3212285"/>
            <a:ext cx="32384" cy="5080"/>
          </a:xfrm>
          <a:custGeom>
            <a:avLst/>
            <a:gdLst/>
            <a:ahLst/>
            <a:cxnLst/>
            <a:rect l="l" t="t" r="r" b="b"/>
            <a:pathLst>
              <a:path w="32385" h="5080">
                <a:moveTo>
                  <a:pt x="0" y="4972"/>
                </a:moveTo>
                <a:lnTo>
                  <a:pt x="31970" y="4972"/>
                </a:lnTo>
                <a:lnTo>
                  <a:pt x="31970" y="0"/>
                </a:lnTo>
                <a:lnTo>
                  <a:pt x="0" y="0"/>
                </a:lnTo>
                <a:lnTo>
                  <a:pt x="0" y="49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0" name="object 180"/>
          <p:cNvSpPr/>
          <p:nvPr/>
        </p:nvSpPr>
        <p:spPr>
          <a:xfrm>
            <a:off x="6032001" y="3212285"/>
            <a:ext cx="6985" cy="5080"/>
          </a:xfrm>
          <a:custGeom>
            <a:avLst/>
            <a:gdLst/>
            <a:ahLst/>
            <a:cxnLst/>
            <a:rect l="l" t="t" r="r" b="b"/>
            <a:pathLst>
              <a:path w="6985" h="5080">
                <a:moveTo>
                  <a:pt x="0" y="4972"/>
                </a:moveTo>
                <a:lnTo>
                  <a:pt x="6614" y="4972"/>
                </a:lnTo>
                <a:lnTo>
                  <a:pt x="6614" y="0"/>
                </a:lnTo>
                <a:lnTo>
                  <a:pt x="0" y="0"/>
                </a:lnTo>
                <a:lnTo>
                  <a:pt x="0" y="49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1" name="object 181"/>
          <p:cNvSpPr/>
          <p:nvPr/>
        </p:nvSpPr>
        <p:spPr>
          <a:xfrm>
            <a:off x="6045231" y="3212285"/>
            <a:ext cx="31115" cy="5080"/>
          </a:xfrm>
          <a:custGeom>
            <a:avLst/>
            <a:gdLst/>
            <a:ahLst/>
            <a:cxnLst/>
            <a:rect l="l" t="t" r="r" b="b"/>
            <a:pathLst>
              <a:path w="31114" h="5080">
                <a:moveTo>
                  <a:pt x="0" y="4972"/>
                </a:moveTo>
                <a:lnTo>
                  <a:pt x="30868" y="4972"/>
                </a:lnTo>
                <a:lnTo>
                  <a:pt x="30868" y="0"/>
                </a:lnTo>
                <a:lnTo>
                  <a:pt x="0" y="0"/>
                </a:lnTo>
                <a:lnTo>
                  <a:pt x="0" y="49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2" name="object 182"/>
          <p:cNvSpPr/>
          <p:nvPr/>
        </p:nvSpPr>
        <p:spPr>
          <a:xfrm>
            <a:off x="6082714" y="3212285"/>
            <a:ext cx="6985" cy="5080"/>
          </a:xfrm>
          <a:custGeom>
            <a:avLst/>
            <a:gdLst/>
            <a:ahLst/>
            <a:cxnLst/>
            <a:rect l="l" t="t" r="r" b="b"/>
            <a:pathLst>
              <a:path w="6985" h="5080">
                <a:moveTo>
                  <a:pt x="0" y="4972"/>
                </a:moveTo>
                <a:lnTo>
                  <a:pt x="6614" y="4972"/>
                </a:lnTo>
                <a:lnTo>
                  <a:pt x="6614" y="0"/>
                </a:lnTo>
                <a:lnTo>
                  <a:pt x="0" y="0"/>
                </a:lnTo>
                <a:lnTo>
                  <a:pt x="0" y="49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3" name="object 183"/>
          <p:cNvSpPr/>
          <p:nvPr/>
        </p:nvSpPr>
        <p:spPr>
          <a:xfrm>
            <a:off x="6095944" y="3212285"/>
            <a:ext cx="32384" cy="5080"/>
          </a:xfrm>
          <a:custGeom>
            <a:avLst/>
            <a:gdLst/>
            <a:ahLst/>
            <a:cxnLst/>
            <a:rect l="l" t="t" r="r" b="b"/>
            <a:pathLst>
              <a:path w="32385" h="5080">
                <a:moveTo>
                  <a:pt x="0" y="4972"/>
                </a:moveTo>
                <a:lnTo>
                  <a:pt x="31970" y="4972"/>
                </a:lnTo>
                <a:lnTo>
                  <a:pt x="31970" y="0"/>
                </a:lnTo>
                <a:lnTo>
                  <a:pt x="0" y="0"/>
                </a:lnTo>
                <a:lnTo>
                  <a:pt x="0" y="49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4" name="object 184"/>
          <p:cNvSpPr/>
          <p:nvPr/>
        </p:nvSpPr>
        <p:spPr>
          <a:xfrm>
            <a:off x="6133426" y="3212285"/>
            <a:ext cx="6985" cy="5080"/>
          </a:xfrm>
          <a:custGeom>
            <a:avLst/>
            <a:gdLst/>
            <a:ahLst/>
            <a:cxnLst/>
            <a:rect l="l" t="t" r="r" b="b"/>
            <a:pathLst>
              <a:path w="6985" h="5080">
                <a:moveTo>
                  <a:pt x="0" y="4972"/>
                </a:moveTo>
                <a:lnTo>
                  <a:pt x="6614" y="4972"/>
                </a:lnTo>
                <a:lnTo>
                  <a:pt x="6614" y="0"/>
                </a:lnTo>
                <a:lnTo>
                  <a:pt x="0" y="0"/>
                </a:lnTo>
                <a:lnTo>
                  <a:pt x="0" y="49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5" name="object 185"/>
          <p:cNvSpPr/>
          <p:nvPr/>
        </p:nvSpPr>
        <p:spPr>
          <a:xfrm>
            <a:off x="6146655" y="3212285"/>
            <a:ext cx="32384" cy="5080"/>
          </a:xfrm>
          <a:custGeom>
            <a:avLst/>
            <a:gdLst/>
            <a:ahLst/>
            <a:cxnLst/>
            <a:rect l="l" t="t" r="r" b="b"/>
            <a:pathLst>
              <a:path w="32385" h="5080">
                <a:moveTo>
                  <a:pt x="0" y="4972"/>
                </a:moveTo>
                <a:lnTo>
                  <a:pt x="31970" y="4972"/>
                </a:lnTo>
                <a:lnTo>
                  <a:pt x="31970" y="0"/>
                </a:lnTo>
                <a:lnTo>
                  <a:pt x="0" y="0"/>
                </a:lnTo>
                <a:lnTo>
                  <a:pt x="0" y="49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6" name="object 186"/>
          <p:cNvSpPr/>
          <p:nvPr/>
        </p:nvSpPr>
        <p:spPr>
          <a:xfrm>
            <a:off x="6184138" y="3212285"/>
            <a:ext cx="6985" cy="5080"/>
          </a:xfrm>
          <a:custGeom>
            <a:avLst/>
            <a:gdLst/>
            <a:ahLst/>
            <a:cxnLst/>
            <a:rect l="l" t="t" r="r" b="b"/>
            <a:pathLst>
              <a:path w="6985" h="5080">
                <a:moveTo>
                  <a:pt x="0" y="4972"/>
                </a:moveTo>
                <a:lnTo>
                  <a:pt x="6614" y="4972"/>
                </a:lnTo>
                <a:lnTo>
                  <a:pt x="6614" y="0"/>
                </a:lnTo>
                <a:lnTo>
                  <a:pt x="0" y="0"/>
                </a:lnTo>
                <a:lnTo>
                  <a:pt x="0" y="49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7" name="object 187"/>
          <p:cNvSpPr/>
          <p:nvPr/>
        </p:nvSpPr>
        <p:spPr>
          <a:xfrm>
            <a:off x="6197367" y="3212285"/>
            <a:ext cx="32384" cy="5080"/>
          </a:xfrm>
          <a:custGeom>
            <a:avLst/>
            <a:gdLst/>
            <a:ahLst/>
            <a:cxnLst/>
            <a:rect l="l" t="t" r="r" b="b"/>
            <a:pathLst>
              <a:path w="32385" h="5080">
                <a:moveTo>
                  <a:pt x="0" y="4972"/>
                </a:moveTo>
                <a:lnTo>
                  <a:pt x="31970" y="4972"/>
                </a:lnTo>
                <a:lnTo>
                  <a:pt x="31970" y="0"/>
                </a:lnTo>
                <a:lnTo>
                  <a:pt x="0" y="0"/>
                </a:lnTo>
                <a:lnTo>
                  <a:pt x="0" y="49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8" name="object 188"/>
          <p:cNvSpPr/>
          <p:nvPr/>
        </p:nvSpPr>
        <p:spPr>
          <a:xfrm>
            <a:off x="6235952" y="3212285"/>
            <a:ext cx="5715" cy="5080"/>
          </a:xfrm>
          <a:custGeom>
            <a:avLst/>
            <a:gdLst/>
            <a:ahLst/>
            <a:cxnLst/>
            <a:rect l="l" t="t" r="r" b="b"/>
            <a:pathLst>
              <a:path w="5714" h="5080">
                <a:moveTo>
                  <a:pt x="0" y="4972"/>
                </a:moveTo>
                <a:lnTo>
                  <a:pt x="5511" y="4972"/>
                </a:lnTo>
                <a:lnTo>
                  <a:pt x="5511" y="0"/>
                </a:lnTo>
                <a:lnTo>
                  <a:pt x="0" y="0"/>
                </a:lnTo>
                <a:lnTo>
                  <a:pt x="0" y="49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9" name="object 189"/>
          <p:cNvSpPr/>
          <p:nvPr/>
        </p:nvSpPr>
        <p:spPr>
          <a:xfrm>
            <a:off x="6248078" y="3212285"/>
            <a:ext cx="32384" cy="5080"/>
          </a:xfrm>
          <a:custGeom>
            <a:avLst/>
            <a:gdLst/>
            <a:ahLst/>
            <a:cxnLst/>
            <a:rect l="l" t="t" r="r" b="b"/>
            <a:pathLst>
              <a:path w="32385" h="5080">
                <a:moveTo>
                  <a:pt x="0" y="4972"/>
                </a:moveTo>
                <a:lnTo>
                  <a:pt x="31970" y="4972"/>
                </a:lnTo>
                <a:lnTo>
                  <a:pt x="31970" y="0"/>
                </a:lnTo>
                <a:lnTo>
                  <a:pt x="0" y="0"/>
                </a:lnTo>
                <a:lnTo>
                  <a:pt x="0" y="49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0" name="object 190"/>
          <p:cNvSpPr/>
          <p:nvPr/>
        </p:nvSpPr>
        <p:spPr>
          <a:xfrm>
            <a:off x="6286663" y="3212285"/>
            <a:ext cx="6985" cy="5080"/>
          </a:xfrm>
          <a:custGeom>
            <a:avLst/>
            <a:gdLst/>
            <a:ahLst/>
            <a:cxnLst/>
            <a:rect l="l" t="t" r="r" b="b"/>
            <a:pathLst>
              <a:path w="6985" h="5080">
                <a:moveTo>
                  <a:pt x="0" y="4972"/>
                </a:moveTo>
                <a:lnTo>
                  <a:pt x="6614" y="4972"/>
                </a:lnTo>
                <a:lnTo>
                  <a:pt x="6614" y="0"/>
                </a:lnTo>
                <a:lnTo>
                  <a:pt x="0" y="0"/>
                </a:lnTo>
                <a:lnTo>
                  <a:pt x="0" y="49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1" name="object 191"/>
          <p:cNvSpPr/>
          <p:nvPr/>
        </p:nvSpPr>
        <p:spPr>
          <a:xfrm>
            <a:off x="6298791" y="3212285"/>
            <a:ext cx="32384" cy="5080"/>
          </a:xfrm>
          <a:custGeom>
            <a:avLst/>
            <a:gdLst/>
            <a:ahLst/>
            <a:cxnLst/>
            <a:rect l="l" t="t" r="r" b="b"/>
            <a:pathLst>
              <a:path w="32385" h="5080">
                <a:moveTo>
                  <a:pt x="0" y="4972"/>
                </a:moveTo>
                <a:lnTo>
                  <a:pt x="31970" y="4972"/>
                </a:lnTo>
                <a:lnTo>
                  <a:pt x="31970" y="0"/>
                </a:lnTo>
                <a:lnTo>
                  <a:pt x="0" y="0"/>
                </a:lnTo>
                <a:lnTo>
                  <a:pt x="0" y="49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2" name="object 192"/>
          <p:cNvSpPr/>
          <p:nvPr/>
        </p:nvSpPr>
        <p:spPr>
          <a:xfrm>
            <a:off x="6337374" y="3212285"/>
            <a:ext cx="6985" cy="5080"/>
          </a:xfrm>
          <a:custGeom>
            <a:avLst/>
            <a:gdLst/>
            <a:ahLst/>
            <a:cxnLst/>
            <a:rect l="l" t="t" r="r" b="b"/>
            <a:pathLst>
              <a:path w="6985" h="5080">
                <a:moveTo>
                  <a:pt x="0" y="4972"/>
                </a:moveTo>
                <a:lnTo>
                  <a:pt x="6614" y="4972"/>
                </a:lnTo>
                <a:lnTo>
                  <a:pt x="6614" y="0"/>
                </a:lnTo>
                <a:lnTo>
                  <a:pt x="0" y="0"/>
                </a:lnTo>
                <a:lnTo>
                  <a:pt x="0" y="49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3" name="object 193"/>
          <p:cNvSpPr/>
          <p:nvPr/>
        </p:nvSpPr>
        <p:spPr>
          <a:xfrm>
            <a:off x="6349501" y="3212285"/>
            <a:ext cx="32384" cy="5080"/>
          </a:xfrm>
          <a:custGeom>
            <a:avLst/>
            <a:gdLst/>
            <a:ahLst/>
            <a:cxnLst/>
            <a:rect l="l" t="t" r="r" b="b"/>
            <a:pathLst>
              <a:path w="32385" h="5080">
                <a:moveTo>
                  <a:pt x="0" y="4972"/>
                </a:moveTo>
                <a:lnTo>
                  <a:pt x="31970" y="4972"/>
                </a:lnTo>
                <a:lnTo>
                  <a:pt x="31970" y="0"/>
                </a:lnTo>
                <a:lnTo>
                  <a:pt x="0" y="0"/>
                </a:lnTo>
                <a:lnTo>
                  <a:pt x="0" y="49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4" name="object 194"/>
          <p:cNvSpPr/>
          <p:nvPr/>
        </p:nvSpPr>
        <p:spPr>
          <a:xfrm>
            <a:off x="6388087" y="3212285"/>
            <a:ext cx="6985" cy="5080"/>
          </a:xfrm>
          <a:custGeom>
            <a:avLst/>
            <a:gdLst/>
            <a:ahLst/>
            <a:cxnLst/>
            <a:rect l="l" t="t" r="r" b="b"/>
            <a:pathLst>
              <a:path w="6985" h="5080">
                <a:moveTo>
                  <a:pt x="0" y="4972"/>
                </a:moveTo>
                <a:lnTo>
                  <a:pt x="6614" y="4972"/>
                </a:lnTo>
                <a:lnTo>
                  <a:pt x="6614" y="0"/>
                </a:lnTo>
                <a:lnTo>
                  <a:pt x="0" y="0"/>
                </a:lnTo>
                <a:lnTo>
                  <a:pt x="0" y="49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5" name="object 195"/>
          <p:cNvSpPr/>
          <p:nvPr/>
        </p:nvSpPr>
        <p:spPr>
          <a:xfrm>
            <a:off x="6401317" y="3212285"/>
            <a:ext cx="31115" cy="5080"/>
          </a:xfrm>
          <a:custGeom>
            <a:avLst/>
            <a:gdLst/>
            <a:ahLst/>
            <a:cxnLst/>
            <a:rect l="l" t="t" r="r" b="b"/>
            <a:pathLst>
              <a:path w="31114" h="5080">
                <a:moveTo>
                  <a:pt x="0" y="4972"/>
                </a:moveTo>
                <a:lnTo>
                  <a:pt x="30868" y="4972"/>
                </a:lnTo>
                <a:lnTo>
                  <a:pt x="30868" y="0"/>
                </a:lnTo>
                <a:lnTo>
                  <a:pt x="0" y="0"/>
                </a:lnTo>
                <a:lnTo>
                  <a:pt x="0" y="49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6" name="object 196"/>
          <p:cNvSpPr/>
          <p:nvPr/>
        </p:nvSpPr>
        <p:spPr>
          <a:xfrm>
            <a:off x="6438799" y="3212285"/>
            <a:ext cx="6985" cy="5080"/>
          </a:xfrm>
          <a:custGeom>
            <a:avLst/>
            <a:gdLst/>
            <a:ahLst/>
            <a:cxnLst/>
            <a:rect l="l" t="t" r="r" b="b"/>
            <a:pathLst>
              <a:path w="6985" h="5080">
                <a:moveTo>
                  <a:pt x="0" y="4972"/>
                </a:moveTo>
                <a:lnTo>
                  <a:pt x="6614" y="4972"/>
                </a:lnTo>
                <a:lnTo>
                  <a:pt x="6614" y="0"/>
                </a:lnTo>
                <a:lnTo>
                  <a:pt x="0" y="0"/>
                </a:lnTo>
                <a:lnTo>
                  <a:pt x="0" y="49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7" name="object 197"/>
          <p:cNvSpPr/>
          <p:nvPr/>
        </p:nvSpPr>
        <p:spPr>
          <a:xfrm>
            <a:off x="6452027" y="3212285"/>
            <a:ext cx="32384" cy="5080"/>
          </a:xfrm>
          <a:custGeom>
            <a:avLst/>
            <a:gdLst/>
            <a:ahLst/>
            <a:cxnLst/>
            <a:rect l="l" t="t" r="r" b="b"/>
            <a:pathLst>
              <a:path w="32385" h="5080">
                <a:moveTo>
                  <a:pt x="0" y="4972"/>
                </a:moveTo>
                <a:lnTo>
                  <a:pt x="31970" y="4972"/>
                </a:lnTo>
                <a:lnTo>
                  <a:pt x="31970" y="0"/>
                </a:lnTo>
                <a:lnTo>
                  <a:pt x="0" y="0"/>
                </a:lnTo>
                <a:lnTo>
                  <a:pt x="0" y="49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8" name="object 198"/>
          <p:cNvSpPr/>
          <p:nvPr/>
        </p:nvSpPr>
        <p:spPr>
          <a:xfrm>
            <a:off x="6489510" y="3212285"/>
            <a:ext cx="6985" cy="5080"/>
          </a:xfrm>
          <a:custGeom>
            <a:avLst/>
            <a:gdLst/>
            <a:ahLst/>
            <a:cxnLst/>
            <a:rect l="l" t="t" r="r" b="b"/>
            <a:pathLst>
              <a:path w="6985" h="5080">
                <a:moveTo>
                  <a:pt x="0" y="4972"/>
                </a:moveTo>
                <a:lnTo>
                  <a:pt x="6614" y="4972"/>
                </a:lnTo>
                <a:lnTo>
                  <a:pt x="6614" y="0"/>
                </a:lnTo>
                <a:lnTo>
                  <a:pt x="0" y="0"/>
                </a:lnTo>
                <a:lnTo>
                  <a:pt x="0" y="49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9" name="object 199"/>
          <p:cNvSpPr/>
          <p:nvPr/>
        </p:nvSpPr>
        <p:spPr>
          <a:xfrm>
            <a:off x="6502740" y="3212285"/>
            <a:ext cx="32384" cy="5080"/>
          </a:xfrm>
          <a:custGeom>
            <a:avLst/>
            <a:gdLst/>
            <a:ahLst/>
            <a:cxnLst/>
            <a:rect l="l" t="t" r="r" b="b"/>
            <a:pathLst>
              <a:path w="32384" h="5080">
                <a:moveTo>
                  <a:pt x="0" y="4972"/>
                </a:moveTo>
                <a:lnTo>
                  <a:pt x="31970" y="4972"/>
                </a:lnTo>
                <a:lnTo>
                  <a:pt x="31970" y="0"/>
                </a:lnTo>
                <a:lnTo>
                  <a:pt x="0" y="0"/>
                </a:lnTo>
                <a:lnTo>
                  <a:pt x="0" y="49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0" name="object 200"/>
          <p:cNvSpPr/>
          <p:nvPr/>
        </p:nvSpPr>
        <p:spPr>
          <a:xfrm>
            <a:off x="6540223" y="3212285"/>
            <a:ext cx="6985" cy="5080"/>
          </a:xfrm>
          <a:custGeom>
            <a:avLst/>
            <a:gdLst/>
            <a:ahLst/>
            <a:cxnLst/>
            <a:rect l="l" t="t" r="r" b="b"/>
            <a:pathLst>
              <a:path w="6984" h="5080">
                <a:moveTo>
                  <a:pt x="0" y="4972"/>
                </a:moveTo>
                <a:lnTo>
                  <a:pt x="6614" y="4972"/>
                </a:lnTo>
                <a:lnTo>
                  <a:pt x="6614" y="0"/>
                </a:lnTo>
                <a:lnTo>
                  <a:pt x="0" y="0"/>
                </a:lnTo>
                <a:lnTo>
                  <a:pt x="0" y="49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1" name="object 201"/>
          <p:cNvSpPr/>
          <p:nvPr/>
        </p:nvSpPr>
        <p:spPr>
          <a:xfrm>
            <a:off x="6553451" y="3212285"/>
            <a:ext cx="32384" cy="5080"/>
          </a:xfrm>
          <a:custGeom>
            <a:avLst/>
            <a:gdLst/>
            <a:ahLst/>
            <a:cxnLst/>
            <a:rect l="l" t="t" r="r" b="b"/>
            <a:pathLst>
              <a:path w="32384" h="5080">
                <a:moveTo>
                  <a:pt x="0" y="4972"/>
                </a:moveTo>
                <a:lnTo>
                  <a:pt x="31970" y="4972"/>
                </a:lnTo>
                <a:lnTo>
                  <a:pt x="31970" y="0"/>
                </a:lnTo>
                <a:lnTo>
                  <a:pt x="0" y="0"/>
                </a:lnTo>
                <a:lnTo>
                  <a:pt x="0" y="49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2" name="object 202"/>
          <p:cNvSpPr/>
          <p:nvPr/>
        </p:nvSpPr>
        <p:spPr>
          <a:xfrm>
            <a:off x="6592036" y="3212285"/>
            <a:ext cx="5715" cy="5080"/>
          </a:xfrm>
          <a:custGeom>
            <a:avLst/>
            <a:gdLst/>
            <a:ahLst/>
            <a:cxnLst/>
            <a:rect l="l" t="t" r="r" b="b"/>
            <a:pathLst>
              <a:path w="5715" h="5080">
                <a:moveTo>
                  <a:pt x="0" y="4972"/>
                </a:moveTo>
                <a:lnTo>
                  <a:pt x="5511" y="4972"/>
                </a:lnTo>
                <a:lnTo>
                  <a:pt x="5511" y="0"/>
                </a:lnTo>
                <a:lnTo>
                  <a:pt x="0" y="0"/>
                </a:lnTo>
                <a:lnTo>
                  <a:pt x="0" y="49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3" name="object 203"/>
          <p:cNvSpPr/>
          <p:nvPr/>
        </p:nvSpPr>
        <p:spPr>
          <a:xfrm>
            <a:off x="5965856" y="3116153"/>
            <a:ext cx="6985" cy="27940"/>
          </a:xfrm>
          <a:custGeom>
            <a:avLst/>
            <a:gdLst/>
            <a:ahLst/>
            <a:cxnLst/>
            <a:rect l="l" t="t" r="r" b="b"/>
            <a:pathLst>
              <a:path w="6985" h="27939">
                <a:moveTo>
                  <a:pt x="6615" y="0"/>
                </a:moveTo>
                <a:lnTo>
                  <a:pt x="0" y="0"/>
                </a:lnTo>
                <a:lnTo>
                  <a:pt x="0" y="27348"/>
                </a:lnTo>
                <a:lnTo>
                  <a:pt x="6615" y="27348"/>
                </a:lnTo>
                <a:lnTo>
                  <a:pt x="661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4" name="object 204"/>
          <p:cNvSpPr/>
          <p:nvPr/>
        </p:nvSpPr>
        <p:spPr>
          <a:xfrm>
            <a:off x="6045231" y="3116153"/>
            <a:ext cx="5715" cy="27940"/>
          </a:xfrm>
          <a:custGeom>
            <a:avLst/>
            <a:gdLst/>
            <a:ahLst/>
            <a:cxnLst/>
            <a:rect l="l" t="t" r="r" b="b"/>
            <a:pathLst>
              <a:path w="5714" h="27939">
                <a:moveTo>
                  <a:pt x="5511" y="0"/>
                </a:moveTo>
                <a:lnTo>
                  <a:pt x="0" y="0"/>
                </a:lnTo>
                <a:lnTo>
                  <a:pt x="0" y="27348"/>
                </a:lnTo>
                <a:lnTo>
                  <a:pt x="5511" y="27348"/>
                </a:lnTo>
                <a:lnTo>
                  <a:pt x="55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5" name="object 205"/>
          <p:cNvSpPr/>
          <p:nvPr/>
        </p:nvSpPr>
        <p:spPr>
          <a:xfrm>
            <a:off x="5969163" y="3126925"/>
            <a:ext cx="78740" cy="4445"/>
          </a:xfrm>
          <a:custGeom>
            <a:avLst/>
            <a:gdLst/>
            <a:ahLst/>
            <a:cxnLst/>
            <a:rect l="l" t="t" r="r" b="b"/>
            <a:pathLst>
              <a:path w="78739" h="4444">
                <a:moveTo>
                  <a:pt x="78271" y="0"/>
                </a:moveTo>
                <a:lnTo>
                  <a:pt x="0" y="0"/>
                </a:lnTo>
                <a:lnTo>
                  <a:pt x="0" y="4144"/>
                </a:lnTo>
                <a:lnTo>
                  <a:pt x="78271" y="4144"/>
                </a:lnTo>
                <a:lnTo>
                  <a:pt x="7827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6" name="object 206"/>
          <p:cNvSpPr/>
          <p:nvPr/>
        </p:nvSpPr>
        <p:spPr>
          <a:xfrm>
            <a:off x="5987905" y="3055655"/>
            <a:ext cx="31115" cy="37465"/>
          </a:xfrm>
          <a:custGeom>
            <a:avLst/>
            <a:gdLst/>
            <a:ahLst/>
            <a:cxnLst/>
            <a:rect l="l" t="t" r="r" b="b"/>
            <a:pathLst>
              <a:path w="31114" h="37464">
                <a:moveTo>
                  <a:pt x="2245" y="25407"/>
                </a:moveTo>
                <a:lnTo>
                  <a:pt x="0" y="25407"/>
                </a:lnTo>
                <a:lnTo>
                  <a:pt x="0" y="28686"/>
                </a:lnTo>
                <a:lnTo>
                  <a:pt x="1122" y="30735"/>
                </a:lnTo>
                <a:lnTo>
                  <a:pt x="1684" y="33193"/>
                </a:lnTo>
                <a:lnTo>
                  <a:pt x="5612" y="36062"/>
                </a:lnTo>
                <a:lnTo>
                  <a:pt x="8418" y="36473"/>
                </a:lnTo>
                <a:lnTo>
                  <a:pt x="11225" y="37292"/>
                </a:lnTo>
                <a:lnTo>
                  <a:pt x="17960" y="37292"/>
                </a:lnTo>
                <a:lnTo>
                  <a:pt x="21327" y="36473"/>
                </a:lnTo>
                <a:lnTo>
                  <a:pt x="23572" y="36062"/>
                </a:lnTo>
                <a:lnTo>
                  <a:pt x="11786" y="36062"/>
                </a:lnTo>
                <a:lnTo>
                  <a:pt x="9541" y="34833"/>
                </a:lnTo>
                <a:lnTo>
                  <a:pt x="7296" y="34423"/>
                </a:lnTo>
                <a:lnTo>
                  <a:pt x="5612" y="33193"/>
                </a:lnTo>
                <a:lnTo>
                  <a:pt x="4490" y="31555"/>
                </a:lnTo>
                <a:lnTo>
                  <a:pt x="2806" y="30326"/>
                </a:lnTo>
                <a:lnTo>
                  <a:pt x="2245" y="27866"/>
                </a:lnTo>
                <a:lnTo>
                  <a:pt x="2245" y="25407"/>
                </a:lnTo>
                <a:close/>
              </a:path>
              <a:path w="31114" h="37464">
                <a:moveTo>
                  <a:pt x="23572" y="1638"/>
                </a:moveTo>
                <a:lnTo>
                  <a:pt x="17960" y="1638"/>
                </a:lnTo>
                <a:lnTo>
                  <a:pt x="19643" y="2048"/>
                </a:lnTo>
                <a:lnTo>
                  <a:pt x="21888" y="2868"/>
                </a:lnTo>
                <a:lnTo>
                  <a:pt x="23572" y="3688"/>
                </a:lnTo>
                <a:lnTo>
                  <a:pt x="25256" y="4917"/>
                </a:lnTo>
                <a:lnTo>
                  <a:pt x="26377" y="6146"/>
                </a:lnTo>
                <a:lnTo>
                  <a:pt x="26939" y="7786"/>
                </a:lnTo>
                <a:lnTo>
                  <a:pt x="26939" y="11064"/>
                </a:lnTo>
                <a:lnTo>
                  <a:pt x="26377" y="12293"/>
                </a:lnTo>
                <a:lnTo>
                  <a:pt x="25256" y="13933"/>
                </a:lnTo>
                <a:lnTo>
                  <a:pt x="23011" y="15162"/>
                </a:lnTo>
                <a:lnTo>
                  <a:pt x="21327" y="15572"/>
                </a:lnTo>
                <a:lnTo>
                  <a:pt x="19081" y="16802"/>
                </a:lnTo>
                <a:lnTo>
                  <a:pt x="15714" y="17212"/>
                </a:lnTo>
                <a:lnTo>
                  <a:pt x="11225" y="17212"/>
                </a:lnTo>
                <a:lnTo>
                  <a:pt x="11225" y="18441"/>
                </a:lnTo>
                <a:lnTo>
                  <a:pt x="16837" y="18441"/>
                </a:lnTo>
                <a:lnTo>
                  <a:pt x="19643" y="18850"/>
                </a:lnTo>
                <a:lnTo>
                  <a:pt x="22449" y="20079"/>
                </a:lnTo>
                <a:lnTo>
                  <a:pt x="24133" y="20900"/>
                </a:lnTo>
                <a:lnTo>
                  <a:pt x="26377" y="21719"/>
                </a:lnTo>
                <a:lnTo>
                  <a:pt x="27500" y="23359"/>
                </a:lnTo>
                <a:lnTo>
                  <a:pt x="28061" y="24998"/>
                </a:lnTo>
                <a:lnTo>
                  <a:pt x="28061" y="28686"/>
                </a:lnTo>
                <a:lnTo>
                  <a:pt x="17399" y="36062"/>
                </a:lnTo>
                <a:lnTo>
                  <a:pt x="23572" y="36062"/>
                </a:lnTo>
                <a:lnTo>
                  <a:pt x="26377" y="34423"/>
                </a:lnTo>
                <a:lnTo>
                  <a:pt x="28061" y="33193"/>
                </a:lnTo>
                <a:lnTo>
                  <a:pt x="29745" y="31145"/>
                </a:lnTo>
                <a:lnTo>
                  <a:pt x="30307" y="28686"/>
                </a:lnTo>
                <a:lnTo>
                  <a:pt x="30868" y="27047"/>
                </a:lnTo>
                <a:lnTo>
                  <a:pt x="30868" y="24998"/>
                </a:lnTo>
                <a:lnTo>
                  <a:pt x="30307" y="23769"/>
                </a:lnTo>
                <a:lnTo>
                  <a:pt x="28623" y="22129"/>
                </a:lnTo>
                <a:lnTo>
                  <a:pt x="28061" y="20900"/>
                </a:lnTo>
                <a:lnTo>
                  <a:pt x="25256" y="18850"/>
                </a:lnTo>
                <a:lnTo>
                  <a:pt x="23011" y="18441"/>
                </a:lnTo>
                <a:lnTo>
                  <a:pt x="20204" y="18031"/>
                </a:lnTo>
                <a:lnTo>
                  <a:pt x="22449" y="17621"/>
                </a:lnTo>
                <a:lnTo>
                  <a:pt x="24133" y="16802"/>
                </a:lnTo>
                <a:lnTo>
                  <a:pt x="26377" y="15572"/>
                </a:lnTo>
                <a:lnTo>
                  <a:pt x="27500" y="14752"/>
                </a:lnTo>
                <a:lnTo>
                  <a:pt x="28061" y="13114"/>
                </a:lnTo>
                <a:lnTo>
                  <a:pt x="28623" y="11884"/>
                </a:lnTo>
                <a:lnTo>
                  <a:pt x="29745" y="10655"/>
                </a:lnTo>
                <a:lnTo>
                  <a:pt x="29745" y="7376"/>
                </a:lnTo>
                <a:lnTo>
                  <a:pt x="28623" y="5736"/>
                </a:lnTo>
                <a:lnTo>
                  <a:pt x="27500" y="3688"/>
                </a:lnTo>
                <a:lnTo>
                  <a:pt x="25817" y="2458"/>
                </a:lnTo>
                <a:lnTo>
                  <a:pt x="23572" y="1638"/>
                </a:lnTo>
                <a:close/>
              </a:path>
              <a:path w="31114" h="37464">
                <a:moveTo>
                  <a:pt x="17960" y="0"/>
                </a:moveTo>
                <a:lnTo>
                  <a:pt x="11786" y="0"/>
                </a:lnTo>
                <a:lnTo>
                  <a:pt x="8980" y="408"/>
                </a:lnTo>
                <a:lnTo>
                  <a:pt x="1122" y="8605"/>
                </a:lnTo>
                <a:lnTo>
                  <a:pt x="1122" y="11064"/>
                </a:lnTo>
                <a:lnTo>
                  <a:pt x="3368" y="11064"/>
                </a:lnTo>
                <a:lnTo>
                  <a:pt x="3368" y="9015"/>
                </a:lnTo>
                <a:lnTo>
                  <a:pt x="4490" y="7376"/>
                </a:lnTo>
                <a:lnTo>
                  <a:pt x="5612" y="5327"/>
                </a:lnTo>
                <a:lnTo>
                  <a:pt x="6734" y="3688"/>
                </a:lnTo>
                <a:lnTo>
                  <a:pt x="10102" y="2048"/>
                </a:lnTo>
                <a:lnTo>
                  <a:pt x="12908" y="1638"/>
                </a:lnTo>
                <a:lnTo>
                  <a:pt x="23572" y="1638"/>
                </a:lnTo>
                <a:lnTo>
                  <a:pt x="21327" y="408"/>
                </a:lnTo>
                <a:lnTo>
                  <a:pt x="1796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7" name="object 207"/>
          <p:cNvSpPr/>
          <p:nvPr/>
        </p:nvSpPr>
        <p:spPr>
          <a:xfrm>
            <a:off x="4836967" y="3080517"/>
            <a:ext cx="3810" cy="3810"/>
          </a:xfrm>
          <a:custGeom>
            <a:avLst/>
            <a:gdLst/>
            <a:ahLst/>
            <a:cxnLst/>
            <a:rect l="l" t="t" r="r" b="b"/>
            <a:pathLst>
              <a:path w="3810" h="3810">
                <a:moveTo>
                  <a:pt x="3308" y="0"/>
                </a:moveTo>
                <a:lnTo>
                  <a:pt x="661" y="0"/>
                </a:lnTo>
                <a:lnTo>
                  <a:pt x="0" y="510"/>
                </a:lnTo>
                <a:lnTo>
                  <a:pt x="661" y="510"/>
                </a:lnTo>
                <a:lnTo>
                  <a:pt x="661" y="3314"/>
                </a:lnTo>
                <a:lnTo>
                  <a:pt x="2646" y="3314"/>
                </a:lnTo>
                <a:lnTo>
                  <a:pt x="3308" y="3060"/>
                </a:lnTo>
                <a:lnTo>
                  <a:pt x="330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8" name="object 208"/>
          <p:cNvSpPr/>
          <p:nvPr/>
        </p:nvSpPr>
        <p:spPr>
          <a:xfrm>
            <a:off x="4802793" y="3029964"/>
            <a:ext cx="35560" cy="53975"/>
          </a:xfrm>
          <a:custGeom>
            <a:avLst/>
            <a:gdLst/>
            <a:ahLst/>
            <a:cxnLst/>
            <a:rect l="l" t="t" r="r" b="b"/>
            <a:pathLst>
              <a:path w="35560" h="53975">
                <a:moveTo>
                  <a:pt x="4409" y="0"/>
                </a:moveTo>
                <a:lnTo>
                  <a:pt x="0" y="0"/>
                </a:lnTo>
                <a:lnTo>
                  <a:pt x="551" y="10718"/>
                </a:lnTo>
                <a:lnTo>
                  <a:pt x="20946" y="49194"/>
                </a:lnTo>
                <a:lnTo>
                  <a:pt x="35278" y="53867"/>
                </a:lnTo>
                <a:lnTo>
                  <a:pt x="35278" y="50844"/>
                </a:lnTo>
                <a:lnTo>
                  <a:pt x="29764" y="49744"/>
                </a:lnTo>
                <a:lnTo>
                  <a:pt x="24253" y="46996"/>
                </a:lnTo>
                <a:lnTo>
                  <a:pt x="4960" y="10718"/>
                </a:lnTo>
                <a:lnTo>
                  <a:pt x="440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9" name="object 209"/>
          <p:cNvSpPr/>
          <p:nvPr/>
        </p:nvSpPr>
        <p:spPr>
          <a:xfrm>
            <a:off x="4802793" y="2976097"/>
            <a:ext cx="40005" cy="53975"/>
          </a:xfrm>
          <a:custGeom>
            <a:avLst/>
            <a:gdLst/>
            <a:ahLst/>
            <a:cxnLst/>
            <a:rect l="l" t="t" r="r" b="b"/>
            <a:pathLst>
              <a:path w="40004" h="53975">
                <a:moveTo>
                  <a:pt x="28662" y="0"/>
                </a:moveTo>
                <a:lnTo>
                  <a:pt x="2204" y="34805"/>
                </a:lnTo>
                <a:lnTo>
                  <a:pt x="0" y="53867"/>
                </a:lnTo>
                <a:lnTo>
                  <a:pt x="4409" y="53867"/>
                </a:lnTo>
                <a:lnTo>
                  <a:pt x="4960" y="44198"/>
                </a:lnTo>
                <a:lnTo>
                  <a:pt x="7165" y="35634"/>
                </a:lnTo>
                <a:lnTo>
                  <a:pt x="30867" y="3037"/>
                </a:lnTo>
                <a:lnTo>
                  <a:pt x="29764" y="3037"/>
                </a:lnTo>
                <a:lnTo>
                  <a:pt x="28662" y="0"/>
                </a:lnTo>
                <a:close/>
              </a:path>
              <a:path w="40004" h="53975">
                <a:moveTo>
                  <a:pt x="29764" y="0"/>
                </a:moveTo>
                <a:lnTo>
                  <a:pt x="29764" y="3037"/>
                </a:lnTo>
                <a:lnTo>
                  <a:pt x="30867" y="3037"/>
                </a:lnTo>
                <a:lnTo>
                  <a:pt x="29764" y="0"/>
                </a:lnTo>
                <a:close/>
              </a:path>
              <a:path w="40004" h="53975">
                <a:moveTo>
                  <a:pt x="39687" y="0"/>
                </a:moveTo>
                <a:lnTo>
                  <a:pt x="29764" y="0"/>
                </a:lnTo>
                <a:lnTo>
                  <a:pt x="30867" y="3037"/>
                </a:lnTo>
                <a:lnTo>
                  <a:pt x="3968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0" name="object 210"/>
          <p:cNvSpPr/>
          <p:nvPr/>
        </p:nvSpPr>
        <p:spPr>
          <a:xfrm>
            <a:off x="4470961" y="2977340"/>
            <a:ext cx="361950" cy="0"/>
          </a:xfrm>
          <a:custGeom>
            <a:avLst/>
            <a:gdLst/>
            <a:ahLst/>
            <a:cxnLst/>
            <a:rect l="l" t="t" r="r" b="b"/>
            <a:pathLst>
              <a:path w="361950">
                <a:moveTo>
                  <a:pt x="0" y="0"/>
                </a:moveTo>
                <a:lnTo>
                  <a:pt x="361596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1" name="object 211"/>
          <p:cNvSpPr/>
          <p:nvPr/>
        </p:nvSpPr>
        <p:spPr>
          <a:xfrm>
            <a:off x="4423557" y="2976097"/>
            <a:ext cx="47625" cy="107950"/>
          </a:xfrm>
          <a:custGeom>
            <a:avLst/>
            <a:gdLst/>
            <a:ahLst/>
            <a:cxnLst/>
            <a:rect l="l" t="t" r="r" b="b"/>
            <a:pathLst>
              <a:path w="47625" h="107950">
                <a:moveTo>
                  <a:pt x="47404" y="0"/>
                </a:moveTo>
                <a:lnTo>
                  <a:pt x="11153" y="17039"/>
                </a:lnTo>
                <a:lnTo>
                  <a:pt x="0" y="53867"/>
                </a:lnTo>
                <a:lnTo>
                  <a:pt x="1115" y="63486"/>
                </a:lnTo>
                <a:lnTo>
                  <a:pt x="18961" y="97840"/>
                </a:lnTo>
                <a:lnTo>
                  <a:pt x="47404" y="107734"/>
                </a:lnTo>
                <a:lnTo>
                  <a:pt x="47404" y="104711"/>
                </a:lnTo>
                <a:lnTo>
                  <a:pt x="37923" y="103611"/>
                </a:lnTo>
                <a:lnTo>
                  <a:pt x="29557" y="100589"/>
                </a:lnTo>
                <a:lnTo>
                  <a:pt x="5576" y="63486"/>
                </a:lnTo>
                <a:lnTo>
                  <a:pt x="4461" y="53867"/>
                </a:lnTo>
                <a:lnTo>
                  <a:pt x="5019" y="44248"/>
                </a:lnTo>
                <a:lnTo>
                  <a:pt x="28442" y="7419"/>
                </a:lnTo>
                <a:lnTo>
                  <a:pt x="47404" y="3022"/>
                </a:lnTo>
                <a:lnTo>
                  <a:pt x="4740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2" name="object 212"/>
          <p:cNvSpPr/>
          <p:nvPr/>
        </p:nvSpPr>
        <p:spPr>
          <a:xfrm>
            <a:off x="4470961" y="3082925"/>
            <a:ext cx="371475" cy="0"/>
          </a:xfrm>
          <a:custGeom>
            <a:avLst/>
            <a:gdLst/>
            <a:ahLst/>
            <a:cxnLst/>
            <a:rect l="l" t="t" r="r" b="b"/>
            <a:pathLst>
              <a:path w="371475">
                <a:moveTo>
                  <a:pt x="0" y="0"/>
                </a:moveTo>
                <a:lnTo>
                  <a:pt x="371083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3" name="object 213"/>
          <p:cNvSpPr/>
          <p:nvPr/>
        </p:nvSpPr>
        <p:spPr>
          <a:xfrm>
            <a:off x="4470961" y="3081654"/>
            <a:ext cx="368935" cy="0"/>
          </a:xfrm>
          <a:custGeom>
            <a:avLst/>
            <a:gdLst/>
            <a:ahLst/>
            <a:cxnLst/>
            <a:rect l="l" t="t" r="r" b="b"/>
            <a:pathLst>
              <a:path w="368935">
                <a:moveTo>
                  <a:pt x="0" y="0"/>
                </a:moveTo>
                <a:lnTo>
                  <a:pt x="368814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4" name="object 214"/>
          <p:cNvSpPr/>
          <p:nvPr/>
        </p:nvSpPr>
        <p:spPr>
          <a:xfrm>
            <a:off x="4840278" y="3082701"/>
            <a:ext cx="2540" cy="1270"/>
          </a:xfrm>
          <a:custGeom>
            <a:avLst/>
            <a:gdLst/>
            <a:ahLst/>
            <a:cxnLst/>
            <a:rect l="l" t="t" r="r" b="b"/>
            <a:pathLst>
              <a:path w="2539" h="1269">
                <a:moveTo>
                  <a:pt x="2202" y="0"/>
                </a:moveTo>
                <a:lnTo>
                  <a:pt x="0" y="1130"/>
                </a:lnTo>
                <a:lnTo>
                  <a:pt x="2202" y="1130"/>
                </a:lnTo>
                <a:lnTo>
                  <a:pt x="220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5" name="object 215"/>
          <p:cNvSpPr/>
          <p:nvPr/>
        </p:nvSpPr>
        <p:spPr>
          <a:xfrm>
            <a:off x="4838070" y="3080517"/>
            <a:ext cx="4445" cy="3810"/>
          </a:xfrm>
          <a:custGeom>
            <a:avLst/>
            <a:gdLst/>
            <a:ahLst/>
            <a:cxnLst/>
            <a:rect l="l" t="t" r="r" b="b"/>
            <a:pathLst>
              <a:path w="4445" h="3810">
                <a:moveTo>
                  <a:pt x="2205" y="2486"/>
                </a:moveTo>
                <a:lnTo>
                  <a:pt x="1103" y="2486"/>
                </a:lnTo>
                <a:lnTo>
                  <a:pt x="2205" y="3314"/>
                </a:lnTo>
                <a:lnTo>
                  <a:pt x="2205" y="2486"/>
                </a:lnTo>
                <a:close/>
              </a:path>
              <a:path w="4445" h="3810">
                <a:moveTo>
                  <a:pt x="0" y="1657"/>
                </a:moveTo>
                <a:lnTo>
                  <a:pt x="0" y="2486"/>
                </a:lnTo>
                <a:lnTo>
                  <a:pt x="1103" y="2486"/>
                </a:lnTo>
                <a:lnTo>
                  <a:pt x="0" y="1657"/>
                </a:lnTo>
                <a:close/>
              </a:path>
              <a:path w="4445" h="3810">
                <a:moveTo>
                  <a:pt x="2205" y="0"/>
                </a:moveTo>
                <a:lnTo>
                  <a:pt x="2205" y="2486"/>
                </a:lnTo>
                <a:lnTo>
                  <a:pt x="4410" y="2486"/>
                </a:lnTo>
                <a:lnTo>
                  <a:pt x="4410" y="1657"/>
                </a:lnTo>
                <a:lnTo>
                  <a:pt x="2205" y="0"/>
                </a:lnTo>
                <a:close/>
              </a:path>
              <a:path w="4445" h="3810">
                <a:moveTo>
                  <a:pt x="4410" y="0"/>
                </a:moveTo>
                <a:lnTo>
                  <a:pt x="2205" y="0"/>
                </a:lnTo>
                <a:lnTo>
                  <a:pt x="4410" y="1657"/>
                </a:lnTo>
                <a:lnTo>
                  <a:pt x="441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6" name="object 216"/>
          <p:cNvSpPr/>
          <p:nvPr/>
        </p:nvSpPr>
        <p:spPr>
          <a:xfrm>
            <a:off x="4804998" y="2977753"/>
            <a:ext cx="65405" cy="105410"/>
          </a:xfrm>
          <a:custGeom>
            <a:avLst/>
            <a:gdLst/>
            <a:ahLst/>
            <a:cxnLst/>
            <a:rect l="l" t="t" r="r" b="b"/>
            <a:pathLst>
              <a:path w="65404" h="105410">
                <a:moveTo>
                  <a:pt x="33063" y="0"/>
                </a:moveTo>
                <a:lnTo>
                  <a:pt x="2710" y="32044"/>
                </a:lnTo>
                <a:lnTo>
                  <a:pt x="0" y="52486"/>
                </a:lnTo>
                <a:lnTo>
                  <a:pt x="542" y="62984"/>
                </a:lnTo>
                <a:lnTo>
                  <a:pt x="20596" y="100829"/>
                </a:lnTo>
                <a:lnTo>
                  <a:pt x="33063" y="105248"/>
                </a:lnTo>
                <a:lnTo>
                  <a:pt x="39568" y="104143"/>
                </a:lnTo>
                <a:lnTo>
                  <a:pt x="62332" y="72928"/>
                </a:lnTo>
                <a:lnTo>
                  <a:pt x="65043" y="52486"/>
                </a:lnTo>
                <a:lnTo>
                  <a:pt x="64500" y="41990"/>
                </a:lnTo>
                <a:lnTo>
                  <a:pt x="45530" y="4144"/>
                </a:lnTo>
                <a:lnTo>
                  <a:pt x="3306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7" name="object 217"/>
          <p:cNvSpPr/>
          <p:nvPr/>
        </p:nvSpPr>
        <p:spPr>
          <a:xfrm>
            <a:off x="4838070" y="2976097"/>
            <a:ext cx="34290" cy="53975"/>
          </a:xfrm>
          <a:custGeom>
            <a:avLst/>
            <a:gdLst/>
            <a:ahLst/>
            <a:cxnLst/>
            <a:rect l="l" t="t" r="r" b="b"/>
            <a:pathLst>
              <a:path w="34289" h="53975">
                <a:moveTo>
                  <a:pt x="0" y="0"/>
                </a:moveTo>
                <a:lnTo>
                  <a:pt x="0" y="3022"/>
                </a:lnTo>
                <a:lnTo>
                  <a:pt x="5425" y="4122"/>
                </a:lnTo>
                <a:lnTo>
                  <a:pt x="10849" y="6870"/>
                </a:lnTo>
                <a:lnTo>
                  <a:pt x="29293" y="43423"/>
                </a:lnTo>
                <a:lnTo>
                  <a:pt x="29836" y="53867"/>
                </a:lnTo>
                <a:lnTo>
                  <a:pt x="34175" y="53867"/>
                </a:lnTo>
                <a:lnTo>
                  <a:pt x="24954" y="16214"/>
                </a:lnTo>
                <a:lnTo>
                  <a:pt x="7594" y="1098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8" name="object 218"/>
          <p:cNvSpPr/>
          <p:nvPr/>
        </p:nvSpPr>
        <p:spPr>
          <a:xfrm>
            <a:off x="4838070" y="3029964"/>
            <a:ext cx="34290" cy="53975"/>
          </a:xfrm>
          <a:custGeom>
            <a:avLst/>
            <a:gdLst/>
            <a:ahLst/>
            <a:cxnLst/>
            <a:rect l="l" t="t" r="r" b="b"/>
            <a:pathLst>
              <a:path w="34289" h="53975">
                <a:moveTo>
                  <a:pt x="34175" y="0"/>
                </a:moveTo>
                <a:lnTo>
                  <a:pt x="29836" y="0"/>
                </a:lnTo>
                <a:lnTo>
                  <a:pt x="29293" y="10443"/>
                </a:lnTo>
                <a:lnTo>
                  <a:pt x="27124" y="20063"/>
                </a:lnTo>
                <a:lnTo>
                  <a:pt x="0" y="50844"/>
                </a:lnTo>
                <a:lnTo>
                  <a:pt x="0" y="53867"/>
                </a:lnTo>
                <a:lnTo>
                  <a:pt x="31464" y="20887"/>
                </a:lnTo>
                <a:lnTo>
                  <a:pt x="33633" y="10443"/>
                </a:lnTo>
                <a:lnTo>
                  <a:pt x="3417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9" name="object 219"/>
          <p:cNvSpPr/>
          <p:nvPr/>
        </p:nvSpPr>
        <p:spPr>
          <a:xfrm>
            <a:off x="4802793" y="3029964"/>
            <a:ext cx="35560" cy="53975"/>
          </a:xfrm>
          <a:custGeom>
            <a:avLst/>
            <a:gdLst/>
            <a:ahLst/>
            <a:cxnLst/>
            <a:rect l="l" t="t" r="r" b="b"/>
            <a:pathLst>
              <a:path w="35560" h="53975">
                <a:moveTo>
                  <a:pt x="4342" y="0"/>
                </a:moveTo>
                <a:lnTo>
                  <a:pt x="0" y="0"/>
                </a:lnTo>
                <a:lnTo>
                  <a:pt x="542" y="10443"/>
                </a:lnTo>
                <a:lnTo>
                  <a:pt x="21167" y="49470"/>
                </a:lnTo>
                <a:lnTo>
                  <a:pt x="35278" y="53867"/>
                </a:lnTo>
                <a:lnTo>
                  <a:pt x="35278" y="50844"/>
                </a:lnTo>
                <a:lnTo>
                  <a:pt x="29850" y="49744"/>
                </a:lnTo>
                <a:lnTo>
                  <a:pt x="24423" y="46996"/>
                </a:lnTo>
                <a:lnTo>
                  <a:pt x="4884" y="10443"/>
                </a:lnTo>
                <a:lnTo>
                  <a:pt x="43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0" name="object 220"/>
          <p:cNvSpPr/>
          <p:nvPr/>
        </p:nvSpPr>
        <p:spPr>
          <a:xfrm>
            <a:off x="4802793" y="2976097"/>
            <a:ext cx="35560" cy="53975"/>
          </a:xfrm>
          <a:custGeom>
            <a:avLst/>
            <a:gdLst/>
            <a:ahLst/>
            <a:cxnLst/>
            <a:rect l="l" t="t" r="r" b="b"/>
            <a:pathLst>
              <a:path w="35560" h="53975">
                <a:moveTo>
                  <a:pt x="35278" y="0"/>
                </a:moveTo>
                <a:lnTo>
                  <a:pt x="5426" y="24184"/>
                </a:lnTo>
                <a:lnTo>
                  <a:pt x="0" y="53867"/>
                </a:lnTo>
                <a:lnTo>
                  <a:pt x="4342" y="53867"/>
                </a:lnTo>
                <a:lnTo>
                  <a:pt x="4884" y="43423"/>
                </a:lnTo>
                <a:lnTo>
                  <a:pt x="7598" y="33803"/>
                </a:lnTo>
                <a:lnTo>
                  <a:pt x="35278" y="3022"/>
                </a:lnTo>
                <a:lnTo>
                  <a:pt x="3527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1" name="object 221"/>
          <p:cNvSpPr/>
          <p:nvPr/>
        </p:nvSpPr>
        <p:spPr>
          <a:xfrm>
            <a:off x="4378356" y="3028307"/>
            <a:ext cx="27940" cy="4445"/>
          </a:xfrm>
          <a:custGeom>
            <a:avLst/>
            <a:gdLst/>
            <a:ahLst/>
            <a:cxnLst/>
            <a:rect l="l" t="t" r="r" b="b"/>
            <a:pathLst>
              <a:path w="27939" h="4444">
                <a:moveTo>
                  <a:pt x="0" y="4143"/>
                </a:moveTo>
                <a:lnTo>
                  <a:pt x="27561" y="4143"/>
                </a:lnTo>
                <a:lnTo>
                  <a:pt x="27561" y="0"/>
                </a:lnTo>
                <a:lnTo>
                  <a:pt x="0" y="0"/>
                </a:lnTo>
                <a:lnTo>
                  <a:pt x="0" y="414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2" name="object 222"/>
          <p:cNvSpPr/>
          <p:nvPr/>
        </p:nvSpPr>
        <p:spPr>
          <a:xfrm>
            <a:off x="4411429" y="3028307"/>
            <a:ext cx="5715" cy="4445"/>
          </a:xfrm>
          <a:custGeom>
            <a:avLst/>
            <a:gdLst/>
            <a:ahLst/>
            <a:cxnLst/>
            <a:rect l="l" t="t" r="r" b="b"/>
            <a:pathLst>
              <a:path w="5714" h="4444">
                <a:moveTo>
                  <a:pt x="0" y="4143"/>
                </a:moveTo>
                <a:lnTo>
                  <a:pt x="5512" y="4143"/>
                </a:lnTo>
                <a:lnTo>
                  <a:pt x="5512" y="0"/>
                </a:lnTo>
                <a:lnTo>
                  <a:pt x="0" y="0"/>
                </a:lnTo>
                <a:lnTo>
                  <a:pt x="0" y="414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3" name="object 223"/>
          <p:cNvSpPr/>
          <p:nvPr/>
        </p:nvSpPr>
        <p:spPr>
          <a:xfrm>
            <a:off x="4422453" y="3028307"/>
            <a:ext cx="26670" cy="4445"/>
          </a:xfrm>
          <a:custGeom>
            <a:avLst/>
            <a:gdLst/>
            <a:ahLst/>
            <a:cxnLst/>
            <a:rect l="l" t="t" r="r" b="b"/>
            <a:pathLst>
              <a:path w="26670" h="4444">
                <a:moveTo>
                  <a:pt x="0" y="4143"/>
                </a:moveTo>
                <a:lnTo>
                  <a:pt x="26458" y="4143"/>
                </a:lnTo>
                <a:lnTo>
                  <a:pt x="26458" y="0"/>
                </a:lnTo>
                <a:lnTo>
                  <a:pt x="0" y="0"/>
                </a:lnTo>
                <a:lnTo>
                  <a:pt x="0" y="414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4" name="object 224"/>
          <p:cNvSpPr/>
          <p:nvPr/>
        </p:nvSpPr>
        <p:spPr>
          <a:xfrm>
            <a:off x="4454424" y="3028307"/>
            <a:ext cx="5715" cy="4445"/>
          </a:xfrm>
          <a:custGeom>
            <a:avLst/>
            <a:gdLst/>
            <a:ahLst/>
            <a:cxnLst/>
            <a:rect l="l" t="t" r="r" b="b"/>
            <a:pathLst>
              <a:path w="5714" h="4444">
                <a:moveTo>
                  <a:pt x="0" y="4143"/>
                </a:moveTo>
                <a:lnTo>
                  <a:pt x="5512" y="4143"/>
                </a:lnTo>
                <a:lnTo>
                  <a:pt x="5512" y="0"/>
                </a:lnTo>
                <a:lnTo>
                  <a:pt x="0" y="0"/>
                </a:lnTo>
                <a:lnTo>
                  <a:pt x="0" y="414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5" name="object 225"/>
          <p:cNvSpPr/>
          <p:nvPr/>
        </p:nvSpPr>
        <p:spPr>
          <a:xfrm>
            <a:off x="4465449" y="3028307"/>
            <a:ext cx="27940" cy="4445"/>
          </a:xfrm>
          <a:custGeom>
            <a:avLst/>
            <a:gdLst/>
            <a:ahLst/>
            <a:cxnLst/>
            <a:rect l="l" t="t" r="r" b="b"/>
            <a:pathLst>
              <a:path w="27939" h="4444">
                <a:moveTo>
                  <a:pt x="0" y="4143"/>
                </a:moveTo>
                <a:lnTo>
                  <a:pt x="27561" y="4143"/>
                </a:lnTo>
                <a:lnTo>
                  <a:pt x="27561" y="0"/>
                </a:lnTo>
                <a:lnTo>
                  <a:pt x="0" y="0"/>
                </a:lnTo>
                <a:lnTo>
                  <a:pt x="0" y="414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6" name="object 226"/>
          <p:cNvSpPr/>
          <p:nvPr/>
        </p:nvSpPr>
        <p:spPr>
          <a:xfrm>
            <a:off x="4498521" y="3028307"/>
            <a:ext cx="5715" cy="4445"/>
          </a:xfrm>
          <a:custGeom>
            <a:avLst/>
            <a:gdLst/>
            <a:ahLst/>
            <a:cxnLst/>
            <a:rect l="l" t="t" r="r" b="b"/>
            <a:pathLst>
              <a:path w="5714" h="4444">
                <a:moveTo>
                  <a:pt x="0" y="4143"/>
                </a:moveTo>
                <a:lnTo>
                  <a:pt x="5512" y="4143"/>
                </a:lnTo>
                <a:lnTo>
                  <a:pt x="5512" y="0"/>
                </a:lnTo>
                <a:lnTo>
                  <a:pt x="0" y="0"/>
                </a:lnTo>
                <a:lnTo>
                  <a:pt x="0" y="414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7" name="object 227"/>
          <p:cNvSpPr/>
          <p:nvPr/>
        </p:nvSpPr>
        <p:spPr>
          <a:xfrm>
            <a:off x="4509546" y="3028307"/>
            <a:ext cx="27940" cy="4445"/>
          </a:xfrm>
          <a:custGeom>
            <a:avLst/>
            <a:gdLst/>
            <a:ahLst/>
            <a:cxnLst/>
            <a:rect l="l" t="t" r="r" b="b"/>
            <a:pathLst>
              <a:path w="27939" h="4444">
                <a:moveTo>
                  <a:pt x="0" y="4143"/>
                </a:moveTo>
                <a:lnTo>
                  <a:pt x="27561" y="4143"/>
                </a:lnTo>
                <a:lnTo>
                  <a:pt x="27561" y="0"/>
                </a:lnTo>
                <a:lnTo>
                  <a:pt x="0" y="0"/>
                </a:lnTo>
                <a:lnTo>
                  <a:pt x="0" y="414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8" name="object 228"/>
          <p:cNvSpPr/>
          <p:nvPr/>
        </p:nvSpPr>
        <p:spPr>
          <a:xfrm>
            <a:off x="4542620" y="3028307"/>
            <a:ext cx="5715" cy="4445"/>
          </a:xfrm>
          <a:custGeom>
            <a:avLst/>
            <a:gdLst/>
            <a:ahLst/>
            <a:cxnLst/>
            <a:rect l="l" t="t" r="r" b="b"/>
            <a:pathLst>
              <a:path w="5714" h="4444">
                <a:moveTo>
                  <a:pt x="0" y="4143"/>
                </a:moveTo>
                <a:lnTo>
                  <a:pt x="5512" y="4143"/>
                </a:lnTo>
                <a:lnTo>
                  <a:pt x="5512" y="0"/>
                </a:lnTo>
                <a:lnTo>
                  <a:pt x="0" y="0"/>
                </a:lnTo>
                <a:lnTo>
                  <a:pt x="0" y="414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9" name="object 229"/>
          <p:cNvSpPr/>
          <p:nvPr/>
        </p:nvSpPr>
        <p:spPr>
          <a:xfrm>
            <a:off x="4553643" y="3028307"/>
            <a:ext cx="27940" cy="4445"/>
          </a:xfrm>
          <a:custGeom>
            <a:avLst/>
            <a:gdLst/>
            <a:ahLst/>
            <a:cxnLst/>
            <a:rect l="l" t="t" r="r" b="b"/>
            <a:pathLst>
              <a:path w="27939" h="4444">
                <a:moveTo>
                  <a:pt x="0" y="4143"/>
                </a:moveTo>
                <a:lnTo>
                  <a:pt x="27561" y="4143"/>
                </a:lnTo>
                <a:lnTo>
                  <a:pt x="27561" y="0"/>
                </a:lnTo>
                <a:lnTo>
                  <a:pt x="0" y="0"/>
                </a:lnTo>
                <a:lnTo>
                  <a:pt x="0" y="414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0" name="object 230"/>
          <p:cNvSpPr/>
          <p:nvPr/>
        </p:nvSpPr>
        <p:spPr>
          <a:xfrm>
            <a:off x="4586716" y="3028307"/>
            <a:ext cx="5715" cy="4445"/>
          </a:xfrm>
          <a:custGeom>
            <a:avLst/>
            <a:gdLst/>
            <a:ahLst/>
            <a:cxnLst/>
            <a:rect l="l" t="t" r="r" b="b"/>
            <a:pathLst>
              <a:path w="5714" h="4444">
                <a:moveTo>
                  <a:pt x="0" y="4143"/>
                </a:moveTo>
                <a:lnTo>
                  <a:pt x="5512" y="4143"/>
                </a:lnTo>
                <a:lnTo>
                  <a:pt x="5512" y="0"/>
                </a:lnTo>
                <a:lnTo>
                  <a:pt x="0" y="0"/>
                </a:lnTo>
                <a:lnTo>
                  <a:pt x="0" y="414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1" name="object 231"/>
          <p:cNvSpPr/>
          <p:nvPr/>
        </p:nvSpPr>
        <p:spPr>
          <a:xfrm>
            <a:off x="4597740" y="3028307"/>
            <a:ext cx="27940" cy="4445"/>
          </a:xfrm>
          <a:custGeom>
            <a:avLst/>
            <a:gdLst/>
            <a:ahLst/>
            <a:cxnLst/>
            <a:rect l="l" t="t" r="r" b="b"/>
            <a:pathLst>
              <a:path w="27939" h="4444">
                <a:moveTo>
                  <a:pt x="0" y="4143"/>
                </a:moveTo>
                <a:lnTo>
                  <a:pt x="27561" y="4143"/>
                </a:lnTo>
                <a:lnTo>
                  <a:pt x="27561" y="0"/>
                </a:lnTo>
                <a:lnTo>
                  <a:pt x="0" y="0"/>
                </a:lnTo>
                <a:lnTo>
                  <a:pt x="0" y="414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2" name="object 232"/>
          <p:cNvSpPr/>
          <p:nvPr/>
        </p:nvSpPr>
        <p:spPr>
          <a:xfrm>
            <a:off x="4630813" y="3028307"/>
            <a:ext cx="5715" cy="4445"/>
          </a:xfrm>
          <a:custGeom>
            <a:avLst/>
            <a:gdLst/>
            <a:ahLst/>
            <a:cxnLst/>
            <a:rect l="l" t="t" r="r" b="b"/>
            <a:pathLst>
              <a:path w="5714" h="4444">
                <a:moveTo>
                  <a:pt x="0" y="4143"/>
                </a:moveTo>
                <a:lnTo>
                  <a:pt x="5512" y="4143"/>
                </a:lnTo>
                <a:lnTo>
                  <a:pt x="5512" y="0"/>
                </a:lnTo>
                <a:lnTo>
                  <a:pt x="0" y="0"/>
                </a:lnTo>
                <a:lnTo>
                  <a:pt x="0" y="414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3" name="object 233"/>
          <p:cNvSpPr/>
          <p:nvPr/>
        </p:nvSpPr>
        <p:spPr>
          <a:xfrm>
            <a:off x="4641838" y="3028307"/>
            <a:ext cx="27940" cy="4445"/>
          </a:xfrm>
          <a:custGeom>
            <a:avLst/>
            <a:gdLst/>
            <a:ahLst/>
            <a:cxnLst/>
            <a:rect l="l" t="t" r="r" b="b"/>
            <a:pathLst>
              <a:path w="27939" h="4444">
                <a:moveTo>
                  <a:pt x="0" y="4143"/>
                </a:moveTo>
                <a:lnTo>
                  <a:pt x="27561" y="4143"/>
                </a:lnTo>
                <a:lnTo>
                  <a:pt x="27561" y="0"/>
                </a:lnTo>
                <a:lnTo>
                  <a:pt x="0" y="0"/>
                </a:lnTo>
                <a:lnTo>
                  <a:pt x="0" y="414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4" name="object 234"/>
          <p:cNvSpPr/>
          <p:nvPr/>
        </p:nvSpPr>
        <p:spPr>
          <a:xfrm>
            <a:off x="4674910" y="3028307"/>
            <a:ext cx="5715" cy="4445"/>
          </a:xfrm>
          <a:custGeom>
            <a:avLst/>
            <a:gdLst/>
            <a:ahLst/>
            <a:cxnLst/>
            <a:rect l="l" t="t" r="r" b="b"/>
            <a:pathLst>
              <a:path w="5714" h="4444">
                <a:moveTo>
                  <a:pt x="0" y="4143"/>
                </a:moveTo>
                <a:lnTo>
                  <a:pt x="5512" y="4143"/>
                </a:lnTo>
                <a:lnTo>
                  <a:pt x="5512" y="0"/>
                </a:lnTo>
                <a:lnTo>
                  <a:pt x="0" y="0"/>
                </a:lnTo>
                <a:lnTo>
                  <a:pt x="0" y="414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5" name="object 235"/>
          <p:cNvSpPr/>
          <p:nvPr/>
        </p:nvSpPr>
        <p:spPr>
          <a:xfrm>
            <a:off x="4685935" y="3028307"/>
            <a:ext cx="27940" cy="4445"/>
          </a:xfrm>
          <a:custGeom>
            <a:avLst/>
            <a:gdLst/>
            <a:ahLst/>
            <a:cxnLst/>
            <a:rect l="l" t="t" r="r" b="b"/>
            <a:pathLst>
              <a:path w="27939" h="4444">
                <a:moveTo>
                  <a:pt x="0" y="4143"/>
                </a:moveTo>
                <a:lnTo>
                  <a:pt x="27561" y="4143"/>
                </a:lnTo>
                <a:lnTo>
                  <a:pt x="27561" y="0"/>
                </a:lnTo>
                <a:lnTo>
                  <a:pt x="0" y="0"/>
                </a:lnTo>
                <a:lnTo>
                  <a:pt x="0" y="414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6" name="object 236"/>
          <p:cNvSpPr/>
          <p:nvPr/>
        </p:nvSpPr>
        <p:spPr>
          <a:xfrm>
            <a:off x="4719007" y="3028307"/>
            <a:ext cx="5715" cy="4445"/>
          </a:xfrm>
          <a:custGeom>
            <a:avLst/>
            <a:gdLst/>
            <a:ahLst/>
            <a:cxnLst/>
            <a:rect l="l" t="t" r="r" b="b"/>
            <a:pathLst>
              <a:path w="5714" h="4444">
                <a:moveTo>
                  <a:pt x="0" y="4143"/>
                </a:moveTo>
                <a:lnTo>
                  <a:pt x="5512" y="4143"/>
                </a:lnTo>
                <a:lnTo>
                  <a:pt x="5512" y="0"/>
                </a:lnTo>
                <a:lnTo>
                  <a:pt x="0" y="0"/>
                </a:lnTo>
                <a:lnTo>
                  <a:pt x="0" y="414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7" name="object 237"/>
          <p:cNvSpPr/>
          <p:nvPr/>
        </p:nvSpPr>
        <p:spPr>
          <a:xfrm>
            <a:off x="4730032" y="3028307"/>
            <a:ext cx="27940" cy="4445"/>
          </a:xfrm>
          <a:custGeom>
            <a:avLst/>
            <a:gdLst/>
            <a:ahLst/>
            <a:cxnLst/>
            <a:rect l="l" t="t" r="r" b="b"/>
            <a:pathLst>
              <a:path w="27939" h="4444">
                <a:moveTo>
                  <a:pt x="0" y="4143"/>
                </a:moveTo>
                <a:lnTo>
                  <a:pt x="27561" y="4143"/>
                </a:lnTo>
                <a:lnTo>
                  <a:pt x="27561" y="0"/>
                </a:lnTo>
                <a:lnTo>
                  <a:pt x="0" y="0"/>
                </a:lnTo>
                <a:lnTo>
                  <a:pt x="0" y="414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8" name="object 238"/>
          <p:cNvSpPr/>
          <p:nvPr/>
        </p:nvSpPr>
        <p:spPr>
          <a:xfrm>
            <a:off x="4763105" y="3028307"/>
            <a:ext cx="5715" cy="4445"/>
          </a:xfrm>
          <a:custGeom>
            <a:avLst/>
            <a:gdLst/>
            <a:ahLst/>
            <a:cxnLst/>
            <a:rect l="l" t="t" r="r" b="b"/>
            <a:pathLst>
              <a:path w="5714" h="4444">
                <a:moveTo>
                  <a:pt x="0" y="4143"/>
                </a:moveTo>
                <a:lnTo>
                  <a:pt x="5512" y="4143"/>
                </a:lnTo>
                <a:lnTo>
                  <a:pt x="5512" y="0"/>
                </a:lnTo>
                <a:lnTo>
                  <a:pt x="0" y="0"/>
                </a:lnTo>
                <a:lnTo>
                  <a:pt x="0" y="414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9" name="object 239"/>
          <p:cNvSpPr/>
          <p:nvPr/>
        </p:nvSpPr>
        <p:spPr>
          <a:xfrm>
            <a:off x="4774129" y="3028307"/>
            <a:ext cx="27940" cy="4445"/>
          </a:xfrm>
          <a:custGeom>
            <a:avLst/>
            <a:gdLst/>
            <a:ahLst/>
            <a:cxnLst/>
            <a:rect l="l" t="t" r="r" b="b"/>
            <a:pathLst>
              <a:path w="27939" h="4444">
                <a:moveTo>
                  <a:pt x="0" y="4143"/>
                </a:moveTo>
                <a:lnTo>
                  <a:pt x="27561" y="4143"/>
                </a:lnTo>
                <a:lnTo>
                  <a:pt x="27561" y="0"/>
                </a:lnTo>
                <a:lnTo>
                  <a:pt x="0" y="0"/>
                </a:lnTo>
                <a:lnTo>
                  <a:pt x="0" y="414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0" name="object 240"/>
          <p:cNvSpPr/>
          <p:nvPr/>
        </p:nvSpPr>
        <p:spPr>
          <a:xfrm>
            <a:off x="4807202" y="3028307"/>
            <a:ext cx="5715" cy="4445"/>
          </a:xfrm>
          <a:custGeom>
            <a:avLst/>
            <a:gdLst/>
            <a:ahLst/>
            <a:cxnLst/>
            <a:rect l="l" t="t" r="r" b="b"/>
            <a:pathLst>
              <a:path w="5714" h="4444">
                <a:moveTo>
                  <a:pt x="0" y="4143"/>
                </a:moveTo>
                <a:lnTo>
                  <a:pt x="5512" y="4143"/>
                </a:lnTo>
                <a:lnTo>
                  <a:pt x="5512" y="0"/>
                </a:lnTo>
                <a:lnTo>
                  <a:pt x="0" y="0"/>
                </a:lnTo>
                <a:lnTo>
                  <a:pt x="0" y="414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1" name="object 241"/>
          <p:cNvSpPr/>
          <p:nvPr/>
        </p:nvSpPr>
        <p:spPr>
          <a:xfrm>
            <a:off x="4818227" y="3028307"/>
            <a:ext cx="27940" cy="4445"/>
          </a:xfrm>
          <a:custGeom>
            <a:avLst/>
            <a:gdLst/>
            <a:ahLst/>
            <a:cxnLst/>
            <a:rect l="l" t="t" r="r" b="b"/>
            <a:pathLst>
              <a:path w="27939" h="4444">
                <a:moveTo>
                  <a:pt x="0" y="4143"/>
                </a:moveTo>
                <a:lnTo>
                  <a:pt x="27561" y="4143"/>
                </a:lnTo>
                <a:lnTo>
                  <a:pt x="27561" y="0"/>
                </a:lnTo>
                <a:lnTo>
                  <a:pt x="0" y="0"/>
                </a:lnTo>
                <a:lnTo>
                  <a:pt x="0" y="414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2" name="object 242"/>
          <p:cNvSpPr/>
          <p:nvPr/>
        </p:nvSpPr>
        <p:spPr>
          <a:xfrm>
            <a:off x="4851299" y="3028307"/>
            <a:ext cx="5715" cy="4445"/>
          </a:xfrm>
          <a:custGeom>
            <a:avLst/>
            <a:gdLst/>
            <a:ahLst/>
            <a:cxnLst/>
            <a:rect l="l" t="t" r="r" b="b"/>
            <a:pathLst>
              <a:path w="5714" h="4444">
                <a:moveTo>
                  <a:pt x="0" y="4143"/>
                </a:moveTo>
                <a:lnTo>
                  <a:pt x="5512" y="4143"/>
                </a:lnTo>
                <a:lnTo>
                  <a:pt x="5512" y="0"/>
                </a:lnTo>
                <a:lnTo>
                  <a:pt x="0" y="0"/>
                </a:lnTo>
                <a:lnTo>
                  <a:pt x="0" y="414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3" name="object 243"/>
          <p:cNvSpPr/>
          <p:nvPr/>
        </p:nvSpPr>
        <p:spPr>
          <a:xfrm>
            <a:off x="4862324" y="3028307"/>
            <a:ext cx="27940" cy="4445"/>
          </a:xfrm>
          <a:custGeom>
            <a:avLst/>
            <a:gdLst/>
            <a:ahLst/>
            <a:cxnLst/>
            <a:rect l="l" t="t" r="r" b="b"/>
            <a:pathLst>
              <a:path w="27939" h="4444">
                <a:moveTo>
                  <a:pt x="0" y="4143"/>
                </a:moveTo>
                <a:lnTo>
                  <a:pt x="27561" y="4143"/>
                </a:lnTo>
                <a:lnTo>
                  <a:pt x="27561" y="0"/>
                </a:lnTo>
                <a:lnTo>
                  <a:pt x="0" y="0"/>
                </a:lnTo>
                <a:lnTo>
                  <a:pt x="0" y="414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4" name="object 244"/>
          <p:cNvSpPr/>
          <p:nvPr/>
        </p:nvSpPr>
        <p:spPr>
          <a:xfrm>
            <a:off x="4895396" y="3028307"/>
            <a:ext cx="5715" cy="4445"/>
          </a:xfrm>
          <a:custGeom>
            <a:avLst/>
            <a:gdLst/>
            <a:ahLst/>
            <a:cxnLst/>
            <a:rect l="l" t="t" r="r" b="b"/>
            <a:pathLst>
              <a:path w="5714" h="4444">
                <a:moveTo>
                  <a:pt x="0" y="4143"/>
                </a:moveTo>
                <a:lnTo>
                  <a:pt x="5512" y="4143"/>
                </a:lnTo>
                <a:lnTo>
                  <a:pt x="5512" y="0"/>
                </a:lnTo>
                <a:lnTo>
                  <a:pt x="0" y="0"/>
                </a:lnTo>
                <a:lnTo>
                  <a:pt x="0" y="414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5" name="object 245"/>
          <p:cNvSpPr/>
          <p:nvPr/>
        </p:nvSpPr>
        <p:spPr>
          <a:xfrm>
            <a:off x="4906421" y="3028307"/>
            <a:ext cx="27940" cy="4445"/>
          </a:xfrm>
          <a:custGeom>
            <a:avLst/>
            <a:gdLst/>
            <a:ahLst/>
            <a:cxnLst/>
            <a:rect l="l" t="t" r="r" b="b"/>
            <a:pathLst>
              <a:path w="27939" h="4444">
                <a:moveTo>
                  <a:pt x="0" y="4143"/>
                </a:moveTo>
                <a:lnTo>
                  <a:pt x="27561" y="4143"/>
                </a:lnTo>
                <a:lnTo>
                  <a:pt x="27561" y="0"/>
                </a:lnTo>
                <a:lnTo>
                  <a:pt x="0" y="0"/>
                </a:lnTo>
                <a:lnTo>
                  <a:pt x="0" y="414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6" name="object 246"/>
          <p:cNvSpPr/>
          <p:nvPr/>
        </p:nvSpPr>
        <p:spPr>
          <a:xfrm>
            <a:off x="4939495" y="3028307"/>
            <a:ext cx="5715" cy="4445"/>
          </a:xfrm>
          <a:custGeom>
            <a:avLst/>
            <a:gdLst/>
            <a:ahLst/>
            <a:cxnLst/>
            <a:rect l="l" t="t" r="r" b="b"/>
            <a:pathLst>
              <a:path w="5714" h="4444">
                <a:moveTo>
                  <a:pt x="0" y="4143"/>
                </a:moveTo>
                <a:lnTo>
                  <a:pt x="5512" y="4143"/>
                </a:lnTo>
                <a:lnTo>
                  <a:pt x="5512" y="0"/>
                </a:lnTo>
                <a:lnTo>
                  <a:pt x="0" y="0"/>
                </a:lnTo>
                <a:lnTo>
                  <a:pt x="0" y="414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7" name="object 247"/>
          <p:cNvSpPr/>
          <p:nvPr/>
        </p:nvSpPr>
        <p:spPr>
          <a:xfrm>
            <a:off x="4950518" y="3028307"/>
            <a:ext cx="27940" cy="4445"/>
          </a:xfrm>
          <a:custGeom>
            <a:avLst/>
            <a:gdLst/>
            <a:ahLst/>
            <a:cxnLst/>
            <a:rect l="l" t="t" r="r" b="b"/>
            <a:pathLst>
              <a:path w="27939" h="4444">
                <a:moveTo>
                  <a:pt x="0" y="4143"/>
                </a:moveTo>
                <a:lnTo>
                  <a:pt x="27561" y="4143"/>
                </a:lnTo>
                <a:lnTo>
                  <a:pt x="27561" y="0"/>
                </a:lnTo>
                <a:lnTo>
                  <a:pt x="0" y="0"/>
                </a:lnTo>
                <a:lnTo>
                  <a:pt x="0" y="414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8" name="object 248"/>
          <p:cNvSpPr/>
          <p:nvPr/>
        </p:nvSpPr>
        <p:spPr>
          <a:xfrm>
            <a:off x="4983591" y="3028307"/>
            <a:ext cx="5715" cy="4445"/>
          </a:xfrm>
          <a:custGeom>
            <a:avLst/>
            <a:gdLst/>
            <a:ahLst/>
            <a:cxnLst/>
            <a:rect l="l" t="t" r="r" b="b"/>
            <a:pathLst>
              <a:path w="5714" h="4444">
                <a:moveTo>
                  <a:pt x="0" y="4143"/>
                </a:moveTo>
                <a:lnTo>
                  <a:pt x="5512" y="4143"/>
                </a:lnTo>
                <a:lnTo>
                  <a:pt x="5512" y="0"/>
                </a:lnTo>
                <a:lnTo>
                  <a:pt x="0" y="0"/>
                </a:lnTo>
                <a:lnTo>
                  <a:pt x="0" y="414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9" name="object 249"/>
          <p:cNvSpPr/>
          <p:nvPr/>
        </p:nvSpPr>
        <p:spPr>
          <a:xfrm>
            <a:off x="4994615" y="3028307"/>
            <a:ext cx="27940" cy="4445"/>
          </a:xfrm>
          <a:custGeom>
            <a:avLst/>
            <a:gdLst/>
            <a:ahLst/>
            <a:cxnLst/>
            <a:rect l="l" t="t" r="r" b="b"/>
            <a:pathLst>
              <a:path w="27939" h="4444">
                <a:moveTo>
                  <a:pt x="0" y="4143"/>
                </a:moveTo>
                <a:lnTo>
                  <a:pt x="27561" y="4143"/>
                </a:lnTo>
                <a:lnTo>
                  <a:pt x="27561" y="0"/>
                </a:lnTo>
                <a:lnTo>
                  <a:pt x="0" y="0"/>
                </a:lnTo>
                <a:lnTo>
                  <a:pt x="0" y="414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0" name="object 250"/>
          <p:cNvSpPr/>
          <p:nvPr/>
        </p:nvSpPr>
        <p:spPr>
          <a:xfrm>
            <a:off x="5027688" y="3028307"/>
            <a:ext cx="5715" cy="4445"/>
          </a:xfrm>
          <a:custGeom>
            <a:avLst/>
            <a:gdLst/>
            <a:ahLst/>
            <a:cxnLst/>
            <a:rect l="l" t="t" r="r" b="b"/>
            <a:pathLst>
              <a:path w="5714" h="4444">
                <a:moveTo>
                  <a:pt x="0" y="4143"/>
                </a:moveTo>
                <a:lnTo>
                  <a:pt x="5512" y="4143"/>
                </a:lnTo>
                <a:lnTo>
                  <a:pt x="5512" y="0"/>
                </a:lnTo>
                <a:lnTo>
                  <a:pt x="0" y="0"/>
                </a:lnTo>
                <a:lnTo>
                  <a:pt x="0" y="414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1" name="object 251"/>
          <p:cNvSpPr/>
          <p:nvPr/>
        </p:nvSpPr>
        <p:spPr>
          <a:xfrm>
            <a:off x="5038713" y="3028307"/>
            <a:ext cx="27940" cy="4445"/>
          </a:xfrm>
          <a:custGeom>
            <a:avLst/>
            <a:gdLst/>
            <a:ahLst/>
            <a:cxnLst/>
            <a:rect l="l" t="t" r="r" b="b"/>
            <a:pathLst>
              <a:path w="27939" h="4444">
                <a:moveTo>
                  <a:pt x="0" y="4143"/>
                </a:moveTo>
                <a:lnTo>
                  <a:pt x="27561" y="4143"/>
                </a:lnTo>
                <a:lnTo>
                  <a:pt x="27561" y="0"/>
                </a:lnTo>
                <a:lnTo>
                  <a:pt x="0" y="0"/>
                </a:lnTo>
                <a:lnTo>
                  <a:pt x="0" y="414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2" name="object 252"/>
          <p:cNvSpPr/>
          <p:nvPr/>
        </p:nvSpPr>
        <p:spPr>
          <a:xfrm>
            <a:off x="5071785" y="3028307"/>
            <a:ext cx="5715" cy="4445"/>
          </a:xfrm>
          <a:custGeom>
            <a:avLst/>
            <a:gdLst/>
            <a:ahLst/>
            <a:cxnLst/>
            <a:rect l="l" t="t" r="r" b="b"/>
            <a:pathLst>
              <a:path w="5714" h="4444">
                <a:moveTo>
                  <a:pt x="0" y="4143"/>
                </a:moveTo>
                <a:lnTo>
                  <a:pt x="5512" y="4143"/>
                </a:lnTo>
                <a:lnTo>
                  <a:pt x="5512" y="0"/>
                </a:lnTo>
                <a:lnTo>
                  <a:pt x="0" y="0"/>
                </a:lnTo>
                <a:lnTo>
                  <a:pt x="0" y="414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3" name="object 253"/>
          <p:cNvSpPr/>
          <p:nvPr/>
        </p:nvSpPr>
        <p:spPr>
          <a:xfrm>
            <a:off x="5082810" y="3028307"/>
            <a:ext cx="2540" cy="4445"/>
          </a:xfrm>
          <a:custGeom>
            <a:avLst/>
            <a:gdLst/>
            <a:ahLst/>
            <a:cxnLst/>
            <a:rect l="l" t="t" r="r" b="b"/>
            <a:pathLst>
              <a:path w="2539" h="4444">
                <a:moveTo>
                  <a:pt x="2204" y="0"/>
                </a:moveTo>
                <a:lnTo>
                  <a:pt x="0" y="0"/>
                </a:lnTo>
                <a:lnTo>
                  <a:pt x="0" y="4142"/>
                </a:lnTo>
                <a:lnTo>
                  <a:pt x="2204" y="4142"/>
                </a:lnTo>
                <a:lnTo>
                  <a:pt x="220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4" name="object 254"/>
          <p:cNvSpPr/>
          <p:nvPr/>
        </p:nvSpPr>
        <p:spPr>
          <a:xfrm>
            <a:off x="4853504" y="3031622"/>
            <a:ext cx="378460" cy="260350"/>
          </a:xfrm>
          <a:custGeom>
            <a:avLst/>
            <a:gdLst/>
            <a:ahLst/>
            <a:cxnLst/>
            <a:rect l="l" t="t" r="r" b="b"/>
            <a:pathLst>
              <a:path w="378460" h="260350">
                <a:moveTo>
                  <a:pt x="0" y="81024"/>
                </a:moveTo>
                <a:lnTo>
                  <a:pt x="266073" y="253861"/>
                </a:lnTo>
                <a:lnTo>
                  <a:pt x="274906" y="258286"/>
                </a:lnTo>
                <a:lnTo>
                  <a:pt x="284843" y="260221"/>
                </a:lnTo>
                <a:lnTo>
                  <a:pt x="295883" y="260221"/>
                </a:lnTo>
                <a:lnTo>
                  <a:pt x="339492" y="243629"/>
                </a:lnTo>
                <a:lnTo>
                  <a:pt x="372061" y="212380"/>
                </a:lnTo>
                <a:lnTo>
                  <a:pt x="378134" y="196617"/>
                </a:lnTo>
                <a:lnTo>
                  <a:pt x="377582" y="189151"/>
                </a:lnTo>
                <a:lnTo>
                  <a:pt x="374270" y="182514"/>
                </a:lnTo>
                <a:lnTo>
                  <a:pt x="368198" y="176707"/>
                </a:lnTo>
                <a:lnTo>
                  <a:pt x="222412" y="81855"/>
                </a:lnTo>
                <a:lnTo>
                  <a:pt x="6624" y="81855"/>
                </a:lnTo>
                <a:lnTo>
                  <a:pt x="0" y="81024"/>
                </a:lnTo>
                <a:close/>
              </a:path>
              <a:path w="378460" h="260350">
                <a:moveTo>
                  <a:pt x="96603" y="0"/>
                </a:moveTo>
                <a:lnTo>
                  <a:pt x="96051" y="829"/>
                </a:lnTo>
                <a:lnTo>
                  <a:pt x="96603" y="1106"/>
                </a:lnTo>
                <a:lnTo>
                  <a:pt x="97156" y="1106"/>
                </a:lnTo>
                <a:lnTo>
                  <a:pt x="101572" y="5530"/>
                </a:lnTo>
                <a:lnTo>
                  <a:pt x="103228" y="10507"/>
                </a:lnTo>
                <a:lnTo>
                  <a:pt x="102675" y="16592"/>
                </a:lnTo>
                <a:lnTo>
                  <a:pt x="99915" y="23782"/>
                </a:lnTo>
                <a:lnTo>
                  <a:pt x="70658" y="55860"/>
                </a:lnTo>
                <a:lnTo>
                  <a:pt x="32017" y="77153"/>
                </a:lnTo>
                <a:lnTo>
                  <a:pt x="6624" y="81855"/>
                </a:lnTo>
                <a:lnTo>
                  <a:pt x="222412" y="81855"/>
                </a:lnTo>
                <a:lnTo>
                  <a:pt x="9660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5" name="object 255"/>
          <p:cNvSpPr/>
          <p:nvPr/>
        </p:nvSpPr>
        <p:spPr>
          <a:xfrm>
            <a:off x="4845787" y="3031622"/>
            <a:ext cx="113550" cy="8370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6" name="object 256"/>
          <p:cNvSpPr/>
          <p:nvPr/>
        </p:nvSpPr>
        <p:spPr>
          <a:xfrm>
            <a:off x="4852401" y="3112009"/>
            <a:ext cx="269240" cy="175260"/>
          </a:xfrm>
          <a:custGeom>
            <a:avLst/>
            <a:gdLst/>
            <a:ahLst/>
            <a:cxnLst/>
            <a:rect l="l" t="t" r="r" b="b"/>
            <a:pathLst>
              <a:path w="269239" h="175260">
                <a:moveTo>
                  <a:pt x="3307" y="0"/>
                </a:moveTo>
                <a:lnTo>
                  <a:pt x="0" y="2205"/>
                </a:lnTo>
                <a:lnTo>
                  <a:pt x="265685" y="174862"/>
                </a:lnTo>
                <a:lnTo>
                  <a:pt x="268993" y="172379"/>
                </a:lnTo>
                <a:lnTo>
                  <a:pt x="330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7" name="object 257"/>
          <p:cNvSpPr/>
          <p:nvPr/>
        </p:nvSpPr>
        <p:spPr>
          <a:xfrm>
            <a:off x="5118088" y="3207312"/>
            <a:ext cx="115755" cy="8618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8" name="object 258"/>
          <p:cNvSpPr/>
          <p:nvPr/>
        </p:nvSpPr>
        <p:spPr>
          <a:xfrm>
            <a:off x="4948313" y="3029135"/>
            <a:ext cx="274955" cy="180975"/>
          </a:xfrm>
          <a:custGeom>
            <a:avLst/>
            <a:gdLst/>
            <a:ahLst/>
            <a:cxnLst/>
            <a:rect l="l" t="t" r="r" b="b"/>
            <a:pathLst>
              <a:path w="274954" h="180975">
                <a:moveTo>
                  <a:pt x="3850" y="1658"/>
                </a:moveTo>
                <a:lnTo>
                  <a:pt x="0" y="1934"/>
                </a:lnTo>
                <a:lnTo>
                  <a:pt x="4400" y="3591"/>
                </a:lnTo>
                <a:lnTo>
                  <a:pt x="549" y="3868"/>
                </a:lnTo>
                <a:lnTo>
                  <a:pt x="271204" y="180663"/>
                </a:lnTo>
                <a:lnTo>
                  <a:pt x="274505" y="178177"/>
                </a:lnTo>
                <a:lnTo>
                  <a:pt x="3850" y="1658"/>
                </a:lnTo>
                <a:close/>
              </a:path>
              <a:path w="274954" h="180975">
                <a:moveTo>
                  <a:pt x="1651" y="0"/>
                </a:moveTo>
                <a:lnTo>
                  <a:pt x="0" y="1934"/>
                </a:lnTo>
                <a:lnTo>
                  <a:pt x="3850" y="1658"/>
                </a:lnTo>
                <a:lnTo>
                  <a:pt x="165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9" name="object 259"/>
          <p:cNvSpPr/>
          <p:nvPr/>
        </p:nvSpPr>
        <p:spPr>
          <a:xfrm>
            <a:off x="4947211" y="3030792"/>
            <a:ext cx="5715" cy="3810"/>
          </a:xfrm>
          <a:custGeom>
            <a:avLst/>
            <a:gdLst/>
            <a:ahLst/>
            <a:cxnLst/>
            <a:rect l="l" t="t" r="r" b="b"/>
            <a:pathLst>
              <a:path w="5714" h="3810">
                <a:moveTo>
                  <a:pt x="551" y="994"/>
                </a:moveTo>
                <a:lnTo>
                  <a:pt x="0" y="2321"/>
                </a:lnTo>
                <a:lnTo>
                  <a:pt x="1102" y="3315"/>
                </a:lnTo>
                <a:lnTo>
                  <a:pt x="551" y="994"/>
                </a:lnTo>
                <a:close/>
              </a:path>
              <a:path w="5714" h="3810">
                <a:moveTo>
                  <a:pt x="1102" y="0"/>
                </a:moveTo>
                <a:lnTo>
                  <a:pt x="551" y="994"/>
                </a:lnTo>
                <a:lnTo>
                  <a:pt x="1102" y="3315"/>
                </a:lnTo>
                <a:lnTo>
                  <a:pt x="3747" y="1193"/>
                </a:lnTo>
                <a:lnTo>
                  <a:pt x="1102" y="0"/>
                </a:lnTo>
                <a:close/>
              </a:path>
              <a:path w="5714" h="3810">
                <a:moveTo>
                  <a:pt x="4630" y="1592"/>
                </a:moveTo>
                <a:lnTo>
                  <a:pt x="4960" y="2984"/>
                </a:lnTo>
                <a:lnTo>
                  <a:pt x="5511" y="1990"/>
                </a:lnTo>
                <a:lnTo>
                  <a:pt x="4630" y="1592"/>
                </a:lnTo>
                <a:close/>
              </a:path>
              <a:path w="5714" h="3810">
                <a:moveTo>
                  <a:pt x="4409" y="662"/>
                </a:moveTo>
                <a:lnTo>
                  <a:pt x="3747" y="1193"/>
                </a:lnTo>
                <a:lnTo>
                  <a:pt x="4630" y="1592"/>
                </a:lnTo>
                <a:lnTo>
                  <a:pt x="4409" y="66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0" name="object 260"/>
          <p:cNvSpPr/>
          <p:nvPr/>
        </p:nvSpPr>
        <p:spPr>
          <a:xfrm>
            <a:off x="4844685" y="3029964"/>
            <a:ext cx="113030" cy="83820"/>
          </a:xfrm>
          <a:custGeom>
            <a:avLst/>
            <a:gdLst/>
            <a:ahLst/>
            <a:cxnLst/>
            <a:rect l="l" t="t" r="r" b="b"/>
            <a:pathLst>
              <a:path w="113029" h="83819">
                <a:moveTo>
                  <a:pt x="93798" y="0"/>
                </a:moveTo>
                <a:lnTo>
                  <a:pt x="53755" y="12430"/>
                </a:lnTo>
                <a:lnTo>
                  <a:pt x="22489" y="34530"/>
                </a:lnTo>
                <a:lnTo>
                  <a:pt x="0" y="71823"/>
                </a:lnTo>
                <a:lnTo>
                  <a:pt x="1645" y="76795"/>
                </a:lnTo>
                <a:lnTo>
                  <a:pt x="5485" y="80662"/>
                </a:lnTo>
                <a:lnTo>
                  <a:pt x="11518" y="82872"/>
                </a:lnTo>
                <a:lnTo>
                  <a:pt x="18649" y="83701"/>
                </a:lnTo>
                <a:lnTo>
                  <a:pt x="27425" y="82596"/>
                </a:lnTo>
                <a:lnTo>
                  <a:pt x="69114" y="64640"/>
                </a:lnTo>
                <a:lnTo>
                  <a:pt x="104220" y="33425"/>
                </a:lnTo>
                <a:lnTo>
                  <a:pt x="112447" y="12430"/>
                </a:lnTo>
                <a:lnTo>
                  <a:pt x="110802" y="6906"/>
                </a:lnTo>
                <a:lnTo>
                  <a:pt x="106961" y="3039"/>
                </a:lnTo>
                <a:lnTo>
                  <a:pt x="100928" y="828"/>
                </a:lnTo>
                <a:lnTo>
                  <a:pt x="9379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1" name="object 261"/>
          <p:cNvSpPr/>
          <p:nvPr/>
        </p:nvSpPr>
        <p:spPr>
          <a:xfrm>
            <a:off x="4842480" y="3054826"/>
            <a:ext cx="36830" cy="57785"/>
          </a:xfrm>
          <a:custGeom>
            <a:avLst/>
            <a:gdLst/>
            <a:ahLst/>
            <a:cxnLst/>
            <a:rect l="l" t="t" r="r" b="b"/>
            <a:pathLst>
              <a:path w="36829" h="57785">
                <a:moveTo>
                  <a:pt x="33073" y="0"/>
                </a:moveTo>
                <a:lnTo>
                  <a:pt x="3307" y="32914"/>
                </a:lnTo>
                <a:lnTo>
                  <a:pt x="0" y="47141"/>
                </a:lnTo>
                <a:lnTo>
                  <a:pt x="1653" y="52998"/>
                </a:lnTo>
                <a:lnTo>
                  <a:pt x="6062" y="57183"/>
                </a:lnTo>
                <a:lnTo>
                  <a:pt x="9370" y="54951"/>
                </a:lnTo>
                <a:lnTo>
                  <a:pt x="6062" y="51325"/>
                </a:lnTo>
                <a:lnTo>
                  <a:pt x="4409" y="47141"/>
                </a:lnTo>
                <a:lnTo>
                  <a:pt x="5511" y="41004"/>
                </a:lnTo>
                <a:lnTo>
                  <a:pt x="7716" y="33751"/>
                </a:lnTo>
                <a:lnTo>
                  <a:pt x="12677" y="26777"/>
                </a:lnTo>
                <a:lnTo>
                  <a:pt x="18190" y="18409"/>
                </a:lnTo>
                <a:lnTo>
                  <a:pt x="26457" y="10321"/>
                </a:lnTo>
                <a:lnTo>
                  <a:pt x="36380" y="2510"/>
                </a:lnTo>
                <a:lnTo>
                  <a:pt x="3307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2" name="object 262"/>
          <p:cNvSpPr/>
          <p:nvPr/>
        </p:nvSpPr>
        <p:spPr>
          <a:xfrm>
            <a:off x="4875552" y="3028307"/>
            <a:ext cx="78740" cy="29209"/>
          </a:xfrm>
          <a:custGeom>
            <a:avLst/>
            <a:gdLst/>
            <a:ahLst/>
            <a:cxnLst/>
            <a:rect l="l" t="t" r="r" b="b"/>
            <a:pathLst>
              <a:path w="78739" h="29210">
                <a:moveTo>
                  <a:pt x="63390" y="0"/>
                </a:moveTo>
                <a:lnTo>
                  <a:pt x="22049" y="12706"/>
                </a:lnTo>
                <a:lnTo>
                  <a:pt x="0" y="26518"/>
                </a:lnTo>
                <a:lnTo>
                  <a:pt x="3308" y="29005"/>
                </a:lnTo>
                <a:lnTo>
                  <a:pt x="24254" y="14916"/>
                </a:lnTo>
                <a:lnTo>
                  <a:pt x="35278" y="9944"/>
                </a:lnTo>
                <a:lnTo>
                  <a:pt x="45751" y="6352"/>
                </a:lnTo>
                <a:lnTo>
                  <a:pt x="55121" y="4142"/>
                </a:lnTo>
                <a:lnTo>
                  <a:pt x="63390" y="3037"/>
                </a:lnTo>
                <a:lnTo>
                  <a:pt x="77555" y="3037"/>
                </a:lnTo>
                <a:lnTo>
                  <a:pt x="71107" y="552"/>
                </a:lnTo>
                <a:lnTo>
                  <a:pt x="63390" y="0"/>
                </a:lnTo>
                <a:close/>
              </a:path>
              <a:path w="78739" h="29210">
                <a:moveTo>
                  <a:pt x="77555" y="3037"/>
                </a:moveTo>
                <a:lnTo>
                  <a:pt x="63390" y="3037"/>
                </a:lnTo>
                <a:lnTo>
                  <a:pt x="70004" y="3867"/>
                </a:lnTo>
                <a:lnTo>
                  <a:pt x="74965" y="5800"/>
                </a:lnTo>
                <a:lnTo>
                  <a:pt x="78273" y="3314"/>
                </a:lnTo>
                <a:lnTo>
                  <a:pt x="77555" y="303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3" name="object 263"/>
          <p:cNvSpPr/>
          <p:nvPr/>
        </p:nvSpPr>
        <p:spPr>
          <a:xfrm>
            <a:off x="4922958" y="3031622"/>
            <a:ext cx="36830" cy="57785"/>
          </a:xfrm>
          <a:custGeom>
            <a:avLst/>
            <a:gdLst/>
            <a:ahLst/>
            <a:cxnLst/>
            <a:rect l="l" t="t" r="r" b="b"/>
            <a:pathLst>
              <a:path w="36829" h="57785">
                <a:moveTo>
                  <a:pt x="30316" y="0"/>
                </a:moveTo>
                <a:lnTo>
                  <a:pt x="27009" y="2510"/>
                </a:lnTo>
                <a:lnTo>
                  <a:pt x="30316" y="5857"/>
                </a:lnTo>
                <a:lnTo>
                  <a:pt x="31970" y="10599"/>
                </a:lnTo>
                <a:lnTo>
                  <a:pt x="9921" y="46861"/>
                </a:lnTo>
                <a:lnTo>
                  <a:pt x="0" y="54672"/>
                </a:lnTo>
                <a:lnTo>
                  <a:pt x="3307" y="57183"/>
                </a:lnTo>
                <a:lnTo>
                  <a:pt x="33073" y="24267"/>
                </a:lnTo>
                <a:lnTo>
                  <a:pt x="36380" y="10599"/>
                </a:lnTo>
                <a:lnTo>
                  <a:pt x="34726" y="4462"/>
                </a:lnTo>
                <a:lnTo>
                  <a:pt x="303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4" name="object 264"/>
          <p:cNvSpPr/>
          <p:nvPr/>
        </p:nvSpPr>
        <p:spPr>
          <a:xfrm>
            <a:off x="4847992" y="3086318"/>
            <a:ext cx="78740" cy="29209"/>
          </a:xfrm>
          <a:custGeom>
            <a:avLst/>
            <a:gdLst/>
            <a:ahLst/>
            <a:cxnLst/>
            <a:rect l="l" t="t" r="r" b="b"/>
            <a:pathLst>
              <a:path w="78739" h="29210">
                <a:moveTo>
                  <a:pt x="3307" y="23258"/>
                </a:moveTo>
                <a:lnTo>
                  <a:pt x="0" y="25448"/>
                </a:lnTo>
                <a:lnTo>
                  <a:pt x="7165" y="28183"/>
                </a:lnTo>
                <a:lnTo>
                  <a:pt x="14883" y="29005"/>
                </a:lnTo>
                <a:lnTo>
                  <a:pt x="24253" y="27636"/>
                </a:lnTo>
                <a:lnTo>
                  <a:pt x="33419" y="25721"/>
                </a:lnTo>
                <a:lnTo>
                  <a:pt x="14883" y="25721"/>
                </a:lnTo>
                <a:lnTo>
                  <a:pt x="8267" y="25173"/>
                </a:lnTo>
                <a:lnTo>
                  <a:pt x="3307" y="23258"/>
                </a:lnTo>
                <a:close/>
              </a:path>
              <a:path w="78739" h="29210">
                <a:moveTo>
                  <a:pt x="74965" y="0"/>
                </a:moveTo>
                <a:lnTo>
                  <a:pt x="32520" y="22438"/>
                </a:lnTo>
                <a:lnTo>
                  <a:pt x="14883" y="25721"/>
                </a:lnTo>
                <a:lnTo>
                  <a:pt x="33419" y="25721"/>
                </a:lnTo>
                <a:lnTo>
                  <a:pt x="78272" y="2462"/>
                </a:lnTo>
                <a:lnTo>
                  <a:pt x="7496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5" name="object 265"/>
          <p:cNvSpPr/>
          <p:nvPr/>
        </p:nvSpPr>
        <p:spPr>
          <a:xfrm>
            <a:off x="5217307" y="3276926"/>
            <a:ext cx="23495" cy="15875"/>
          </a:xfrm>
          <a:custGeom>
            <a:avLst/>
            <a:gdLst/>
            <a:ahLst/>
            <a:cxnLst/>
            <a:rect l="l" t="t" r="r" b="b"/>
            <a:pathLst>
              <a:path w="23495" h="15875">
                <a:moveTo>
                  <a:pt x="3307" y="0"/>
                </a:moveTo>
                <a:lnTo>
                  <a:pt x="0" y="2985"/>
                </a:lnTo>
                <a:lnTo>
                  <a:pt x="19843" y="15745"/>
                </a:lnTo>
                <a:lnTo>
                  <a:pt x="23150" y="12487"/>
                </a:lnTo>
                <a:lnTo>
                  <a:pt x="330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6" name="object 266"/>
          <p:cNvSpPr/>
          <p:nvPr/>
        </p:nvSpPr>
        <p:spPr>
          <a:xfrm>
            <a:off x="5209589" y="3271954"/>
            <a:ext cx="6985" cy="6350"/>
          </a:xfrm>
          <a:custGeom>
            <a:avLst/>
            <a:gdLst/>
            <a:ahLst/>
            <a:cxnLst/>
            <a:rect l="l" t="t" r="r" b="b"/>
            <a:pathLst>
              <a:path w="6985" h="6350">
                <a:moveTo>
                  <a:pt x="3053" y="0"/>
                </a:moveTo>
                <a:lnTo>
                  <a:pt x="0" y="3479"/>
                </a:lnTo>
                <a:lnTo>
                  <a:pt x="3561" y="5800"/>
                </a:lnTo>
                <a:lnTo>
                  <a:pt x="6614" y="2609"/>
                </a:lnTo>
                <a:lnTo>
                  <a:pt x="305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7" name="object 267"/>
          <p:cNvSpPr/>
          <p:nvPr/>
        </p:nvSpPr>
        <p:spPr>
          <a:xfrm>
            <a:off x="5185336" y="3256207"/>
            <a:ext cx="23495" cy="17145"/>
          </a:xfrm>
          <a:custGeom>
            <a:avLst/>
            <a:gdLst/>
            <a:ahLst/>
            <a:cxnLst/>
            <a:rect l="l" t="t" r="r" b="b"/>
            <a:pathLst>
              <a:path w="23495" h="17145">
                <a:moveTo>
                  <a:pt x="3307" y="0"/>
                </a:moveTo>
                <a:lnTo>
                  <a:pt x="0" y="3091"/>
                </a:lnTo>
                <a:lnTo>
                  <a:pt x="19843" y="16574"/>
                </a:lnTo>
                <a:lnTo>
                  <a:pt x="23150" y="13484"/>
                </a:lnTo>
                <a:lnTo>
                  <a:pt x="330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8" name="object 268"/>
          <p:cNvSpPr/>
          <p:nvPr/>
        </p:nvSpPr>
        <p:spPr>
          <a:xfrm>
            <a:off x="5177620" y="3252065"/>
            <a:ext cx="8255" cy="5080"/>
          </a:xfrm>
          <a:custGeom>
            <a:avLst/>
            <a:gdLst/>
            <a:ahLst/>
            <a:cxnLst/>
            <a:rect l="l" t="t" r="r" b="b"/>
            <a:pathLst>
              <a:path w="8254" h="5079">
                <a:moveTo>
                  <a:pt x="3561" y="0"/>
                </a:moveTo>
                <a:lnTo>
                  <a:pt x="0" y="2983"/>
                </a:lnTo>
                <a:lnTo>
                  <a:pt x="4155" y="4972"/>
                </a:lnTo>
                <a:lnTo>
                  <a:pt x="7716" y="2236"/>
                </a:lnTo>
                <a:lnTo>
                  <a:pt x="356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9" name="object 269"/>
          <p:cNvSpPr/>
          <p:nvPr/>
        </p:nvSpPr>
        <p:spPr>
          <a:xfrm>
            <a:off x="5154467" y="3236318"/>
            <a:ext cx="23495" cy="17145"/>
          </a:xfrm>
          <a:custGeom>
            <a:avLst/>
            <a:gdLst/>
            <a:ahLst/>
            <a:cxnLst/>
            <a:rect l="l" t="t" r="r" b="b"/>
            <a:pathLst>
              <a:path w="23495" h="17145">
                <a:moveTo>
                  <a:pt x="3307" y="0"/>
                </a:moveTo>
                <a:lnTo>
                  <a:pt x="0" y="3371"/>
                </a:lnTo>
                <a:lnTo>
                  <a:pt x="19843" y="16574"/>
                </a:lnTo>
                <a:lnTo>
                  <a:pt x="23152" y="13484"/>
                </a:lnTo>
                <a:lnTo>
                  <a:pt x="330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0" name="object 270"/>
          <p:cNvSpPr/>
          <p:nvPr/>
        </p:nvSpPr>
        <p:spPr>
          <a:xfrm>
            <a:off x="5146751" y="3232174"/>
            <a:ext cx="6985" cy="5080"/>
          </a:xfrm>
          <a:custGeom>
            <a:avLst/>
            <a:gdLst/>
            <a:ahLst/>
            <a:cxnLst/>
            <a:rect l="l" t="t" r="r" b="b"/>
            <a:pathLst>
              <a:path w="6985" h="5080">
                <a:moveTo>
                  <a:pt x="3053" y="0"/>
                </a:moveTo>
                <a:lnTo>
                  <a:pt x="0" y="2879"/>
                </a:lnTo>
                <a:lnTo>
                  <a:pt x="3562" y="4973"/>
                </a:lnTo>
                <a:lnTo>
                  <a:pt x="6614" y="2094"/>
                </a:lnTo>
                <a:lnTo>
                  <a:pt x="305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1" name="object 271"/>
          <p:cNvSpPr/>
          <p:nvPr/>
        </p:nvSpPr>
        <p:spPr>
          <a:xfrm>
            <a:off x="5122498" y="3216430"/>
            <a:ext cx="23495" cy="15875"/>
          </a:xfrm>
          <a:custGeom>
            <a:avLst/>
            <a:gdLst/>
            <a:ahLst/>
            <a:cxnLst/>
            <a:rect l="l" t="t" r="r" b="b"/>
            <a:pathLst>
              <a:path w="23495" h="15875">
                <a:moveTo>
                  <a:pt x="3307" y="0"/>
                </a:moveTo>
                <a:lnTo>
                  <a:pt x="0" y="3201"/>
                </a:lnTo>
                <a:lnTo>
                  <a:pt x="19843" y="15745"/>
                </a:lnTo>
                <a:lnTo>
                  <a:pt x="23150" y="12809"/>
                </a:lnTo>
                <a:lnTo>
                  <a:pt x="330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2" name="object 272"/>
          <p:cNvSpPr/>
          <p:nvPr/>
        </p:nvSpPr>
        <p:spPr>
          <a:xfrm>
            <a:off x="5114780" y="3211456"/>
            <a:ext cx="8255" cy="6350"/>
          </a:xfrm>
          <a:custGeom>
            <a:avLst/>
            <a:gdLst/>
            <a:ahLst/>
            <a:cxnLst/>
            <a:rect l="l" t="t" r="r" b="b"/>
            <a:pathLst>
              <a:path w="8254" h="6350">
                <a:moveTo>
                  <a:pt x="3562" y="0"/>
                </a:moveTo>
                <a:lnTo>
                  <a:pt x="0" y="3357"/>
                </a:lnTo>
                <a:lnTo>
                  <a:pt x="4155" y="5800"/>
                </a:lnTo>
                <a:lnTo>
                  <a:pt x="7717" y="2442"/>
                </a:lnTo>
                <a:lnTo>
                  <a:pt x="356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3" name="object 273"/>
          <p:cNvSpPr/>
          <p:nvPr/>
        </p:nvSpPr>
        <p:spPr>
          <a:xfrm>
            <a:off x="5090526" y="3196539"/>
            <a:ext cx="24765" cy="15875"/>
          </a:xfrm>
          <a:custGeom>
            <a:avLst/>
            <a:gdLst/>
            <a:ahLst/>
            <a:cxnLst/>
            <a:rect l="l" t="t" r="r" b="b"/>
            <a:pathLst>
              <a:path w="24764" h="15875">
                <a:moveTo>
                  <a:pt x="3384" y="0"/>
                </a:moveTo>
                <a:lnTo>
                  <a:pt x="0" y="2987"/>
                </a:lnTo>
                <a:lnTo>
                  <a:pt x="20868" y="15746"/>
                </a:lnTo>
                <a:lnTo>
                  <a:pt x="24253" y="12759"/>
                </a:lnTo>
                <a:lnTo>
                  <a:pt x="338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4" name="object 274"/>
          <p:cNvSpPr/>
          <p:nvPr/>
        </p:nvSpPr>
        <p:spPr>
          <a:xfrm>
            <a:off x="5082810" y="3191567"/>
            <a:ext cx="8255" cy="5080"/>
          </a:xfrm>
          <a:custGeom>
            <a:avLst/>
            <a:gdLst/>
            <a:ahLst/>
            <a:cxnLst/>
            <a:rect l="l" t="t" r="r" b="b"/>
            <a:pathLst>
              <a:path w="8254" h="5080">
                <a:moveTo>
                  <a:pt x="3561" y="0"/>
                </a:moveTo>
                <a:lnTo>
                  <a:pt x="0" y="2879"/>
                </a:lnTo>
                <a:lnTo>
                  <a:pt x="4155" y="4972"/>
                </a:lnTo>
                <a:lnTo>
                  <a:pt x="7716" y="2094"/>
                </a:lnTo>
                <a:lnTo>
                  <a:pt x="356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5" name="object 275"/>
          <p:cNvSpPr/>
          <p:nvPr/>
        </p:nvSpPr>
        <p:spPr>
          <a:xfrm>
            <a:off x="5058557" y="3175821"/>
            <a:ext cx="24765" cy="17145"/>
          </a:xfrm>
          <a:custGeom>
            <a:avLst/>
            <a:gdLst/>
            <a:ahLst/>
            <a:cxnLst/>
            <a:rect l="l" t="t" r="r" b="b"/>
            <a:pathLst>
              <a:path w="24764" h="17144">
                <a:moveTo>
                  <a:pt x="3383" y="0"/>
                </a:moveTo>
                <a:lnTo>
                  <a:pt x="0" y="3089"/>
                </a:lnTo>
                <a:lnTo>
                  <a:pt x="20868" y="16574"/>
                </a:lnTo>
                <a:lnTo>
                  <a:pt x="24253" y="13202"/>
                </a:lnTo>
                <a:lnTo>
                  <a:pt x="338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6" name="object 276"/>
          <p:cNvSpPr/>
          <p:nvPr/>
        </p:nvSpPr>
        <p:spPr>
          <a:xfrm>
            <a:off x="5050839" y="3171677"/>
            <a:ext cx="8255" cy="5080"/>
          </a:xfrm>
          <a:custGeom>
            <a:avLst/>
            <a:gdLst/>
            <a:ahLst/>
            <a:cxnLst/>
            <a:rect l="l" t="t" r="r" b="b"/>
            <a:pathLst>
              <a:path w="8254" h="5080">
                <a:moveTo>
                  <a:pt x="3562" y="0"/>
                </a:moveTo>
                <a:lnTo>
                  <a:pt x="0" y="2879"/>
                </a:lnTo>
                <a:lnTo>
                  <a:pt x="4155" y="4972"/>
                </a:lnTo>
                <a:lnTo>
                  <a:pt x="7717" y="2092"/>
                </a:lnTo>
                <a:lnTo>
                  <a:pt x="356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7" name="object 277"/>
          <p:cNvSpPr/>
          <p:nvPr/>
        </p:nvSpPr>
        <p:spPr>
          <a:xfrm>
            <a:off x="5026586" y="3155932"/>
            <a:ext cx="24765" cy="17145"/>
          </a:xfrm>
          <a:custGeom>
            <a:avLst/>
            <a:gdLst/>
            <a:ahLst/>
            <a:cxnLst/>
            <a:rect l="l" t="t" r="r" b="b"/>
            <a:pathLst>
              <a:path w="24764" h="17144">
                <a:moveTo>
                  <a:pt x="3383" y="0"/>
                </a:moveTo>
                <a:lnTo>
                  <a:pt x="0" y="3089"/>
                </a:lnTo>
                <a:lnTo>
                  <a:pt x="20868" y="16573"/>
                </a:lnTo>
                <a:lnTo>
                  <a:pt x="24253" y="13202"/>
                </a:lnTo>
                <a:lnTo>
                  <a:pt x="338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8" name="object 278"/>
          <p:cNvSpPr/>
          <p:nvPr/>
        </p:nvSpPr>
        <p:spPr>
          <a:xfrm>
            <a:off x="5018870" y="3150958"/>
            <a:ext cx="8255" cy="6350"/>
          </a:xfrm>
          <a:custGeom>
            <a:avLst/>
            <a:gdLst/>
            <a:ahLst/>
            <a:cxnLst/>
            <a:rect l="l" t="t" r="r" b="b"/>
            <a:pathLst>
              <a:path w="8254" h="6350">
                <a:moveTo>
                  <a:pt x="3561" y="0"/>
                </a:moveTo>
                <a:lnTo>
                  <a:pt x="0" y="3039"/>
                </a:lnTo>
                <a:lnTo>
                  <a:pt x="4155" y="5801"/>
                </a:lnTo>
                <a:lnTo>
                  <a:pt x="7716" y="2486"/>
                </a:lnTo>
                <a:lnTo>
                  <a:pt x="356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9" name="object 279"/>
          <p:cNvSpPr/>
          <p:nvPr/>
        </p:nvSpPr>
        <p:spPr>
          <a:xfrm>
            <a:off x="4994615" y="3134384"/>
            <a:ext cx="24765" cy="17145"/>
          </a:xfrm>
          <a:custGeom>
            <a:avLst/>
            <a:gdLst/>
            <a:ahLst/>
            <a:cxnLst/>
            <a:rect l="l" t="t" r="r" b="b"/>
            <a:pathLst>
              <a:path w="24764" h="17144">
                <a:moveTo>
                  <a:pt x="3384" y="0"/>
                </a:moveTo>
                <a:lnTo>
                  <a:pt x="0" y="3039"/>
                </a:lnTo>
                <a:lnTo>
                  <a:pt x="20869" y="16574"/>
                </a:lnTo>
                <a:lnTo>
                  <a:pt x="24254" y="13536"/>
                </a:lnTo>
                <a:lnTo>
                  <a:pt x="338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0" name="object 280"/>
          <p:cNvSpPr/>
          <p:nvPr/>
        </p:nvSpPr>
        <p:spPr>
          <a:xfrm>
            <a:off x="4986898" y="3129412"/>
            <a:ext cx="8255" cy="6350"/>
          </a:xfrm>
          <a:custGeom>
            <a:avLst/>
            <a:gdLst/>
            <a:ahLst/>
            <a:cxnLst/>
            <a:rect l="l" t="t" r="r" b="b"/>
            <a:pathLst>
              <a:path w="8254" h="6350">
                <a:moveTo>
                  <a:pt x="3561" y="0"/>
                </a:moveTo>
                <a:lnTo>
                  <a:pt x="0" y="3039"/>
                </a:lnTo>
                <a:lnTo>
                  <a:pt x="4155" y="5801"/>
                </a:lnTo>
                <a:lnTo>
                  <a:pt x="7716" y="2762"/>
                </a:lnTo>
                <a:lnTo>
                  <a:pt x="356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1" name="object 281"/>
          <p:cNvSpPr/>
          <p:nvPr/>
        </p:nvSpPr>
        <p:spPr>
          <a:xfrm>
            <a:off x="4962644" y="3112837"/>
            <a:ext cx="24765" cy="17145"/>
          </a:xfrm>
          <a:custGeom>
            <a:avLst/>
            <a:gdLst/>
            <a:ahLst/>
            <a:cxnLst/>
            <a:rect l="l" t="t" r="r" b="b"/>
            <a:pathLst>
              <a:path w="24764" h="17144">
                <a:moveTo>
                  <a:pt x="3384" y="0"/>
                </a:moveTo>
                <a:lnTo>
                  <a:pt x="0" y="3039"/>
                </a:lnTo>
                <a:lnTo>
                  <a:pt x="20869" y="16574"/>
                </a:lnTo>
                <a:lnTo>
                  <a:pt x="24254" y="13536"/>
                </a:lnTo>
                <a:lnTo>
                  <a:pt x="338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2" name="object 282"/>
          <p:cNvSpPr/>
          <p:nvPr/>
        </p:nvSpPr>
        <p:spPr>
          <a:xfrm>
            <a:off x="4954927" y="3107865"/>
            <a:ext cx="8255" cy="6350"/>
          </a:xfrm>
          <a:custGeom>
            <a:avLst/>
            <a:gdLst/>
            <a:ahLst/>
            <a:cxnLst/>
            <a:rect l="l" t="t" r="r" b="b"/>
            <a:pathLst>
              <a:path w="8254" h="6350">
                <a:moveTo>
                  <a:pt x="3562" y="0"/>
                </a:moveTo>
                <a:lnTo>
                  <a:pt x="0" y="3039"/>
                </a:lnTo>
                <a:lnTo>
                  <a:pt x="4155" y="5801"/>
                </a:lnTo>
                <a:lnTo>
                  <a:pt x="7717" y="2486"/>
                </a:lnTo>
                <a:lnTo>
                  <a:pt x="356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3" name="object 283"/>
          <p:cNvSpPr/>
          <p:nvPr/>
        </p:nvSpPr>
        <p:spPr>
          <a:xfrm>
            <a:off x="4930674" y="3091290"/>
            <a:ext cx="24765" cy="17145"/>
          </a:xfrm>
          <a:custGeom>
            <a:avLst/>
            <a:gdLst/>
            <a:ahLst/>
            <a:cxnLst/>
            <a:rect l="l" t="t" r="r" b="b"/>
            <a:pathLst>
              <a:path w="24764" h="17144">
                <a:moveTo>
                  <a:pt x="3384" y="0"/>
                </a:moveTo>
                <a:lnTo>
                  <a:pt x="0" y="3039"/>
                </a:lnTo>
                <a:lnTo>
                  <a:pt x="20869" y="16574"/>
                </a:lnTo>
                <a:lnTo>
                  <a:pt x="24253" y="13536"/>
                </a:lnTo>
                <a:lnTo>
                  <a:pt x="338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4" name="object 284"/>
          <p:cNvSpPr/>
          <p:nvPr/>
        </p:nvSpPr>
        <p:spPr>
          <a:xfrm>
            <a:off x="4922958" y="3085489"/>
            <a:ext cx="8255" cy="6350"/>
          </a:xfrm>
          <a:custGeom>
            <a:avLst/>
            <a:gdLst/>
            <a:ahLst/>
            <a:cxnLst/>
            <a:rect l="l" t="t" r="r" b="b"/>
            <a:pathLst>
              <a:path w="8254" h="6350">
                <a:moveTo>
                  <a:pt x="3561" y="0"/>
                </a:moveTo>
                <a:lnTo>
                  <a:pt x="0" y="3039"/>
                </a:lnTo>
                <a:lnTo>
                  <a:pt x="4155" y="5801"/>
                </a:lnTo>
                <a:lnTo>
                  <a:pt x="7716" y="2762"/>
                </a:lnTo>
                <a:lnTo>
                  <a:pt x="356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5" name="object 285"/>
          <p:cNvSpPr/>
          <p:nvPr/>
        </p:nvSpPr>
        <p:spPr>
          <a:xfrm>
            <a:off x="4898703" y="3069743"/>
            <a:ext cx="24765" cy="17145"/>
          </a:xfrm>
          <a:custGeom>
            <a:avLst/>
            <a:gdLst/>
            <a:ahLst/>
            <a:cxnLst/>
            <a:rect l="l" t="t" r="r" b="b"/>
            <a:pathLst>
              <a:path w="24764" h="17144">
                <a:moveTo>
                  <a:pt x="3384" y="0"/>
                </a:moveTo>
                <a:lnTo>
                  <a:pt x="0" y="3037"/>
                </a:lnTo>
                <a:lnTo>
                  <a:pt x="20869" y="16574"/>
                </a:lnTo>
                <a:lnTo>
                  <a:pt x="24253" y="13535"/>
                </a:lnTo>
                <a:lnTo>
                  <a:pt x="338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6" name="object 286"/>
          <p:cNvSpPr/>
          <p:nvPr/>
        </p:nvSpPr>
        <p:spPr>
          <a:xfrm>
            <a:off x="4890987" y="3063942"/>
            <a:ext cx="8255" cy="6350"/>
          </a:xfrm>
          <a:custGeom>
            <a:avLst/>
            <a:gdLst/>
            <a:ahLst/>
            <a:cxnLst/>
            <a:rect l="l" t="t" r="r" b="b"/>
            <a:pathLst>
              <a:path w="8254" h="6350">
                <a:moveTo>
                  <a:pt x="3562" y="0"/>
                </a:moveTo>
                <a:lnTo>
                  <a:pt x="0" y="3039"/>
                </a:lnTo>
                <a:lnTo>
                  <a:pt x="4155" y="5801"/>
                </a:lnTo>
                <a:lnTo>
                  <a:pt x="7717" y="2486"/>
                </a:lnTo>
                <a:lnTo>
                  <a:pt x="356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7" name="object 287"/>
          <p:cNvSpPr/>
          <p:nvPr/>
        </p:nvSpPr>
        <p:spPr>
          <a:xfrm>
            <a:off x="4866733" y="3048196"/>
            <a:ext cx="24765" cy="17145"/>
          </a:xfrm>
          <a:custGeom>
            <a:avLst/>
            <a:gdLst/>
            <a:ahLst/>
            <a:cxnLst/>
            <a:rect l="l" t="t" r="r" b="b"/>
            <a:pathLst>
              <a:path w="24764" h="17144">
                <a:moveTo>
                  <a:pt x="3307" y="0"/>
                </a:moveTo>
                <a:lnTo>
                  <a:pt x="0" y="3037"/>
                </a:lnTo>
                <a:lnTo>
                  <a:pt x="20946" y="16574"/>
                </a:lnTo>
                <a:lnTo>
                  <a:pt x="24253" y="13535"/>
                </a:lnTo>
                <a:lnTo>
                  <a:pt x="330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8" name="object 288"/>
          <p:cNvSpPr/>
          <p:nvPr/>
        </p:nvSpPr>
        <p:spPr>
          <a:xfrm>
            <a:off x="4859016" y="3042395"/>
            <a:ext cx="6985" cy="6350"/>
          </a:xfrm>
          <a:custGeom>
            <a:avLst/>
            <a:gdLst/>
            <a:ahLst/>
            <a:cxnLst/>
            <a:rect l="l" t="t" r="r" b="b"/>
            <a:pathLst>
              <a:path w="6985" h="6350">
                <a:moveTo>
                  <a:pt x="3053" y="0"/>
                </a:moveTo>
                <a:lnTo>
                  <a:pt x="0" y="3039"/>
                </a:lnTo>
                <a:lnTo>
                  <a:pt x="3562" y="5801"/>
                </a:lnTo>
                <a:lnTo>
                  <a:pt x="6615" y="2762"/>
                </a:lnTo>
                <a:lnTo>
                  <a:pt x="305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9" name="object 289"/>
          <p:cNvSpPr/>
          <p:nvPr/>
        </p:nvSpPr>
        <p:spPr>
          <a:xfrm>
            <a:off x="4833660" y="3025820"/>
            <a:ext cx="24765" cy="17145"/>
          </a:xfrm>
          <a:custGeom>
            <a:avLst/>
            <a:gdLst/>
            <a:ahLst/>
            <a:cxnLst/>
            <a:rect l="l" t="t" r="r" b="b"/>
            <a:pathLst>
              <a:path w="24764" h="17144">
                <a:moveTo>
                  <a:pt x="3307" y="0"/>
                </a:moveTo>
                <a:lnTo>
                  <a:pt x="0" y="3039"/>
                </a:lnTo>
                <a:lnTo>
                  <a:pt x="20946" y="16574"/>
                </a:lnTo>
                <a:lnTo>
                  <a:pt x="24253" y="13536"/>
                </a:lnTo>
                <a:lnTo>
                  <a:pt x="330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0" name="object 290"/>
          <p:cNvSpPr/>
          <p:nvPr/>
        </p:nvSpPr>
        <p:spPr>
          <a:xfrm>
            <a:off x="4825944" y="3020848"/>
            <a:ext cx="8255" cy="6350"/>
          </a:xfrm>
          <a:custGeom>
            <a:avLst/>
            <a:gdLst/>
            <a:ahLst/>
            <a:cxnLst/>
            <a:rect l="l" t="t" r="r" b="b"/>
            <a:pathLst>
              <a:path w="8254" h="6350">
                <a:moveTo>
                  <a:pt x="3561" y="0"/>
                </a:moveTo>
                <a:lnTo>
                  <a:pt x="0" y="3039"/>
                </a:lnTo>
                <a:lnTo>
                  <a:pt x="4155" y="5801"/>
                </a:lnTo>
                <a:lnTo>
                  <a:pt x="7716" y="2486"/>
                </a:lnTo>
                <a:lnTo>
                  <a:pt x="356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1" name="object 291"/>
          <p:cNvSpPr/>
          <p:nvPr/>
        </p:nvSpPr>
        <p:spPr>
          <a:xfrm>
            <a:off x="4800588" y="3004273"/>
            <a:ext cx="25400" cy="17145"/>
          </a:xfrm>
          <a:custGeom>
            <a:avLst/>
            <a:gdLst/>
            <a:ahLst/>
            <a:cxnLst/>
            <a:rect l="l" t="t" r="r" b="b"/>
            <a:pathLst>
              <a:path w="25400" h="17144">
                <a:moveTo>
                  <a:pt x="3307" y="0"/>
                </a:moveTo>
                <a:lnTo>
                  <a:pt x="0" y="3039"/>
                </a:lnTo>
                <a:lnTo>
                  <a:pt x="22048" y="16574"/>
                </a:lnTo>
                <a:lnTo>
                  <a:pt x="25355" y="13535"/>
                </a:lnTo>
                <a:lnTo>
                  <a:pt x="330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2" name="object 292"/>
          <p:cNvSpPr/>
          <p:nvPr/>
        </p:nvSpPr>
        <p:spPr>
          <a:xfrm>
            <a:off x="4792870" y="2999301"/>
            <a:ext cx="8255" cy="6350"/>
          </a:xfrm>
          <a:custGeom>
            <a:avLst/>
            <a:gdLst/>
            <a:ahLst/>
            <a:cxnLst/>
            <a:rect l="l" t="t" r="r" b="b"/>
            <a:pathLst>
              <a:path w="8254" h="6350">
                <a:moveTo>
                  <a:pt x="3562" y="0"/>
                </a:moveTo>
                <a:lnTo>
                  <a:pt x="0" y="3037"/>
                </a:lnTo>
                <a:lnTo>
                  <a:pt x="4155" y="5800"/>
                </a:lnTo>
                <a:lnTo>
                  <a:pt x="7717" y="2762"/>
                </a:lnTo>
                <a:lnTo>
                  <a:pt x="356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3" name="object 293"/>
          <p:cNvSpPr/>
          <p:nvPr/>
        </p:nvSpPr>
        <p:spPr>
          <a:xfrm>
            <a:off x="4767515" y="2982727"/>
            <a:ext cx="25400" cy="17145"/>
          </a:xfrm>
          <a:custGeom>
            <a:avLst/>
            <a:gdLst/>
            <a:ahLst/>
            <a:cxnLst/>
            <a:rect l="l" t="t" r="r" b="b"/>
            <a:pathLst>
              <a:path w="25400" h="17144">
                <a:moveTo>
                  <a:pt x="3380" y="0"/>
                </a:moveTo>
                <a:lnTo>
                  <a:pt x="0" y="3037"/>
                </a:lnTo>
                <a:lnTo>
                  <a:pt x="21976" y="16574"/>
                </a:lnTo>
                <a:lnTo>
                  <a:pt x="25356" y="13535"/>
                </a:lnTo>
                <a:lnTo>
                  <a:pt x="338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4" name="object 294"/>
          <p:cNvSpPr/>
          <p:nvPr/>
        </p:nvSpPr>
        <p:spPr>
          <a:xfrm>
            <a:off x="4758696" y="2977753"/>
            <a:ext cx="8255" cy="6350"/>
          </a:xfrm>
          <a:custGeom>
            <a:avLst/>
            <a:gdLst/>
            <a:ahLst/>
            <a:cxnLst/>
            <a:rect l="l" t="t" r="r" b="b"/>
            <a:pathLst>
              <a:path w="8254" h="6350">
                <a:moveTo>
                  <a:pt x="3307" y="0"/>
                </a:moveTo>
                <a:lnTo>
                  <a:pt x="0" y="3039"/>
                </a:lnTo>
                <a:lnTo>
                  <a:pt x="4409" y="5801"/>
                </a:lnTo>
                <a:lnTo>
                  <a:pt x="7716" y="2486"/>
                </a:lnTo>
                <a:lnTo>
                  <a:pt x="330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5" name="object 295"/>
          <p:cNvSpPr/>
          <p:nvPr/>
        </p:nvSpPr>
        <p:spPr>
          <a:xfrm>
            <a:off x="4732237" y="2961180"/>
            <a:ext cx="25400" cy="17145"/>
          </a:xfrm>
          <a:custGeom>
            <a:avLst/>
            <a:gdLst/>
            <a:ahLst/>
            <a:cxnLst/>
            <a:rect l="l" t="t" r="r" b="b"/>
            <a:pathLst>
              <a:path w="25400" h="17144">
                <a:moveTo>
                  <a:pt x="3307" y="0"/>
                </a:moveTo>
                <a:lnTo>
                  <a:pt x="0" y="3037"/>
                </a:lnTo>
                <a:lnTo>
                  <a:pt x="22049" y="16573"/>
                </a:lnTo>
                <a:lnTo>
                  <a:pt x="25356" y="13535"/>
                </a:lnTo>
                <a:lnTo>
                  <a:pt x="330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6" name="object 296"/>
          <p:cNvSpPr/>
          <p:nvPr/>
        </p:nvSpPr>
        <p:spPr>
          <a:xfrm>
            <a:off x="4723418" y="2955378"/>
            <a:ext cx="8255" cy="6350"/>
          </a:xfrm>
          <a:custGeom>
            <a:avLst/>
            <a:gdLst/>
            <a:ahLst/>
            <a:cxnLst/>
            <a:rect l="l" t="t" r="r" b="b"/>
            <a:pathLst>
              <a:path w="8254" h="6350">
                <a:moveTo>
                  <a:pt x="3307" y="0"/>
                </a:moveTo>
                <a:lnTo>
                  <a:pt x="0" y="3039"/>
                </a:lnTo>
                <a:lnTo>
                  <a:pt x="4409" y="5801"/>
                </a:lnTo>
                <a:lnTo>
                  <a:pt x="7716" y="2762"/>
                </a:lnTo>
                <a:lnTo>
                  <a:pt x="330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7" name="object 297"/>
          <p:cNvSpPr/>
          <p:nvPr/>
        </p:nvSpPr>
        <p:spPr>
          <a:xfrm>
            <a:off x="4717905" y="2952064"/>
            <a:ext cx="4445" cy="4445"/>
          </a:xfrm>
          <a:custGeom>
            <a:avLst/>
            <a:gdLst/>
            <a:ahLst/>
            <a:cxnLst/>
            <a:rect l="l" t="t" r="r" b="b"/>
            <a:pathLst>
              <a:path w="4445" h="4444">
                <a:moveTo>
                  <a:pt x="3307" y="0"/>
                </a:moveTo>
                <a:lnTo>
                  <a:pt x="0" y="3550"/>
                </a:lnTo>
                <a:lnTo>
                  <a:pt x="1102" y="4142"/>
                </a:lnTo>
                <a:lnTo>
                  <a:pt x="4409" y="887"/>
                </a:lnTo>
                <a:lnTo>
                  <a:pt x="330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8" name="object 298"/>
          <p:cNvSpPr/>
          <p:nvPr/>
        </p:nvSpPr>
        <p:spPr>
          <a:xfrm>
            <a:off x="4964850" y="3100406"/>
            <a:ext cx="23495" cy="13335"/>
          </a:xfrm>
          <a:custGeom>
            <a:avLst/>
            <a:gdLst/>
            <a:ahLst/>
            <a:cxnLst/>
            <a:rect l="l" t="t" r="r" b="b"/>
            <a:pathLst>
              <a:path w="23495" h="13335">
                <a:moveTo>
                  <a:pt x="12987" y="0"/>
                </a:moveTo>
                <a:lnTo>
                  <a:pt x="0" y="13260"/>
                </a:lnTo>
                <a:lnTo>
                  <a:pt x="23150" y="12696"/>
                </a:lnTo>
                <a:lnTo>
                  <a:pt x="1298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9" name="object 299"/>
          <p:cNvSpPr/>
          <p:nvPr/>
        </p:nvSpPr>
        <p:spPr>
          <a:xfrm>
            <a:off x="4981387" y="3045710"/>
            <a:ext cx="45720" cy="62230"/>
          </a:xfrm>
          <a:custGeom>
            <a:avLst/>
            <a:gdLst/>
            <a:ahLst/>
            <a:cxnLst/>
            <a:rect l="l" t="t" r="r" b="b"/>
            <a:pathLst>
              <a:path w="45720" h="62230">
                <a:moveTo>
                  <a:pt x="43021" y="0"/>
                </a:moveTo>
                <a:lnTo>
                  <a:pt x="37575" y="552"/>
                </a:lnTo>
                <a:lnTo>
                  <a:pt x="39209" y="12984"/>
                </a:lnTo>
                <a:lnTo>
                  <a:pt x="39753" y="23481"/>
                </a:lnTo>
                <a:lnTo>
                  <a:pt x="13069" y="53591"/>
                </a:lnTo>
                <a:lnTo>
                  <a:pt x="0" y="59117"/>
                </a:lnTo>
                <a:lnTo>
                  <a:pt x="2178" y="62155"/>
                </a:lnTo>
                <a:lnTo>
                  <a:pt x="40843" y="39503"/>
                </a:lnTo>
                <a:lnTo>
                  <a:pt x="45199" y="23481"/>
                </a:lnTo>
                <a:lnTo>
                  <a:pt x="44655" y="12984"/>
                </a:lnTo>
                <a:lnTo>
                  <a:pt x="4302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0" name="object 300"/>
          <p:cNvSpPr/>
          <p:nvPr/>
        </p:nvSpPr>
        <p:spPr>
          <a:xfrm>
            <a:off x="5012254" y="3032450"/>
            <a:ext cx="20320" cy="15240"/>
          </a:xfrm>
          <a:custGeom>
            <a:avLst/>
            <a:gdLst/>
            <a:ahLst/>
            <a:cxnLst/>
            <a:rect l="l" t="t" r="r" b="b"/>
            <a:pathLst>
              <a:path w="20320" h="15239">
                <a:moveTo>
                  <a:pt x="7717" y="0"/>
                </a:moveTo>
                <a:lnTo>
                  <a:pt x="0" y="14917"/>
                </a:lnTo>
                <a:lnTo>
                  <a:pt x="19843" y="13510"/>
                </a:lnTo>
                <a:lnTo>
                  <a:pt x="771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1" name="object 301"/>
          <p:cNvSpPr/>
          <p:nvPr/>
        </p:nvSpPr>
        <p:spPr>
          <a:xfrm>
            <a:off x="5040918" y="3054826"/>
            <a:ext cx="23495" cy="26670"/>
          </a:xfrm>
          <a:custGeom>
            <a:avLst/>
            <a:gdLst/>
            <a:ahLst/>
            <a:cxnLst/>
            <a:rect l="l" t="t" r="r" b="b"/>
            <a:pathLst>
              <a:path w="23495" h="26669">
                <a:moveTo>
                  <a:pt x="11306" y="0"/>
                </a:moveTo>
                <a:lnTo>
                  <a:pt x="0" y="13670"/>
                </a:lnTo>
                <a:lnTo>
                  <a:pt x="0" y="15584"/>
                </a:lnTo>
                <a:lnTo>
                  <a:pt x="538" y="17223"/>
                </a:lnTo>
                <a:lnTo>
                  <a:pt x="646" y="19137"/>
                </a:lnTo>
                <a:lnTo>
                  <a:pt x="1076" y="20231"/>
                </a:lnTo>
                <a:lnTo>
                  <a:pt x="2153" y="21871"/>
                </a:lnTo>
                <a:lnTo>
                  <a:pt x="3230" y="22692"/>
                </a:lnTo>
                <a:lnTo>
                  <a:pt x="3768" y="23238"/>
                </a:lnTo>
                <a:lnTo>
                  <a:pt x="4306" y="24058"/>
                </a:lnTo>
                <a:lnTo>
                  <a:pt x="5383" y="24606"/>
                </a:lnTo>
                <a:lnTo>
                  <a:pt x="5922" y="25152"/>
                </a:lnTo>
                <a:lnTo>
                  <a:pt x="6998" y="25699"/>
                </a:lnTo>
                <a:lnTo>
                  <a:pt x="8075" y="25972"/>
                </a:lnTo>
                <a:lnTo>
                  <a:pt x="9152" y="25972"/>
                </a:lnTo>
                <a:lnTo>
                  <a:pt x="10229" y="26518"/>
                </a:lnTo>
                <a:lnTo>
                  <a:pt x="11306" y="26518"/>
                </a:lnTo>
                <a:lnTo>
                  <a:pt x="13459" y="25972"/>
                </a:lnTo>
                <a:lnTo>
                  <a:pt x="15074" y="25699"/>
                </a:lnTo>
                <a:lnTo>
                  <a:pt x="16511" y="25152"/>
                </a:lnTo>
                <a:lnTo>
                  <a:pt x="10768" y="25152"/>
                </a:lnTo>
                <a:lnTo>
                  <a:pt x="10229" y="24879"/>
                </a:lnTo>
                <a:lnTo>
                  <a:pt x="9152" y="24879"/>
                </a:lnTo>
                <a:lnTo>
                  <a:pt x="8614" y="24606"/>
                </a:lnTo>
                <a:lnTo>
                  <a:pt x="8075" y="24606"/>
                </a:lnTo>
                <a:lnTo>
                  <a:pt x="7537" y="24058"/>
                </a:lnTo>
                <a:lnTo>
                  <a:pt x="6998" y="23785"/>
                </a:lnTo>
                <a:lnTo>
                  <a:pt x="6998" y="23238"/>
                </a:lnTo>
                <a:lnTo>
                  <a:pt x="6460" y="22692"/>
                </a:lnTo>
                <a:lnTo>
                  <a:pt x="5922" y="21871"/>
                </a:lnTo>
                <a:lnTo>
                  <a:pt x="5383" y="20778"/>
                </a:lnTo>
                <a:lnTo>
                  <a:pt x="5383" y="17223"/>
                </a:lnTo>
                <a:lnTo>
                  <a:pt x="4922" y="15584"/>
                </a:lnTo>
                <a:lnTo>
                  <a:pt x="4845" y="13670"/>
                </a:lnTo>
                <a:lnTo>
                  <a:pt x="23150" y="13670"/>
                </a:lnTo>
                <a:lnTo>
                  <a:pt x="22971" y="12576"/>
                </a:lnTo>
                <a:lnTo>
                  <a:pt x="4845" y="12576"/>
                </a:lnTo>
                <a:lnTo>
                  <a:pt x="4845" y="10389"/>
                </a:lnTo>
                <a:lnTo>
                  <a:pt x="5383" y="8475"/>
                </a:lnTo>
                <a:lnTo>
                  <a:pt x="5383" y="6835"/>
                </a:lnTo>
                <a:lnTo>
                  <a:pt x="5922" y="5468"/>
                </a:lnTo>
                <a:lnTo>
                  <a:pt x="5922" y="4648"/>
                </a:lnTo>
                <a:lnTo>
                  <a:pt x="6460" y="3827"/>
                </a:lnTo>
                <a:lnTo>
                  <a:pt x="7537" y="3007"/>
                </a:lnTo>
                <a:lnTo>
                  <a:pt x="8075" y="2186"/>
                </a:lnTo>
                <a:lnTo>
                  <a:pt x="9152" y="1913"/>
                </a:lnTo>
                <a:lnTo>
                  <a:pt x="9691" y="1367"/>
                </a:lnTo>
                <a:lnTo>
                  <a:pt x="10768" y="1093"/>
                </a:lnTo>
                <a:lnTo>
                  <a:pt x="15612" y="1093"/>
                </a:lnTo>
                <a:lnTo>
                  <a:pt x="15074" y="820"/>
                </a:lnTo>
                <a:lnTo>
                  <a:pt x="13459" y="274"/>
                </a:lnTo>
                <a:lnTo>
                  <a:pt x="11306" y="0"/>
                </a:lnTo>
                <a:close/>
              </a:path>
              <a:path w="23495" h="26669">
                <a:moveTo>
                  <a:pt x="23150" y="13670"/>
                </a:moveTo>
                <a:lnTo>
                  <a:pt x="18305" y="13670"/>
                </a:lnTo>
                <a:lnTo>
                  <a:pt x="18305" y="16130"/>
                </a:lnTo>
                <a:lnTo>
                  <a:pt x="17767" y="18044"/>
                </a:lnTo>
                <a:lnTo>
                  <a:pt x="17228" y="19410"/>
                </a:lnTo>
                <a:lnTo>
                  <a:pt x="16779" y="20778"/>
                </a:lnTo>
                <a:lnTo>
                  <a:pt x="16690" y="22144"/>
                </a:lnTo>
                <a:lnTo>
                  <a:pt x="16151" y="22965"/>
                </a:lnTo>
                <a:lnTo>
                  <a:pt x="15074" y="23785"/>
                </a:lnTo>
                <a:lnTo>
                  <a:pt x="14536" y="24606"/>
                </a:lnTo>
                <a:lnTo>
                  <a:pt x="13997" y="24879"/>
                </a:lnTo>
                <a:lnTo>
                  <a:pt x="12920" y="24879"/>
                </a:lnTo>
                <a:lnTo>
                  <a:pt x="12383" y="25152"/>
                </a:lnTo>
                <a:lnTo>
                  <a:pt x="16511" y="25152"/>
                </a:lnTo>
                <a:lnTo>
                  <a:pt x="17228" y="24879"/>
                </a:lnTo>
                <a:lnTo>
                  <a:pt x="18844" y="23785"/>
                </a:lnTo>
                <a:lnTo>
                  <a:pt x="20459" y="21871"/>
                </a:lnTo>
                <a:lnTo>
                  <a:pt x="22073" y="19137"/>
                </a:lnTo>
                <a:lnTo>
                  <a:pt x="23150" y="13670"/>
                </a:lnTo>
                <a:close/>
              </a:path>
              <a:path w="23495" h="26669">
                <a:moveTo>
                  <a:pt x="15612" y="1093"/>
                </a:moveTo>
                <a:lnTo>
                  <a:pt x="11845" y="1093"/>
                </a:lnTo>
                <a:lnTo>
                  <a:pt x="12920" y="1367"/>
                </a:lnTo>
                <a:lnTo>
                  <a:pt x="13459" y="1367"/>
                </a:lnTo>
                <a:lnTo>
                  <a:pt x="13997" y="1913"/>
                </a:lnTo>
                <a:lnTo>
                  <a:pt x="14536" y="2734"/>
                </a:lnTo>
                <a:lnTo>
                  <a:pt x="15613" y="3554"/>
                </a:lnTo>
                <a:lnTo>
                  <a:pt x="16151" y="4100"/>
                </a:lnTo>
                <a:lnTo>
                  <a:pt x="17228" y="6835"/>
                </a:lnTo>
                <a:lnTo>
                  <a:pt x="17767" y="8475"/>
                </a:lnTo>
                <a:lnTo>
                  <a:pt x="18305" y="10389"/>
                </a:lnTo>
                <a:lnTo>
                  <a:pt x="18305" y="12576"/>
                </a:lnTo>
                <a:lnTo>
                  <a:pt x="22971" y="12576"/>
                </a:lnTo>
                <a:lnTo>
                  <a:pt x="17228" y="1913"/>
                </a:lnTo>
                <a:lnTo>
                  <a:pt x="15612" y="10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2" name="object 302"/>
          <p:cNvSpPr txBox="1"/>
          <p:nvPr/>
        </p:nvSpPr>
        <p:spPr>
          <a:xfrm>
            <a:off x="3225156" y="3903709"/>
            <a:ext cx="2142490" cy="14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800" i="1" spc="10" dirty="0">
                <a:latin typeface="Cambria"/>
                <a:cs typeface="Cambria"/>
              </a:rPr>
              <a:t>Gambar </a:t>
            </a:r>
            <a:r>
              <a:rPr sz="800" i="1" dirty="0">
                <a:latin typeface="Cambria"/>
                <a:cs typeface="Cambria"/>
              </a:rPr>
              <a:t>2 : </a:t>
            </a:r>
            <a:r>
              <a:rPr sz="800" i="1" spc="5" dirty="0">
                <a:latin typeface="Cambria"/>
                <a:cs typeface="Cambria"/>
              </a:rPr>
              <a:t>Penyebab </a:t>
            </a:r>
            <a:r>
              <a:rPr sz="800" i="1" spc="10" dirty="0">
                <a:latin typeface="Cambria"/>
                <a:cs typeface="Cambria"/>
              </a:rPr>
              <a:t>redaman pada</a:t>
            </a:r>
            <a:r>
              <a:rPr sz="800" i="1" spc="30" dirty="0">
                <a:latin typeface="Cambria"/>
                <a:cs typeface="Cambria"/>
              </a:rPr>
              <a:t> </a:t>
            </a:r>
            <a:r>
              <a:rPr sz="800" i="1" spc="10" dirty="0">
                <a:latin typeface="Cambria"/>
                <a:cs typeface="Cambria"/>
              </a:rPr>
              <a:t>sambungan</a:t>
            </a:r>
            <a:endParaRPr sz="800">
              <a:latin typeface="Cambria"/>
              <a:cs typeface="Cambria"/>
            </a:endParaRPr>
          </a:p>
        </p:txBody>
      </p:sp>
      <p:sp>
        <p:nvSpPr>
          <p:cNvPr id="303" name="object 303"/>
          <p:cNvSpPr/>
          <p:nvPr/>
        </p:nvSpPr>
        <p:spPr>
          <a:xfrm>
            <a:off x="717549" y="1098550"/>
            <a:ext cx="6337300" cy="3568700"/>
          </a:xfrm>
          <a:custGeom>
            <a:avLst/>
            <a:gdLst/>
            <a:ahLst/>
            <a:cxnLst/>
            <a:rect l="l" t="t" r="r" b="b"/>
            <a:pathLst>
              <a:path w="6337300" h="3568700">
                <a:moveTo>
                  <a:pt x="0" y="0"/>
                </a:moveTo>
                <a:lnTo>
                  <a:pt x="6337300" y="0"/>
                </a:lnTo>
                <a:lnTo>
                  <a:pt x="6337300" y="3568700"/>
                </a:lnTo>
                <a:lnTo>
                  <a:pt x="0" y="35687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4" name="object 304"/>
          <p:cNvSpPr txBox="1"/>
          <p:nvPr/>
        </p:nvSpPr>
        <p:spPr>
          <a:xfrm>
            <a:off x="1092199" y="8706182"/>
            <a:ext cx="407670" cy="132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700" spc="5" dirty="0">
                <a:latin typeface="Calibri"/>
                <a:cs typeface="Calibri"/>
              </a:rPr>
              <a:t>Page </a:t>
            </a:r>
            <a:r>
              <a:rPr sz="700" dirty="0">
                <a:latin typeface="Calibri"/>
                <a:cs typeface="Calibri"/>
              </a:rPr>
              <a:t>-</a:t>
            </a:r>
            <a:r>
              <a:rPr sz="700" spc="-35" dirty="0">
                <a:latin typeface="Calibri"/>
                <a:cs typeface="Calibri"/>
              </a:rPr>
              <a:t> </a:t>
            </a:r>
            <a:r>
              <a:rPr sz="700" spc="15" dirty="0">
                <a:latin typeface="Calibri"/>
                <a:cs typeface="Calibri"/>
              </a:rPr>
              <a:t>124</a:t>
            </a:r>
            <a:endParaRPr sz="700">
              <a:latin typeface="Calibri"/>
              <a:cs typeface="Calibri"/>
            </a:endParaRPr>
          </a:p>
        </p:txBody>
      </p:sp>
      <p:sp>
        <p:nvSpPr>
          <p:cNvPr id="305" name="object 305"/>
          <p:cNvSpPr/>
          <p:nvPr/>
        </p:nvSpPr>
        <p:spPr>
          <a:xfrm>
            <a:off x="3645870" y="8619760"/>
            <a:ext cx="480659" cy="2467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6" name="object 306"/>
          <p:cNvSpPr txBox="1"/>
          <p:nvPr/>
        </p:nvSpPr>
        <p:spPr>
          <a:xfrm>
            <a:off x="3721483" y="6043291"/>
            <a:ext cx="2824480" cy="229933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58750" marR="19685" indent="-158750">
              <a:lnSpc>
                <a:spcPct val="100600"/>
              </a:lnSpc>
              <a:spcBef>
                <a:spcPts val="90"/>
              </a:spcBef>
              <a:buFont typeface="Wingdings"/>
              <a:buChar char=""/>
              <a:tabLst>
                <a:tab pos="158750" algn="l"/>
              </a:tabLst>
            </a:pPr>
            <a:r>
              <a:rPr sz="1100" spc="-5" dirty="0">
                <a:latin typeface="Cambria"/>
                <a:cs typeface="Cambria"/>
              </a:rPr>
              <a:t>Penyambungan </a:t>
            </a:r>
            <a:r>
              <a:rPr sz="1100" dirty="0">
                <a:latin typeface="Cambria"/>
                <a:cs typeface="Cambria"/>
              </a:rPr>
              <a:t>dengan </a:t>
            </a:r>
            <a:r>
              <a:rPr sz="1100" i="1" dirty="0">
                <a:latin typeface="Cambria"/>
                <a:cs typeface="Cambria"/>
              </a:rPr>
              <a:t>fusion splicer </a:t>
            </a:r>
            <a:r>
              <a:rPr sz="1100" spc="5" dirty="0">
                <a:latin typeface="Cambria"/>
                <a:cs typeface="Cambria"/>
              </a:rPr>
              <a:t>adalah  </a:t>
            </a:r>
            <a:r>
              <a:rPr sz="1100" spc="-5" dirty="0">
                <a:latin typeface="Cambria"/>
                <a:cs typeface="Cambria"/>
              </a:rPr>
              <a:t>teknik penyambungan serat </a:t>
            </a:r>
            <a:r>
              <a:rPr sz="1100" dirty="0">
                <a:latin typeface="Cambria"/>
                <a:cs typeface="Cambria"/>
              </a:rPr>
              <a:t>optik </a:t>
            </a:r>
            <a:r>
              <a:rPr sz="1100" spc="-5" dirty="0">
                <a:latin typeface="Cambria"/>
                <a:cs typeface="Cambria"/>
              </a:rPr>
              <a:t>secara  </a:t>
            </a:r>
            <a:r>
              <a:rPr sz="1100" dirty="0">
                <a:latin typeface="Cambria"/>
                <a:cs typeface="Cambria"/>
              </a:rPr>
              <a:t>permanen </a:t>
            </a:r>
            <a:r>
              <a:rPr sz="1100" spc="5" dirty="0">
                <a:latin typeface="Cambria"/>
                <a:cs typeface="Cambria"/>
              </a:rPr>
              <a:t>dan </a:t>
            </a:r>
            <a:r>
              <a:rPr sz="1100" dirty="0">
                <a:latin typeface="Cambria"/>
                <a:cs typeface="Cambria"/>
              </a:rPr>
              <a:t>menghasilkan redaman </a:t>
            </a:r>
            <a:r>
              <a:rPr sz="1100" spc="-5" dirty="0">
                <a:latin typeface="Cambria"/>
                <a:cs typeface="Cambria"/>
              </a:rPr>
              <a:t>yang  </a:t>
            </a:r>
            <a:r>
              <a:rPr sz="1100" dirty="0">
                <a:latin typeface="Cambria"/>
                <a:cs typeface="Cambria"/>
              </a:rPr>
              <a:t>sangat</a:t>
            </a:r>
            <a:r>
              <a:rPr sz="1100" spc="-5" dirty="0">
                <a:latin typeface="Cambria"/>
                <a:cs typeface="Cambria"/>
              </a:rPr>
              <a:t> kecil.</a:t>
            </a:r>
            <a:endParaRPr sz="1100">
              <a:latin typeface="Cambria"/>
              <a:cs typeface="Cambria"/>
            </a:endParaRPr>
          </a:p>
          <a:p>
            <a:pPr marL="158750" marR="673735" indent="-158750">
              <a:lnSpc>
                <a:spcPct val="99100"/>
              </a:lnSpc>
              <a:spcBef>
                <a:spcPts val="685"/>
              </a:spcBef>
              <a:buFont typeface="Wingdings"/>
              <a:buChar char=""/>
              <a:tabLst>
                <a:tab pos="158750" algn="l"/>
              </a:tabLst>
            </a:pPr>
            <a:r>
              <a:rPr sz="1100" dirty="0">
                <a:latin typeface="Cambria"/>
                <a:cs typeface="Cambria"/>
              </a:rPr>
              <a:t>Bagian-bagian </a:t>
            </a:r>
            <a:r>
              <a:rPr sz="1100" i="1" dirty="0">
                <a:latin typeface="Cambria"/>
                <a:cs typeface="Cambria"/>
              </a:rPr>
              <a:t>fusion splicer </a:t>
            </a:r>
            <a:r>
              <a:rPr sz="1100" spc="-5" dirty="0">
                <a:latin typeface="Cambria"/>
                <a:cs typeface="Cambria"/>
              </a:rPr>
              <a:t>yang  </a:t>
            </a:r>
            <a:r>
              <a:rPr sz="1100" spc="5" dirty="0">
                <a:latin typeface="Cambria"/>
                <a:cs typeface="Cambria"/>
              </a:rPr>
              <a:t>memadukan </a:t>
            </a:r>
            <a:r>
              <a:rPr sz="1100" spc="-5" dirty="0">
                <a:latin typeface="Cambria"/>
                <a:cs typeface="Cambria"/>
              </a:rPr>
              <a:t>proses terjadinya  penyambungan </a:t>
            </a:r>
            <a:r>
              <a:rPr sz="1100" dirty="0">
                <a:latin typeface="Cambria"/>
                <a:cs typeface="Cambria"/>
              </a:rPr>
              <a:t>:</a:t>
            </a:r>
            <a:endParaRPr sz="1100">
              <a:latin typeface="Cambria"/>
              <a:cs typeface="Cambria"/>
            </a:endParaRPr>
          </a:p>
          <a:p>
            <a:pPr marL="347980" lvl="1" indent="-189865">
              <a:lnSpc>
                <a:spcPct val="100000"/>
              </a:lnSpc>
              <a:spcBef>
                <a:spcPts val="670"/>
              </a:spcBef>
              <a:buFont typeface="Wingdings"/>
              <a:buChar char=""/>
              <a:tabLst>
                <a:tab pos="348615" algn="l"/>
              </a:tabLst>
            </a:pPr>
            <a:r>
              <a:rPr sz="1100" dirty="0">
                <a:latin typeface="Cambria"/>
                <a:cs typeface="Cambria"/>
              </a:rPr>
              <a:t>Alur “V” </a:t>
            </a:r>
            <a:r>
              <a:rPr sz="1100" spc="5" dirty="0">
                <a:latin typeface="Cambria"/>
                <a:cs typeface="Cambria"/>
              </a:rPr>
              <a:t>dan</a:t>
            </a:r>
            <a:r>
              <a:rPr sz="1100" spc="-55" dirty="0">
                <a:latin typeface="Cambria"/>
                <a:cs typeface="Cambria"/>
              </a:rPr>
              <a:t> </a:t>
            </a:r>
            <a:r>
              <a:rPr sz="1100" dirty="0">
                <a:latin typeface="Cambria"/>
                <a:cs typeface="Cambria"/>
              </a:rPr>
              <a:t>klem.</a:t>
            </a:r>
            <a:endParaRPr sz="1100">
              <a:latin typeface="Cambria"/>
              <a:cs typeface="Cambria"/>
            </a:endParaRPr>
          </a:p>
          <a:p>
            <a:pPr marL="347980" lvl="1" indent="-189865">
              <a:lnSpc>
                <a:spcPct val="100000"/>
              </a:lnSpc>
              <a:spcBef>
                <a:spcPts val="670"/>
              </a:spcBef>
              <a:buFont typeface="Wingdings"/>
              <a:buChar char=""/>
              <a:tabLst>
                <a:tab pos="348615" algn="l"/>
              </a:tabLst>
            </a:pPr>
            <a:r>
              <a:rPr sz="1100" spc="-5" dirty="0">
                <a:latin typeface="Cambria"/>
                <a:cs typeface="Cambria"/>
              </a:rPr>
              <a:t>Mikro </a:t>
            </a:r>
            <a:r>
              <a:rPr sz="1100" dirty="0">
                <a:latin typeface="Cambria"/>
                <a:cs typeface="Cambria"/>
              </a:rPr>
              <a:t>positioned </a:t>
            </a:r>
            <a:r>
              <a:rPr sz="1100" spc="5" dirty="0">
                <a:latin typeface="Cambria"/>
                <a:cs typeface="Cambria"/>
              </a:rPr>
              <a:t>dan</a:t>
            </a:r>
            <a:r>
              <a:rPr sz="1100" spc="10" dirty="0">
                <a:latin typeface="Cambria"/>
                <a:cs typeface="Cambria"/>
              </a:rPr>
              <a:t> </a:t>
            </a:r>
            <a:r>
              <a:rPr sz="1100" spc="-15" dirty="0">
                <a:latin typeface="Cambria"/>
                <a:cs typeface="Cambria"/>
              </a:rPr>
              <a:t>sensor.</a:t>
            </a:r>
            <a:endParaRPr sz="1100">
              <a:latin typeface="Cambria"/>
              <a:cs typeface="Cambria"/>
            </a:endParaRPr>
          </a:p>
          <a:p>
            <a:pPr marL="347980" lvl="1" indent="-189865">
              <a:lnSpc>
                <a:spcPct val="100000"/>
              </a:lnSpc>
              <a:spcBef>
                <a:spcPts val="675"/>
              </a:spcBef>
              <a:buFont typeface="Wingdings"/>
              <a:buChar char=""/>
              <a:tabLst>
                <a:tab pos="348615" algn="l"/>
              </a:tabLst>
            </a:pPr>
            <a:r>
              <a:rPr sz="1100" dirty="0">
                <a:latin typeface="Cambria"/>
                <a:cs typeface="Cambria"/>
              </a:rPr>
              <a:t>Elektroda.</a:t>
            </a:r>
            <a:endParaRPr sz="1100">
              <a:latin typeface="Cambria"/>
              <a:cs typeface="Cambria"/>
            </a:endParaRPr>
          </a:p>
          <a:p>
            <a:pPr marL="347980" lvl="1" indent="-189865">
              <a:lnSpc>
                <a:spcPct val="100000"/>
              </a:lnSpc>
              <a:spcBef>
                <a:spcPts val="695"/>
              </a:spcBef>
              <a:buFont typeface="Wingdings"/>
              <a:buChar char=""/>
              <a:tabLst>
                <a:tab pos="348615" algn="l"/>
              </a:tabLst>
            </a:pPr>
            <a:r>
              <a:rPr sz="1100" dirty="0">
                <a:latin typeface="Cambria"/>
                <a:cs typeface="Cambria"/>
              </a:rPr>
              <a:t>Sistem sensor </a:t>
            </a:r>
            <a:r>
              <a:rPr sz="1100" spc="-5" dirty="0">
                <a:latin typeface="Cambria"/>
                <a:cs typeface="Cambria"/>
              </a:rPr>
              <a:t>yang </a:t>
            </a:r>
            <a:r>
              <a:rPr sz="1100" dirty="0">
                <a:latin typeface="Cambria"/>
                <a:cs typeface="Cambria"/>
              </a:rPr>
              <a:t>berisi kaca </a:t>
            </a:r>
            <a:r>
              <a:rPr sz="1100" spc="5" dirty="0">
                <a:latin typeface="Cambria"/>
                <a:cs typeface="Cambria"/>
              </a:rPr>
              <a:t>dan</a:t>
            </a:r>
            <a:r>
              <a:rPr sz="1100" spc="15" dirty="0">
                <a:latin typeface="Cambria"/>
                <a:cs typeface="Cambria"/>
              </a:rPr>
              <a:t> </a:t>
            </a:r>
            <a:r>
              <a:rPr sz="1100" dirty="0">
                <a:latin typeface="Cambria"/>
                <a:cs typeface="Cambria"/>
              </a:rPr>
              <a:t>lensa.</a:t>
            </a:r>
            <a:endParaRPr sz="1100">
              <a:latin typeface="Cambria"/>
              <a:cs typeface="Cambria"/>
            </a:endParaRPr>
          </a:p>
        </p:txBody>
      </p:sp>
      <p:sp>
        <p:nvSpPr>
          <p:cNvPr id="307" name="object 307"/>
          <p:cNvSpPr txBox="1"/>
          <p:nvPr/>
        </p:nvSpPr>
        <p:spPr>
          <a:xfrm>
            <a:off x="1558086" y="8251533"/>
            <a:ext cx="149669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800" i="1" spc="10" dirty="0">
                <a:latin typeface="Cambria"/>
                <a:cs typeface="Cambria"/>
              </a:rPr>
              <a:t>Gambar </a:t>
            </a:r>
            <a:r>
              <a:rPr sz="800" i="1" dirty="0">
                <a:latin typeface="Cambria"/>
                <a:cs typeface="Cambria"/>
              </a:rPr>
              <a:t>3 : </a:t>
            </a:r>
            <a:r>
              <a:rPr sz="800" i="1" spc="5" dirty="0">
                <a:latin typeface="Cambria"/>
                <a:cs typeface="Cambria"/>
              </a:rPr>
              <a:t>Struktur fusion</a:t>
            </a:r>
            <a:r>
              <a:rPr sz="800" i="1" spc="50" dirty="0">
                <a:latin typeface="Cambria"/>
                <a:cs typeface="Cambria"/>
              </a:rPr>
              <a:t> </a:t>
            </a:r>
            <a:r>
              <a:rPr sz="800" i="1" spc="10" dirty="0">
                <a:latin typeface="Cambria"/>
                <a:cs typeface="Cambria"/>
              </a:rPr>
              <a:t>splicer</a:t>
            </a:r>
            <a:endParaRPr sz="800">
              <a:latin typeface="Cambria"/>
              <a:cs typeface="Cambria"/>
            </a:endParaRPr>
          </a:p>
        </p:txBody>
      </p:sp>
      <p:sp>
        <p:nvSpPr>
          <p:cNvPr id="308" name="object 308"/>
          <p:cNvSpPr/>
          <p:nvPr/>
        </p:nvSpPr>
        <p:spPr>
          <a:xfrm>
            <a:off x="1070579" y="6319904"/>
            <a:ext cx="2587404" cy="177884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9" name="object 309"/>
          <p:cNvSpPr txBox="1"/>
          <p:nvPr/>
        </p:nvSpPr>
        <p:spPr>
          <a:xfrm>
            <a:off x="1242077" y="5549515"/>
            <a:ext cx="176593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100" b="1" dirty="0">
                <a:latin typeface="Cambria"/>
                <a:cs typeface="Cambria"/>
              </a:rPr>
              <a:t>Prinsip </a:t>
            </a:r>
            <a:r>
              <a:rPr sz="1100" b="1" spc="-5" dirty="0">
                <a:latin typeface="Cambria"/>
                <a:cs typeface="Cambria"/>
              </a:rPr>
              <a:t>kerja </a:t>
            </a:r>
            <a:r>
              <a:rPr sz="1100" b="1" dirty="0">
                <a:latin typeface="Cambria"/>
                <a:cs typeface="Cambria"/>
              </a:rPr>
              <a:t>fusion</a:t>
            </a:r>
            <a:r>
              <a:rPr sz="1100" b="1" spc="-5" dirty="0">
                <a:latin typeface="Cambria"/>
                <a:cs typeface="Cambria"/>
              </a:rPr>
              <a:t> </a:t>
            </a:r>
            <a:r>
              <a:rPr sz="1100" b="1" dirty="0">
                <a:latin typeface="Cambria"/>
                <a:cs typeface="Cambria"/>
              </a:rPr>
              <a:t>splicer</a:t>
            </a:r>
            <a:endParaRPr sz="1100">
              <a:latin typeface="Cambria"/>
              <a:cs typeface="Cambria"/>
            </a:endParaRPr>
          </a:p>
        </p:txBody>
      </p:sp>
      <p:sp>
        <p:nvSpPr>
          <p:cNvPr id="310" name="object 310"/>
          <p:cNvSpPr/>
          <p:nvPr/>
        </p:nvSpPr>
        <p:spPr>
          <a:xfrm>
            <a:off x="6200335" y="7219232"/>
            <a:ext cx="370416" cy="32672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1" name="object 311"/>
          <p:cNvSpPr/>
          <p:nvPr/>
        </p:nvSpPr>
        <p:spPr>
          <a:xfrm>
            <a:off x="717549" y="5391150"/>
            <a:ext cx="6337300" cy="3556000"/>
          </a:xfrm>
          <a:custGeom>
            <a:avLst/>
            <a:gdLst/>
            <a:ahLst/>
            <a:cxnLst/>
            <a:rect l="l" t="t" r="r" b="b"/>
            <a:pathLst>
              <a:path w="6337300" h="3556000">
                <a:moveTo>
                  <a:pt x="0" y="0"/>
                </a:moveTo>
                <a:lnTo>
                  <a:pt x="6337300" y="0"/>
                </a:lnTo>
                <a:lnTo>
                  <a:pt x="6337300" y="3556000"/>
                </a:lnTo>
                <a:lnTo>
                  <a:pt x="0" y="35560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2" name="object 3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535"/>
              </a:lnSpc>
            </a:pPr>
            <a:fld id="{81D60167-4931-47E6-BA6A-407CBD079E47}" type="slidenum">
              <a:rPr dirty="0"/>
              <a:t>52</a:t>
            </a:fld>
            <a:endParaRPr dirty="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645870" y="4338673"/>
            <a:ext cx="480659" cy="2476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17549" y="1098550"/>
            <a:ext cx="6337300" cy="356870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700">
              <a:latin typeface="Times New Roman"/>
              <a:cs typeface="Times New Roman"/>
            </a:endParaRPr>
          </a:p>
          <a:p>
            <a:pPr marL="577215">
              <a:lnSpc>
                <a:spcPct val="100000"/>
              </a:lnSpc>
            </a:pPr>
            <a:r>
              <a:rPr sz="1100" b="1" dirty="0">
                <a:latin typeface="Cambria"/>
                <a:cs typeface="Cambria"/>
              </a:rPr>
              <a:t>Proses Fusion</a:t>
            </a:r>
            <a:endParaRPr sz="1100">
              <a:latin typeface="Cambria"/>
              <a:cs typeface="Cambria"/>
            </a:endParaRPr>
          </a:p>
          <a:p>
            <a:pPr marL="577215">
              <a:lnSpc>
                <a:spcPct val="100000"/>
              </a:lnSpc>
              <a:spcBef>
                <a:spcPts val="1155"/>
              </a:spcBef>
            </a:pPr>
            <a:r>
              <a:rPr sz="1100" spc="-5" dirty="0">
                <a:latin typeface="Cambria"/>
                <a:cs typeface="Cambria"/>
              </a:rPr>
              <a:t>Secara </a:t>
            </a:r>
            <a:r>
              <a:rPr sz="1100" dirty="0">
                <a:latin typeface="Cambria"/>
                <a:cs typeface="Cambria"/>
              </a:rPr>
              <a:t>garis besar </a:t>
            </a:r>
            <a:r>
              <a:rPr sz="1100" spc="-5" dirty="0">
                <a:latin typeface="Cambria"/>
                <a:cs typeface="Cambria"/>
              </a:rPr>
              <a:t>proses penyambungan </a:t>
            </a:r>
            <a:r>
              <a:rPr sz="1100" dirty="0">
                <a:latin typeface="Cambria"/>
                <a:cs typeface="Cambria"/>
              </a:rPr>
              <a:t>dengan </a:t>
            </a:r>
            <a:r>
              <a:rPr sz="1100" i="1" dirty="0">
                <a:latin typeface="Cambria"/>
                <a:cs typeface="Cambria"/>
              </a:rPr>
              <a:t>fusion splicer </a:t>
            </a:r>
            <a:r>
              <a:rPr sz="1100" dirty="0">
                <a:latin typeface="Cambria"/>
                <a:cs typeface="Cambria"/>
              </a:rPr>
              <a:t>adalah sebagai berikut</a:t>
            </a:r>
            <a:r>
              <a:rPr sz="1100" spc="90" dirty="0">
                <a:latin typeface="Cambria"/>
                <a:cs typeface="Cambria"/>
              </a:rPr>
              <a:t> </a:t>
            </a:r>
            <a:r>
              <a:rPr sz="1100" dirty="0">
                <a:latin typeface="Cambria"/>
                <a:cs typeface="Cambria"/>
              </a:rPr>
              <a:t>:</a:t>
            </a:r>
            <a:endParaRPr sz="1100">
              <a:latin typeface="Cambria"/>
              <a:cs typeface="Cambria"/>
            </a:endParaRPr>
          </a:p>
          <a:p>
            <a:pPr marL="815340" indent="-238760">
              <a:lnSpc>
                <a:spcPct val="100000"/>
              </a:lnSpc>
              <a:spcBef>
                <a:spcPts val="695"/>
              </a:spcBef>
              <a:buFont typeface="Wingdings"/>
              <a:buChar char=""/>
              <a:tabLst>
                <a:tab pos="815340" algn="l"/>
                <a:tab pos="815975" algn="l"/>
              </a:tabLst>
            </a:pPr>
            <a:r>
              <a:rPr sz="1100" dirty="0">
                <a:latin typeface="Cambria"/>
                <a:cs typeface="Cambria"/>
              </a:rPr>
              <a:t>Pengupasan coating menggunakan </a:t>
            </a:r>
            <a:r>
              <a:rPr sz="1100" i="1" dirty="0">
                <a:latin typeface="Cambria"/>
                <a:cs typeface="Cambria"/>
              </a:rPr>
              <a:t>fiber striper</a:t>
            </a:r>
            <a:r>
              <a:rPr sz="1100" dirty="0">
                <a:latin typeface="Cambria"/>
                <a:cs typeface="Cambria"/>
              </a:rPr>
              <a:t>.</a:t>
            </a:r>
            <a:endParaRPr sz="1100">
              <a:latin typeface="Cambria"/>
              <a:cs typeface="Cambria"/>
            </a:endParaRPr>
          </a:p>
          <a:p>
            <a:pPr marL="815340" indent="-238760">
              <a:lnSpc>
                <a:spcPct val="100000"/>
              </a:lnSpc>
              <a:spcBef>
                <a:spcPts val="670"/>
              </a:spcBef>
              <a:buFont typeface="Wingdings"/>
              <a:buChar char=""/>
              <a:tabLst>
                <a:tab pos="815340" algn="l"/>
                <a:tab pos="815975" algn="l"/>
              </a:tabLst>
            </a:pPr>
            <a:r>
              <a:rPr sz="1100" dirty="0">
                <a:latin typeface="Cambria"/>
                <a:cs typeface="Cambria"/>
              </a:rPr>
              <a:t>Pembersihan </a:t>
            </a:r>
            <a:r>
              <a:rPr sz="1100" spc="-5" dirty="0">
                <a:latin typeface="Cambria"/>
                <a:cs typeface="Cambria"/>
              </a:rPr>
              <a:t>serat </a:t>
            </a:r>
            <a:r>
              <a:rPr sz="1100" dirty="0">
                <a:latin typeface="Cambria"/>
                <a:cs typeface="Cambria"/>
              </a:rPr>
              <a:t>menggunakan alkohol.</a:t>
            </a:r>
            <a:endParaRPr sz="1100">
              <a:latin typeface="Cambria"/>
              <a:cs typeface="Cambria"/>
            </a:endParaRPr>
          </a:p>
          <a:p>
            <a:pPr marL="815340" indent="-238760">
              <a:lnSpc>
                <a:spcPct val="100000"/>
              </a:lnSpc>
              <a:spcBef>
                <a:spcPts val="695"/>
              </a:spcBef>
              <a:buFont typeface="Wingdings"/>
              <a:buChar char=""/>
              <a:tabLst>
                <a:tab pos="815340" algn="l"/>
                <a:tab pos="815975" algn="l"/>
              </a:tabLst>
            </a:pPr>
            <a:r>
              <a:rPr sz="1100" spc="-5" dirty="0">
                <a:latin typeface="Cambria"/>
                <a:cs typeface="Cambria"/>
              </a:rPr>
              <a:t>Pemotongan serat </a:t>
            </a:r>
            <a:r>
              <a:rPr sz="1100" dirty="0">
                <a:latin typeface="Cambria"/>
                <a:cs typeface="Cambria"/>
              </a:rPr>
              <a:t>menggunakan </a:t>
            </a:r>
            <a:r>
              <a:rPr sz="1100" i="1" dirty="0">
                <a:latin typeface="Cambria"/>
                <a:cs typeface="Cambria"/>
              </a:rPr>
              <a:t>fiber</a:t>
            </a:r>
            <a:r>
              <a:rPr sz="1100" i="1" spc="10" dirty="0">
                <a:latin typeface="Cambria"/>
                <a:cs typeface="Cambria"/>
              </a:rPr>
              <a:t> </a:t>
            </a:r>
            <a:r>
              <a:rPr sz="1100" i="1" spc="-5" dirty="0">
                <a:latin typeface="Cambria"/>
                <a:cs typeface="Cambria"/>
              </a:rPr>
              <a:t>cleaver</a:t>
            </a:r>
            <a:r>
              <a:rPr sz="1100" spc="-5" dirty="0">
                <a:latin typeface="Cambria"/>
                <a:cs typeface="Cambria"/>
              </a:rPr>
              <a:t>.</a:t>
            </a:r>
            <a:endParaRPr sz="1100">
              <a:latin typeface="Cambria"/>
              <a:cs typeface="Cambria"/>
            </a:endParaRPr>
          </a:p>
          <a:p>
            <a:pPr marL="815340" indent="-238760">
              <a:lnSpc>
                <a:spcPct val="100000"/>
              </a:lnSpc>
              <a:spcBef>
                <a:spcPts val="675"/>
              </a:spcBef>
              <a:buFont typeface="Wingdings"/>
              <a:buChar char=""/>
              <a:tabLst>
                <a:tab pos="815340" algn="l"/>
                <a:tab pos="815975" algn="l"/>
              </a:tabLst>
            </a:pPr>
            <a:r>
              <a:rPr sz="1100" dirty="0">
                <a:latin typeface="Cambria"/>
                <a:cs typeface="Cambria"/>
              </a:rPr>
              <a:t>Pemasangan </a:t>
            </a:r>
            <a:r>
              <a:rPr sz="1100" spc="-5" dirty="0">
                <a:latin typeface="Cambria"/>
                <a:cs typeface="Cambria"/>
              </a:rPr>
              <a:t>serat </a:t>
            </a:r>
            <a:r>
              <a:rPr sz="1100" dirty="0">
                <a:latin typeface="Cambria"/>
                <a:cs typeface="Cambria"/>
              </a:rPr>
              <a:t>pada alur</a:t>
            </a:r>
            <a:r>
              <a:rPr sz="1100" spc="15" dirty="0">
                <a:latin typeface="Cambria"/>
                <a:cs typeface="Cambria"/>
              </a:rPr>
              <a:t> </a:t>
            </a:r>
            <a:r>
              <a:rPr sz="1100" spc="-55" dirty="0">
                <a:latin typeface="Cambria"/>
                <a:cs typeface="Cambria"/>
              </a:rPr>
              <a:t>V.</a:t>
            </a:r>
            <a:endParaRPr sz="1100">
              <a:latin typeface="Cambria"/>
              <a:cs typeface="Cambria"/>
            </a:endParaRPr>
          </a:p>
          <a:p>
            <a:pPr marL="815340" marR="419734" indent="-238125">
              <a:lnSpc>
                <a:spcPts val="1300"/>
              </a:lnSpc>
              <a:spcBef>
                <a:spcPts val="755"/>
              </a:spcBef>
              <a:buFont typeface="Wingdings"/>
              <a:buChar char=""/>
              <a:tabLst>
                <a:tab pos="815340" algn="l"/>
                <a:tab pos="815975" algn="l"/>
              </a:tabLst>
            </a:pPr>
            <a:r>
              <a:rPr sz="1100" dirty="0">
                <a:latin typeface="Cambria"/>
                <a:cs typeface="Cambria"/>
              </a:rPr>
              <a:t>Mensejajarkan </a:t>
            </a:r>
            <a:r>
              <a:rPr sz="1100" spc="-5" dirty="0">
                <a:latin typeface="Cambria"/>
                <a:cs typeface="Cambria"/>
              </a:rPr>
              <a:t>serat </a:t>
            </a:r>
            <a:r>
              <a:rPr sz="1100" spc="5" dirty="0">
                <a:latin typeface="Cambria"/>
                <a:cs typeface="Cambria"/>
              </a:rPr>
              <a:t>dan </a:t>
            </a:r>
            <a:r>
              <a:rPr sz="1100" dirty="0">
                <a:latin typeface="Cambria"/>
                <a:cs typeface="Cambria"/>
              </a:rPr>
              <a:t>fusion splicing (aligning). </a:t>
            </a:r>
            <a:r>
              <a:rPr sz="1100" spc="-5" dirty="0">
                <a:latin typeface="Cambria"/>
                <a:cs typeface="Cambria"/>
              </a:rPr>
              <a:t>Biasanya </a:t>
            </a:r>
            <a:r>
              <a:rPr sz="1100" dirty="0">
                <a:latin typeface="Cambria"/>
                <a:cs typeface="Cambria"/>
              </a:rPr>
              <a:t>sudah dilakukan </a:t>
            </a:r>
            <a:r>
              <a:rPr sz="1100" spc="-5" dirty="0">
                <a:latin typeface="Cambria"/>
                <a:cs typeface="Cambria"/>
              </a:rPr>
              <a:t>secara  </a:t>
            </a:r>
            <a:r>
              <a:rPr sz="1100" dirty="0">
                <a:latin typeface="Cambria"/>
                <a:cs typeface="Cambria"/>
              </a:rPr>
              <a:t>otomatis.</a:t>
            </a:r>
            <a:endParaRPr sz="1100">
              <a:latin typeface="Cambria"/>
              <a:cs typeface="Cambria"/>
            </a:endParaRPr>
          </a:p>
          <a:p>
            <a:pPr marL="815340" indent="-238760">
              <a:lnSpc>
                <a:spcPct val="100000"/>
              </a:lnSpc>
              <a:spcBef>
                <a:spcPts val="650"/>
              </a:spcBef>
              <a:buFont typeface="Wingdings"/>
              <a:buChar char=""/>
              <a:tabLst>
                <a:tab pos="815340" algn="l"/>
                <a:tab pos="815975" algn="l"/>
              </a:tabLst>
            </a:pPr>
            <a:r>
              <a:rPr sz="1100" dirty="0">
                <a:latin typeface="Cambria"/>
                <a:cs typeface="Cambria"/>
              </a:rPr>
              <a:t>Mengecek estimasi redaman sambungan pada</a:t>
            </a:r>
            <a:r>
              <a:rPr sz="1100" spc="20" dirty="0">
                <a:latin typeface="Cambria"/>
                <a:cs typeface="Cambria"/>
              </a:rPr>
              <a:t> </a:t>
            </a:r>
            <a:r>
              <a:rPr sz="1100" spc="-25" dirty="0">
                <a:latin typeface="Cambria"/>
                <a:cs typeface="Cambria"/>
              </a:rPr>
              <a:t>layar.</a:t>
            </a:r>
            <a:endParaRPr sz="1100">
              <a:latin typeface="Cambria"/>
              <a:cs typeface="Cambria"/>
            </a:endParaRPr>
          </a:p>
          <a:p>
            <a:pPr marL="815340" indent="-238760">
              <a:lnSpc>
                <a:spcPct val="100000"/>
              </a:lnSpc>
              <a:spcBef>
                <a:spcPts val="675"/>
              </a:spcBef>
              <a:buFont typeface="Wingdings"/>
              <a:buChar char=""/>
              <a:tabLst>
                <a:tab pos="815340" algn="l"/>
                <a:tab pos="815975" algn="l"/>
              </a:tabLst>
            </a:pPr>
            <a:r>
              <a:rPr sz="1100" dirty="0">
                <a:latin typeface="Cambria"/>
                <a:cs typeface="Cambria"/>
              </a:rPr>
              <a:t>Pemanasan </a:t>
            </a:r>
            <a:r>
              <a:rPr sz="1100" i="1" dirty="0">
                <a:latin typeface="Cambria"/>
                <a:cs typeface="Cambria"/>
              </a:rPr>
              <a:t>protection sleeve </a:t>
            </a:r>
            <a:r>
              <a:rPr sz="1100" dirty="0">
                <a:latin typeface="Cambria"/>
                <a:cs typeface="Cambria"/>
              </a:rPr>
              <a:t>(pelindung</a:t>
            </a:r>
            <a:r>
              <a:rPr sz="1100" spc="10" dirty="0">
                <a:latin typeface="Cambria"/>
                <a:cs typeface="Cambria"/>
              </a:rPr>
              <a:t> </a:t>
            </a:r>
            <a:r>
              <a:rPr sz="1100" dirty="0">
                <a:latin typeface="Cambria"/>
                <a:cs typeface="Cambria"/>
              </a:rPr>
              <a:t>sambungan).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 marL="374650">
              <a:lnSpc>
                <a:spcPct val="100000"/>
              </a:lnSpc>
              <a:spcBef>
                <a:spcPts val="795"/>
              </a:spcBef>
            </a:pPr>
            <a:r>
              <a:rPr sz="700" spc="5" dirty="0">
                <a:latin typeface="Calibri"/>
                <a:cs typeface="Calibri"/>
              </a:rPr>
              <a:t>Page </a:t>
            </a:r>
            <a:r>
              <a:rPr sz="700" dirty="0">
                <a:latin typeface="Calibri"/>
                <a:cs typeface="Calibri"/>
              </a:rPr>
              <a:t>-</a:t>
            </a:r>
            <a:r>
              <a:rPr sz="700" spc="25" dirty="0">
                <a:latin typeface="Calibri"/>
                <a:cs typeface="Calibri"/>
              </a:rPr>
              <a:t> </a:t>
            </a:r>
            <a:r>
              <a:rPr sz="700" spc="15" dirty="0">
                <a:latin typeface="Calibri"/>
                <a:cs typeface="Calibri"/>
              </a:rPr>
              <a:t>125</a:t>
            </a:r>
            <a:endParaRPr sz="7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645870" y="8619760"/>
            <a:ext cx="480659" cy="2467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500336" y="6048876"/>
            <a:ext cx="1958490" cy="55724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397574" y="6502478"/>
            <a:ext cx="301625" cy="132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700" spc="-5" dirty="0">
                <a:latin typeface="Calibri"/>
                <a:cs typeface="Calibri"/>
              </a:rPr>
              <a:t>Strippe</a:t>
            </a:r>
            <a:r>
              <a:rPr sz="700" dirty="0">
                <a:latin typeface="Calibri"/>
                <a:cs typeface="Calibri"/>
              </a:rPr>
              <a:t>r</a:t>
            </a:r>
            <a:endParaRPr sz="7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806107" y="5743029"/>
            <a:ext cx="86931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800" spc="10" dirty="0">
                <a:latin typeface="Calibri"/>
                <a:cs typeface="Calibri"/>
              </a:rPr>
              <a:t>Pengupasan</a:t>
            </a:r>
            <a:r>
              <a:rPr sz="800" spc="-25" dirty="0">
                <a:latin typeface="Calibri"/>
                <a:cs typeface="Calibri"/>
              </a:rPr>
              <a:t> </a:t>
            </a:r>
            <a:r>
              <a:rPr sz="800" spc="5" dirty="0">
                <a:latin typeface="Calibri"/>
                <a:cs typeface="Calibri"/>
              </a:rPr>
              <a:t>coating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046951" y="5623296"/>
            <a:ext cx="2282103" cy="99901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4168908" y="5514429"/>
            <a:ext cx="687705" cy="2482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73709">
              <a:lnSpc>
                <a:spcPts val="875"/>
              </a:lnSpc>
              <a:spcBef>
                <a:spcPts val="100"/>
              </a:spcBef>
            </a:pPr>
            <a:r>
              <a:rPr sz="800" spc="-25" dirty="0">
                <a:latin typeface="Calibri"/>
                <a:cs typeface="Calibri"/>
              </a:rPr>
              <a:t>F</a:t>
            </a:r>
            <a:r>
              <a:rPr sz="800" spc="-10" dirty="0">
                <a:latin typeface="Calibri"/>
                <a:cs typeface="Calibri"/>
              </a:rPr>
              <a:t>i</a:t>
            </a:r>
            <a:r>
              <a:rPr sz="800" spc="-25" dirty="0">
                <a:latin typeface="Calibri"/>
                <a:cs typeface="Calibri"/>
              </a:rPr>
              <a:t>b</a:t>
            </a:r>
            <a:r>
              <a:rPr sz="800" spc="-20" dirty="0">
                <a:latin typeface="Calibri"/>
                <a:cs typeface="Calibri"/>
              </a:rPr>
              <a:t>e</a:t>
            </a:r>
            <a:r>
              <a:rPr sz="800" dirty="0">
                <a:latin typeface="Calibri"/>
                <a:cs typeface="Calibri"/>
              </a:rPr>
              <a:t>r</a:t>
            </a:r>
            <a:endParaRPr sz="800">
              <a:latin typeface="Calibri"/>
              <a:cs typeface="Calibri"/>
            </a:endParaRPr>
          </a:p>
          <a:p>
            <a:pPr>
              <a:lnSpc>
                <a:spcPts val="875"/>
              </a:lnSpc>
            </a:pPr>
            <a:r>
              <a:rPr sz="800" spc="-20" dirty="0">
                <a:latin typeface="Calibri"/>
                <a:cs typeface="Calibri"/>
              </a:rPr>
              <a:t>Holder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356567" y="6319101"/>
            <a:ext cx="422275" cy="241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ts val="850"/>
              </a:lnSpc>
              <a:spcBef>
                <a:spcPts val="100"/>
              </a:spcBef>
            </a:pPr>
            <a:r>
              <a:rPr sz="800" spc="-20" dirty="0">
                <a:latin typeface="Calibri"/>
                <a:cs typeface="Calibri"/>
              </a:rPr>
              <a:t>Setel</a:t>
            </a:r>
            <a:endParaRPr sz="800">
              <a:latin typeface="Calibri"/>
              <a:cs typeface="Calibri"/>
            </a:endParaRPr>
          </a:p>
          <a:p>
            <a:pPr>
              <a:lnSpc>
                <a:spcPts val="850"/>
              </a:lnSpc>
            </a:pPr>
            <a:r>
              <a:rPr sz="800" spc="-15" dirty="0">
                <a:latin typeface="Calibri"/>
                <a:cs typeface="Calibri"/>
              </a:rPr>
              <a:t>the</a:t>
            </a:r>
            <a:r>
              <a:rPr sz="800" spc="-70" dirty="0">
                <a:latin typeface="Calibri"/>
                <a:cs typeface="Calibri"/>
              </a:rPr>
              <a:t> </a:t>
            </a:r>
            <a:r>
              <a:rPr sz="800" spc="-25" dirty="0">
                <a:latin typeface="Calibri"/>
                <a:cs typeface="Calibri"/>
              </a:rPr>
              <a:t>holder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553753" y="6517222"/>
            <a:ext cx="22796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800" spc="-25" dirty="0">
                <a:latin typeface="Calibri"/>
                <a:cs typeface="Calibri"/>
              </a:rPr>
              <a:t>g</a:t>
            </a:r>
            <a:r>
              <a:rPr sz="800" spc="-20" dirty="0">
                <a:latin typeface="Calibri"/>
                <a:cs typeface="Calibri"/>
              </a:rPr>
              <a:t>ese</a:t>
            </a:r>
            <a:r>
              <a:rPr sz="800" dirty="0">
                <a:latin typeface="Calibri"/>
                <a:cs typeface="Calibri"/>
              </a:rPr>
              <a:t>r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335692" y="7456069"/>
            <a:ext cx="309255" cy="2489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540481" y="7390548"/>
            <a:ext cx="249554" cy="240665"/>
          </a:xfrm>
          <a:custGeom>
            <a:avLst/>
            <a:gdLst/>
            <a:ahLst/>
            <a:cxnLst/>
            <a:rect l="l" t="t" r="r" b="b"/>
            <a:pathLst>
              <a:path w="249554" h="240665">
                <a:moveTo>
                  <a:pt x="0" y="240399"/>
                </a:moveTo>
                <a:lnTo>
                  <a:pt x="249149" y="41305"/>
                </a:lnTo>
                <a:lnTo>
                  <a:pt x="249149" y="0"/>
                </a:lnTo>
                <a:lnTo>
                  <a:pt x="229305" y="18174"/>
                </a:lnTo>
                <a:lnTo>
                  <a:pt x="227100" y="5782"/>
                </a:lnTo>
                <a:lnTo>
                  <a:pt x="152135" y="69393"/>
                </a:lnTo>
                <a:lnTo>
                  <a:pt x="152135" y="86741"/>
                </a:lnTo>
                <a:lnTo>
                  <a:pt x="100321" y="128047"/>
                </a:lnTo>
                <a:lnTo>
                  <a:pt x="100321" y="108221"/>
                </a:lnTo>
              </a:path>
            </a:pathLst>
          </a:custGeom>
          <a:ln w="1270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647416" y="7450854"/>
            <a:ext cx="45720" cy="9525"/>
          </a:xfrm>
          <a:custGeom>
            <a:avLst/>
            <a:gdLst/>
            <a:ahLst/>
            <a:cxnLst/>
            <a:rect l="l" t="t" r="r" b="b"/>
            <a:pathLst>
              <a:path w="45720" h="9525">
                <a:moveTo>
                  <a:pt x="45199" y="9087"/>
                </a:moveTo>
                <a:lnTo>
                  <a:pt x="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649621" y="7454159"/>
            <a:ext cx="40005" cy="25400"/>
          </a:xfrm>
          <a:custGeom>
            <a:avLst/>
            <a:gdLst/>
            <a:ahLst/>
            <a:cxnLst/>
            <a:rect l="l" t="t" r="r" b="b"/>
            <a:pathLst>
              <a:path w="40004" h="25400">
                <a:moveTo>
                  <a:pt x="39687" y="24783"/>
                </a:moveTo>
                <a:lnTo>
                  <a:pt x="1102" y="16522"/>
                </a:lnTo>
                <a:lnTo>
                  <a:pt x="0" y="0"/>
                </a:lnTo>
              </a:path>
            </a:pathLst>
          </a:custGeom>
          <a:ln w="1270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633084" y="7471507"/>
            <a:ext cx="17145" cy="12065"/>
          </a:xfrm>
          <a:custGeom>
            <a:avLst/>
            <a:gdLst/>
            <a:ahLst/>
            <a:cxnLst/>
            <a:rect l="l" t="t" r="r" b="b"/>
            <a:pathLst>
              <a:path w="17145" h="12065">
                <a:moveTo>
                  <a:pt x="16536" y="0"/>
                </a:moveTo>
                <a:lnTo>
                  <a:pt x="0" y="11565"/>
                </a:lnTo>
              </a:path>
            </a:pathLst>
          </a:custGeom>
          <a:ln w="1270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577963" y="7362460"/>
            <a:ext cx="175895" cy="103505"/>
          </a:xfrm>
          <a:custGeom>
            <a:avLst/>
            <a:gdLst/>
            <a:ahLst/>
            <a:cxnLst/>
            <a:rect l="l" t="t" r="r" b="b"/>
            <a:pathLst>
              <a:path w="175895" h="103504">
                <a:moveTo>
                  <a:pt x="73862" y="89220"/>
                </a:moveTo>
                <a:lnTo>
                  <a:pt x="52916" y="103264"/>
                </a:lnTo>
                <a:lnTo>
                  <a:pt x="14331" y="90872"/>
                </a:lnTo>
                <a:lnTo>
                  <a:pt x="34175" y="77654"/>
                </a:lnTo>
                <a:lnTo>
                  <a:pt x="0" y="68567"/>
                </a:lnTo>
                <a:lnTo>
                  <a:pt x="78272" y="9913"/>
                </a:lnTo>
                <a:lnTo>
                  <a:pt x="108038" y="16522"/>
                </a:lnTo>
                <a:lnTo>
                  <a:pt x="132291" y="0"/>
                </a:lnTo>
                <a:lnTo>
                  <a:pt x="175286" y="9087"/>
                </a:lnTo>
                <a:lnTo>
                  <a:pt x="153238" y="26435"/>
                </a:lnTo>
              </a:path>
            </a:pathLst>
          </a:custGeom>
          <a:ln w="127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751045" y="7370722"/>
            <a:ext cx="10160" cy="23495"/>
          </a:xfrm>
          <a:custGeom>
            <a:avLst/>
            <a:gdLst/>
            <a:ahLst/>
            <a:cxnLst/>
            <a:rect l="l" t="t" r="r" b="b"/>
            <a:pathLst>
              <a:path w="10160" h="23495">
                <a:moveTo>
                  <a:pt x="5512" y="0"/>
                </a:moveTo>
                <a:lnTo>
                  <a:pt x="9922" y="14870"/>
                </a:lnTo>
                <a:lnTo>
                  <a:pt x="0" y="23131"/>
                </a:lnTo>
              </a:path>
            </a:pathLst>
          </a:custGeom>
          <a:ln w="1270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760967" y="7386418"/>
            <a:ext cx="29209" cy="6350"/>
          </a:xfrm>
          <a:custGeom>
            <a:avLst/>
            <a:gdLst/>
            <a:ahLst/>
            <a:cxnLst/>
            <a:rect l="l" t="t" r="r" b="b"/>
            <a:pathLst>
              <a:path w="29210" h="6350">
                <a:moveTo>
                  <a:pt x="0" y="0"/>
                </a:moveTo>
                <a:lnTo>
                  <a:pt x="28663" y="5783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575758" y="7431027"/>
            <a:ext cx="22225" cy="22860"/>
          </a:xfrm>
          <a:custGeom>
            <a:avLst/>
            <a:gdLst/>
            <a:ahLst/>
            <a:cxnLst/>
            <a:rect l="l" t="t" r="r" b="b"/>
            <a:pathLst>
              <a:path w="22225" h="22859">
                <a:moveTo>
                  <a:pt x="0" y="0"/>
                </a:moveTo>
                <a:lnTo>
                  <a:pt x="0" y="16522"/>
                </a:lnTo>
                <a:lnTo>
                  <a:pt x="22048" y="22305"/>
                </a:lnTo>
              </a:path>
            </a:pathLst>
          </a:custGeom>
          <a:ln w="1270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545992" y="7448376"/>
            <a:ext cx="29845" cy="22860"/>
          </a:xfrm>
          <a:custGeom>
            <a:avLst/>
            <a:gdLst/>
            <a:ahLst/>
            <a:cxnLst/>
            <a:rect l="l" t="t" r="r" b="b"/>
            <a:pathLst>
              <a:path w="29845" h="22859">
                <a:moveTo>
                  <a:pt x="29765" y="0"/>
                </a:moveTo>
                <a:lnTo>
                  <a:pt x="0" y="22305"/>
                </a:lnTo>
              </a:path>
            </a:pathLst>
          </a:custGeom>
          <a:ln w="1270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590090" y="7454986"/>
            <a:ext cx="1270" cy="7620"/>
          </a:xfrm>
          <a:custGeom>
            <a:avLst/>
            <a:gdLst/>
            <a:ahLst/>
            <a:cxnLst/>
            <a:rect l="l" t="t" r="r" b="b"/>
            <a:pathLst>
              <a:path w="1270" h="7620">
                <a:moveTo>
                  <a:pt x="0" y="0"/>
                </a:moveTo>
                <a:lnTo>
                  <a:pt x="1102" y="7435"/>
                </a:lnTo>
              </a:path>
            </a:pathLst>
          </a:custGeom>
          <a:ln w="127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631982" y="7467377"/>
            <a:ext cx="1270" cy="15875"/>
          </a:xfrm>
          <a:custGeom>
            <a:avLst/>
            <a:gdLst/>
            <a:ahLst/>
            <a:cxnLst/>
            <a:rect l="l" t="t" r="r" b="b"/>
            <a:pathLst>
              <a:path w="1270" h="15875">
                <a:moveTo>
                  <a:pt x="551" y="-6355"/>
                </a:moveTo>
                <a:lnTo>
                  <a:pt x="551" y="22052"/>
                </a:lnTo>
              </a:path>
            </a:pathLst>
          </a:custGeom>
          <a:ln w="1381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649621" y="7453332"/>
            <a:ext cx="1270" cy="20320"/>
          </a:xfrm>
          <a:custGeom>
            <a:avLst/>
            <a:gdLst/>
            <a:ahLst/>
            <a:cxnLst/>
            <a:rect l="l" t="t" r="r" b="b"/>
            <a:pathLst>
              <a:path w="1270" h="20320">
                <a:moveTo>
                  <a:pt x="551" y="-6355"/>
                </a:moveTo>
                <a:lnTo>
                  <a:pt x="551" y="26182"/>
                </a:lnTo>
              </a:path>
            </a:pathLst>
          </a:custGeom>
          <a:ln w="1381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498588" y="7583034"/>
            <a:ext cx="38735" cy="10160"/>
          </a:xfrm>
          <a:custGeom>
            <a:avLst/>
            <a:gdLst/>
            <a:ahLst/>
            <a:cxnLst/>
            <a:rect l="l" t="t" r="r" b="b"/>
            <a:pathLst>
              <a:path w="38735" h="10159">
                <a:moveTo>
                  <a:pt x="38585" y="8261"/>
                </a:moveTo>
                <a:lnTo>
                  <a:pt x="0" y="0"/>
                </a:lnTo>
                <a:lnTo>
                  <a:pt x="0" y="9913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456695" y="7527683"/>
            <a:ext cx="36830" cy="29209"/>
          </a:xfrm>
          <a:custGeom>
            <a:avLst/>
            <a:gdLst/>
            <a:ahLst/>
            <a:cxnLst/>
            <a:rect l="l" t="t" r="r" b="b"/>
            <a:pathLst>
              <a:path w="36829" h="29209">
                <a:moveTo>
                  <a:pt x="0" y="0"/>
                </a:moveTo>
                <a:lnTo>
                  <a:pt x="36380" y="8261"/>
                </a:lnTo>
                <a:lnTo>
                  <a:pt x="4409" y="28913"/>
                </a:lnTo>
              </a:path>
            </a:pathLst>
          </a:custGeom>
          <a:ln w="1270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456695" y="7544206"/>
            <a:ext cx="14604" cy="3810"/>
          </a:xfrm>
          <a:custGeom>
            <a:avLst/>
            <a:gdLst/>
            <a:ahLst/>
            <a:cxnLst/>
            <a:rect l="l" t="t" r="r" b="b"/>
            <a:pathLst>
              <a:path w="14604" h="3809">
                <a:moveTo>
                  <a:pt x="0" y="0"/>
                </a:moveTo>
                <a:lnTo>
                  <a:pt x="14331" y="3304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618753" y="7473160"/>
            <a:ext cx="4445" cy="20320"/>
          </a:xfrm>
          <a:custGeom>
            <a:avLst/>
            <a:gdLst/>
            <a:ahLst/>
            <a:cxnLst/>
            <a:rect l="l" t="t" r="r" b="b"/>
            <a:pathLst>
              <a:path w="4445" h="20320">
                <a:moveTo>
                  <a:pt x="3307" y="0"/>
                </a:moveTo>
                <a:lnTo>
                  <a:pt x="4409" y="14870"/>
                </a:lnTo>
                <a:lnTo>
                  <a:pt x="0" y="19826"/>
                </a:lnTo>
              </a:path>
            </a:pathLst>
          </a:custGeom>
          <a:ln w="1271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732303" y="7388897"/>
            <a:ext cx="35560" cy="6350"/>
          </a:xfrm>
          <a:custGeom>
            <a:avLst/>
            <a:gdLst/>
            <a:ahLst/>
            <a:cxnLst/>
            <a:rect l="l" t="t" r="r" b="b"/>
            <a:pathLst>
              <a:path w="35560" h="6350">
                <a:moveTo>
                  <a:pt x="0" y="0"/>
                </a:moveTo>
                <a:lnTo>
                  <a:pt x="35277" y="5783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752147" y="7213759"/>
            <a:ext cx="263525" cy="155575"/>
          </a:xfrm>
          <a:custGeom>
            <a:avLst/>
            <a:gdLst/>
            <a:ahLst/>
            <a:cxnLst/>
            <a:rect l="l" t="t" r="r" b="b"/>
            <a:pathLst>
              <a:path w="263525" h="155575">
                <a:moveTo>
                  <a:pt x="0" y="155309"/>
                </a:moveTo>
                <a:lnTo>
                  <a:pt x="37482" y="123917"/>
                </a:lnTo>
                <a:lnTo>
                  <a:pt x="72760" y="95003"/>
                </a:lnTo>
                <a:lnTo>
                  <a:pt x="108038" y="70219"/>
                </a:lnTo>
                <a:lnTo>
                  <a:pt x="142213" y="48740"/>
                </a:lnTo>
                <a:lnTo>
                  <a:pt x="157647" y="38827"/>
                </a:lnTo>
                <a:lnTo>
                  <a:pt x="205052" y="17348"/>
                </a:lnTo>
                <a:lnTo>
                  <a:pt x="249149" y="3304"/>
                </a:lnTo>
                <a:lnTo>
                  <a:pt x="263481" y="0"/>
                </a:lnTo>
              </a:path>
            </a:pathLst>
          </a:custGeom>
          <a:ln w="127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756556" y="7228630"/>
            <a:ext cx="262890" cy="161925"/>
          </a:xfrm>
          <a:custGeom>
            <a:avLst/>
            <a:gdLst/>
            <a:ahLst/>
            <a:cxnLst/>
            <a:rect l="l" t="t" r="r" b="b"/>
            <a:pathLst>
              <a:path w="262889" h="161925">
                <a:moveTo>
                  <a:pt x="0" y="161918"/>
                </a:moveTo>
                <a:lnTo>
                  <a:pt x="36380" y="130526"/>
                </a:lnTo>
                <a:lnTo>
                  <a:pt x="71657" y="102438"/>
                </a:lnTo>
                <a:lnTo>
                  <a:pt x="105833" y="76828"/>
                </a:lnTo>
                <a:lnTo>
                  <a:pt x="138906" y="54523"/>
                </a:lnTo>
                <a:lnTo>
                  <a:pt x="154340" y="43784"/>
                </a:lnTo>
                <a:lnTo>
                  <a:pt x="171979" y="35522"/>
                </a:lnTo>
                <a:lnTo>
                  <a:pt x="187413" y="26435"/>
                </a:lnTo>
                <a:lnTo>
                  <a:pt x="201744" y="19826"/>
                </a:lnTo>
                <a:lnTo>
                  <a:pt x="218281" y="14043"/>
                </a:lnTo>
                <a:lnTo>
                  <a:pt x="233715" y="8261"/>
                </a:lnTo>
                <a:lnTo>
                  <a:pt x="248046" y="3304"/>
                </a:lnTo>
                <a:lnTo>
                  <a:pt x="262378" y="0"/>
                </a:lnTo>
              </a:path>
            </a:pathLst>
          </a:custGeom>
          <a:ln w="1270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6011218" y="7199716"/>
            <a:ext cx="8890" cy="41910"/>
          </a:xfrm>
          <a:custGeom>
            <a:avLst/>
            <a:gdLst/>
            <a:ahLst/>
            <a:cxnLst/>
            <a:rect l="l" t="t" r="r" b="b"/>
            <a:pathLst>
              <a:path w="8889" h="41909">
                <a:moveTo>
                  <a:pt x="3307" y="0"/>
                </a:moveTo>
                <a:lnTo>
                  <a:pt x="2204" y="826"/>
                </a:lnTo>
                <a:lnTo>
                  <a:pt x="2204" y="1652"/>
                </a:lnTo>
                <a:lnTo>
                  <a:pt x="0" y="4130"/>
                </a:lnTo>
                <a:lnTo>
                  <a:pt x="0" y="6608"/>
                </a:lnTo>
                <a:lnTo>
                  <a:pt x="0" y="9087"/>
                </a:lnTo>
                <a:lnTo>
                  <a:pt x="2204" y="12391"/>
                </a:lnTo>
                <a:lnTo>
                  <a:pt x="2204" y="15696"/>
                </a:lnTo>
                <a:lnTo>
                  <a:pt x="3307" y="20652"/>
                </a:lnTo>
                <a:lnTo>
                  <a:pt x="6614" y="23131"/>
                </a:lnTo>
                <a:lnTo>
                  <a:pt x="7717" y="25609"/>
                </a:lnTo>
                <a:lnTo>
                  <a:pt x="8819" y="28913"/>
                </a:lnTo>
                <a:lnTo>
                  <a:pt x="8819" y="31392"/>
                </a:lnTo>
                <a:lnTo>
                  <a:pt x="8819" y="33044"/>
                </a:lnTo>
                <a:lnTo>
                  <a:pt x="8819" y="35522"/>
                </a:lnTo>
                <a:lnTo>
                  <a:pt x="8819" y="38001"/>
                </a:lnTo>
                <a:lnTo>
                  <a:pt x="7717" y="41305"/>
                </a:lnTo>
              </a:path>
            </a:pathLst>
          </a:custGeom>
          <a:ln w="1271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764274" y="7356678"/>
            <a:ext cx="1270" cy="26034"/>
          </a:xfrm>
          <a:custGeom>
            <a:avLst/>
            <a:gdLst/>
            <a:ahLst/>
            <a:cxnLst/>
            <a:rect l="l" t="t" r="r" b="b"/>
            <a:pathLst>
              <a:path w="1270" h="26034">
                <a:moveTo>
                  <a:pt x="551" y="-6355"/>
                </a:moveTo>
                <a:lnTo>
                  <a:pt x="551" y="31965"/>
                </a:lnTo>
              </a:path>
            </a:pathLst>
          </a:custGeom>
          <a:ln w="1381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756556" y="7217064"/>
            <a:ext cx="259079" cy="157480"/>
          </a:xfrm>
          <a:custGeom>
            <a:avLst/>
            <a:gdLst/>
            <a:ahLst/>
            <a:cxnLst/>
            <a:rect l="l" t="t" r="r" b="b"/>
            <a:pathLst>
              <a:path w="259079" h="157479">
                <a:moveTo>
                  <a:pt x="0" y="145396"/>
                </a:moveTo>
                <a:lnTo>
                  <a:pt x="22048" y="153657"/>
                </a:lnTo>
                <a:lnTo>
                  <a:pt x="22048" y="132178"/>
                </a:lnTo>
                <a:lnTo>
                  <a:pt x="33072" y="142091"/>
                </a:lnTo>
                <a:lnTo>
                  <a:pt x="31970" y="123917"/>
                </a:lnTo>
                <a:lnTo>
                  <a:pt x="46302" y="133830"/>
                </a:lnTo>
                <a:lnTo>
                  <a:pt x="44097" y="109047"/>
                </a:lnTo>
                <a:lnTo>
                  <a:pt x="58428" y="123917"/>
                </a:lnTo>
                <a:lnTo>
                  <a:pt x="60633" y="99959"/>
                </a:lnTo>
                <a:lnTo>
                  <a:pt x="71658" y="112351"/>
                </a:lnTo>
                <a:lnTo>
                  <a:pt x="76067" y="88394"/>
                </a:lnTo>
                <a:lnTo>
                  <a:pt x="82682" y="104916"/>
                </a:lnTo>
                <a:lnTo>
                  <a:pt x="87092" y="75176"/>
                </a:lnTo>
                <a:lnTo>
                  <a:pt x="95911" y="94177"/>
                </a:lnTo>
                <a:lnTo>
                  <a:pt x="103628" y="68567"/>
                </a:lnTo>
                <a:lnTo>
                  <a:pt x="111345" y="83437"/>
                </a:lnTo>
                <a:lnTo>
                  <a:pt x="115755" y="57828"/>
                </a:lnTo>
                <a:lnTo>
                  <a:pt x="124574" y="74350"/>
                </a:lnTo>
                <a:lnTo>
                  <a:pt x="128984" y="49566"/>
                </a:lnTo>
                <a:lnTo>
                  <a:pt x="138906" y="66089"/>
                </a:lnTo>
                <a:lnTo>
                  <a:pt x="146623" y="41305"/>
                </a:lnTo>
                <a:lnTo>
                  <a:pt x="151033" y="57828"/>
                </a:lnTo>
                <a:lnTo>
                  <a:pt x="158750" y="31392"/>
                </a:lnTo>
                <a:lnTo>
                  <a:pt x="163159" y="51219"/>
                </a:lnTo>
                <a:lnTo>
                  <a:pt x="170876" y="26435"/>
                </a:lnTo>
                <a:lnTo>
                  <a:pt x="175286" y="43784"/>
                </a:lnTo>
                <a:lnTo>
                  <a:pt x="183003" y="20652"/>
                </a:lnTo>
                <a:lnTo>
                  <a:pt x="187413" y="39653"/>
                </a:lnTo>
                <a:lnTo>
                  <a:pt x="197335" y="15696"/>
                </a:lnTo>
                <a:lnTo>
                  <a:pt x="201745" y="32218"/>
                </a:lnTo>
                <a:lnTo>
                  <a:pt x="209462" y="9913"/>
                </a:lnTo>
                <a:lnTo>
                  <a:pt x="213871" y="28087"/>
                </a:lnTo>
                <a:lnTo>
                  <a:pt x="223793" y="4130"/>
                </a:lnTo>
                <a:lnTo>
                  <a:pt x="228203" y="18174"/>
                </a:lnTo>
                <a:lnTo>
                  <a:pt x="234818" y="3304"/>
                </a:lnTo>
                <a:lnTo>
                  <a:pt x="240330" y="15696"/>
                </a:lnTo>
                <a:lnTo>
                  <a:pt x="244739" y="826"/>
                </a:lnTo>
                <a:lnTo>
                  <a:pt x="251354" y="12391"/>
                </a:lnTo>
                <a:lnTo>
                  <a:pt x="254661" y="0"/>
                </a:lnTo>
                <a:lnTo>
                  <a:pt x="259071" y="9913"/>
                </a:lnTo>
                <a:lnTo>
                  <a:pt x="244739" y="826"/>
                </a:lnTo>
                <a:lnTo>
                  <a:pt x="228203" y="20652"/>
                </a:lnTo>
                <a:lnTo>
                  <a:pt x="211666" y="11565"/>
                </a:lnTo>
                <a:lnTo>
                  <a:pt x="187413" y="34696"/>
                </a:lnTo>
                <a:lnTo>
                  <a:pt x="173081" y="29740"/>
                </a:lnTo>
                <a:lnTo>
                  <a:pt x="152135" y="55349"/>
                </a:lnTo>
                <a:lnTo>
                  <a:pt x="130086" y="52045"/>
                </a:lnTo>
                <a:lnTo>
                  <a:pt x="110243" y="80959"/>
                </a:lnTo>
                <a:lnTo>
                  <a:pt x="87092" y="77654"/>
                </a:lnTo>
                <a:lnTo>
                  <a:pt x="72760" y="111525"/>
                </a:lnTo>
                <a:lnTo>
                  <a:pt x="46302" y="111525"/>
                </a:lnTo>
                <a:lnTo>
                  <a:pt x="33072" y="142091"/>
                </a:lnTo>
                <a:lnTo>
                  <a:pt x="7717" y="146222"/>
                </a:lnTo>
                <a:lnTo>
                  <a:pt x="19843" y="153657"/>
                </a:lnTo>
                <a:lnTo>
                  <a:pt x="5512" y="156961"/>
                </a:lnTo>
                <a:lnTo>
                  <a:pt x="7717" y="145396"/>
                </a:lnTo>
                <a:lnTo>
                  <a:pt x="15434" y="137961"/>
                </a:lnTo>
              </a:path>
            </a:pathLst>
          </a:custGeom>
          <a:ln w="1270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633084" y="7556597"/>
            <a:ext cx="414655" cy="31750"/>
          </a:xfrm>
          <a:custGeom>
            <a:avLst/>
            <a:gdLst/>
            <a:ahLst/>
            <a:cxnLst/>
            <a:rect l="l" t="t" r="r" b="b"/>
            <a:pathLst>
              <a:path w="414654" h="31750">
                <a:moveTo>
                  <a:pt x="414513" y="31392"/>
                </a:moveTo>
                <a:lnTo>
                  <a:pt x="48506" y="31392"/>
                </a:lnTo>
                <a:lnTo>
                  <a:pt x="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613241" y="7542554"/>
            <a:ext cx="32384" cy="25400"/>
          </a:xfrm>
          <a:custGeom>
            <a:avLst/>
            <a:gdLst/>
            <a:ahLst/>
            <a:cxnLst/>
            <a:rect l="l" t="t" r="r" b="b"/>
            <a:pathLst>
              <a:path w="32385" h="25400">
                <a:moveTo>
                  <a:pt x="0" y="0"/>
                </a:moveTo>
                <a:lnTo>
                  <a:pt x="11024" y="24782"/>
                </a:lnTo>
                <a:lnTo>
                  <a:pt x="31970" y="4956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5723484" y="7494072"/>
            <a:ext cx="309880" cy="101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500" spc="-10" dirty="0">
                <a:latin typeface="Calibri"/>
                <a:cs typeface="Calibri"/>
              </a:rPr>
              <a:t>fiber</a:t>
            </a:r>
            <a:r>
              <a:rPr sz="500" spc="-40" dirty="0">
                <a:latin typeface="Calibri"/>
                <a:cs typeface="Calibri"/>
              </a:rPr>
              <a:t> </a:t>
            </a:r>
            <a:r>
              <a:rPr sz="500" spc="-10" dirty="0">
                <a:latin typeface="Calibri"/>
                <a:cs typeface="Calibri"/>
              </a:rPr>
              <a:t>holder</a:t>
            </a:r>
            <a:endParaRPr sz="500">
              <a:latin typeface="Calibri"/>
              <a:cs typeface="Calibri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4313739" y="7169405"/>
            <a:ext cx="883621" cy="8256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2034310" y="7014046"/>
            <a:ext cx="796290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800" spc="10" dirty="0">
                <a:latin typeface="Calibri"/>
                <a:cs typeface="Calibri"/>
              </a:rPr>
              <a:t>Pemotongan</a:t>
            </a:r>
            <a:r>
              <a:rPr sz="800" spc="-40" dirty="0">
                <a:latin typeface="Calibri"/>
                <a:cs typeface="Calibri"/>
              </a:rPr>
              <a:t> </a:t>
            </a:r>
            <a:r>
              <a:rPr sz="800" spc="5" dirty="0">
                <a:latin typeface="Calibri"/>
                <a:cs typeface="Calibri"/>
              </a:rPr>
              <a:t>serat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1812322" y="7220310"/>
            <a:ext cx="1381922" cy="85185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1092199" y="7838495"/>
            <a:ext cx="4991100" cy="10001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910590" algn="r">
              <a:lnSpc>
                <a:spcPct val="100000"/>
              </a:lnSpc>
              <a:spcBef>
                <a:spcPts val="100"/>
              </a:spcBef>
            </a:pPr>
            <a:r>
              <a:rPr sz="500" spc="-5" dirty="0">
                <a:latin typeface="Calibri"/>
                <a:cs typeface="Calibri"/>
              </a:rPr>
              <a:t>c</a:t>
            </a:r>
            <a:r>
              <a:rPr sz="500" spc="-15" dirty="0">
                <a:latin typeface="Calibri"/>
                <a:cs typeface="Calibri"/>
              </a:rPr>
              <a:t>u</a:t>
            </a:r>
            <a:r>
              <a:rPr sz="500" spc="-5" dirty="0">
                <a:latin typeface="Calibri"/>
                <a:cs typeface="Calibri"/>
              </a:rPr>
              <a:t>tt</a:t>
            </a:r>
            <a:r>
              <a:rPr sz="500" spc="-10" dirty="0">
                <a:latin typeface="Calibri"/>
                <a:cs typeface="Calibri"/>
              </a:rPr>
              <a:t>e</a:t>
            </a:r>
            <a:r>
              <a:rPr sz="500" dirty="0">
                <a:latin typeface="Calibri"/>
                <a:cs typeface="Calibri"/>
              </a:rPr>
              <a:t>r</a:t>
            </a:r>
            <a:endParaRPr sz="5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750">
              <a:latin typeface="Times New Roman"/>
              <a:cs typeface="Times New Roman"/>
            </a:endParaRPr>
          </a:p>
          <a:p>
            <a:pPr marL="3156585">
              <a:lnSpc>
                <a:spcPct val="100000"/>
              </a:lnSpc>
            </a:pPr>
            <a:r>
              <a:rPr sz="800" spc="10" dirty="0">
                <a:latin typeface="Calibri"/>
                <a:cs typeface="Calibri"/>
              </a:rPr>
              <a:t>Pemotongan </a:t>
            </a:r>
            <a:r>
              <a:rPr sz="800" spc="5" dirty="0">
                <a:latin typeface="Calibri"/>
                <a:cs typeface="Calibri"/>
              </a:rPr>
              <a:t>dengan </a:t>
            </a:r>
            <a:r>
              <a:rPr sz="800" spc="10" dirty="0">
                <a:latin typeface="Calibri"/>
                <a:cs typeface="Calibri"/>
              </a:rPr>
              <a:t>menggunakan</a:t>
            </a:r>
            <a:r>
              <a:rPr sz="800" dirty="0">
                <a:latin typeface="Calibri"/>
                <a:cs typeface="Calibri"/>
              </a:rPr>
              <a:t> </a:t>
            </a:r>
            <a:r>
              <a:rPr sz="800" spc="10" dirty="0">
                <a:latin typeface="Calibri"/>
                <a:cs typeface="Calibri"/>
              </a:rPr>
              <a:t>holder</a:t>
            </a:r>
            <a:endParaRPr sz="800">
              <a:latin typeface="Calibri"/>
              <a:cs typeface="Calibri"/>
            </a:endParaRPr>
          </a:p>
          <a:p>
            <a:pPr marL="872490">
              <a:lnSpc>
                <a:spcPct val="100000"/>
              </a:lnSpc>
              <a:spcBef>
                <a:spcPts val="50"/>
              </a:spcBef>
            </a:pPr>
            <a:r>
              <a:rPr sz="800" spc="10" dirty="0">
                <a:latin typeface="Calibri"/>
                <a:cs typeface="Calibri"/>
              </a:rPr>
              <a:t>Pemotongan</a:t>
            </a:r>
            <a:r>
              <a:rPr sz="800" spc="15" dirty="0">
                <a:latin typeface="Calibri"/>
                <a:cs typeface="Calibri"/>
              </a:rPr>
              <a:t> </a:t>
            </a:r>
            <a:r>
              <a:rPr sz="800" spc="10" dirty="0">
                <a:latin typeface="Calibri"/>
                <a:cs typeface="Calibri"/>
              </a:rPr>
              <a:t>manual</a:t>
            </a:r>
            <a:endParaRPr sz="800">
              <a:latin typeface="Calibri"/>
              <a:cs typeface="Calibri"/>
            </a:endParaRPr>
          </a:p>
          <a:p>
            <a:pPr marL="1594485">
              <a:lnSpc>
                <a:spcPct val="100000"/>
              </a:lnSpc>
              <a:spcBef>
                <a:spcPts val="335"/>
              </a:spcBef>
            </a:pPr>
            <a:r>
              <a:rPr sz="800" i="1" spc="10" dirty="0">
                <a:latin typeface="Cambria"/>
                <a:cs typeface="Cambria"/>
              </a:rPr>
              <a:t>Gambar </a:t>
            </a:r>
            <a:r>
              <a:rPr sz="800" i="1" dirty="0">
                <a:latin typeface="Cambria"/>
                <a:cs typeface="Cambria"/>
              </a:rPr>
              <a:t>4 : </a:t>
            </a:r>
            <a:r>
              <a:rPr sz="800" i="1" spc="10" dirty="0">
                <a:latin typeface="Cambria"/>
                <a:cs typeface="Cambria"/>
              </a:rPr>
              <a:t>Beberapa </a:t>
            </a:r>
            <a:r>
              <a:rPr sz="800" i="1" spc="5" dirty="0">
                <a:latin typeface="Cambria"/>
                <a:cs typeface="Cambria"/>
              </a:rPr>
              <a:t>kegiatan dalam </a:t>
            </a:r>
            <a:r>
              <a:rPr sz="800" i="1" spc="10" dirty="0">
                <a:latin typeface="Cambria"/>
                <a:cs typeface="Cambria"/>
              </a:rPr>
              <a:t>penyambungan</a:t>
            </a:r>
            <a:r>
              <a:rPr sz="800" i="1" spc="110" dirty="0">
                <a:latin typeface="Cambria"/>
                <a:cs typeface="Cambria"/>
              </a:rPr>
              <a:t> </a:t>
            </a:r>
            <a:r>
              <a:rPr sz="800" i="1" spc="5" dirty="0">
                <a:latin typeface="Cambria"/>
                <a:cs typeface="Cambria"/>
              </a:rPr>
              <a:t>fiber</a:t>
            </a:r>
            <a:endParaRPr sz="800">
              <a:latin typeface="Cambria"/>
              <a:cs typeface="Cambria"/>
            </a:endParaRPr>
          </a:p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8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r>
              <a:rPr sz="700" spc="5" dirty="0">
                <a:latin typeface="Calibri"/>
                <a:cs typeface="Calibri"/>
              </a:rPr>
              <a:t>Page </a:t>
            </a:r>
            <a:r>
              <a:rPr sz="700" dirty="0">
                <a:latin typeface="Calibri"/>
                <a:cs typeface="Calibri"/>
              </a:rPr>
              <a:t>-</a:t>
            </a:r>
            <a:r>
              <a:rPr sz="700" spc="25" dirty="0">
                <a:latin typeface="Calibri"/>
                <a:cs typeface="Calibri"/>
              </a:rPr>
              <a:t> </a:t>
            </a:r>
            <a:r>
              <a:rPr sz="700" spc="15" dirty="0">
                <a:latin typeface="Calibri"/>
                <a:cs typeface="Calibri"/>
              </a:rPr>
              <a:t>126</a:t>
            </a:r>
            <a:endParaRPr sz="700">
              <a:latin typeface="Calibri"/>
              <a:cs typeface="Calibri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717549" y="5391150"/>
            <a:ext cx="6337300" cy="3556000"/>
          </a:xfrm>
          <a:custGeom>
            <a:avLst/>
            <a:gdLst/>
            <a:ahLst/>
            <a:cxnLst/>
            <a:rect l="l" t="t" r="r" b="b"/>
            <a:pathLst>
              <a:path w="6337300" h="3556000">
                <a:moveTo>
                  <a:pt x="0" y="0"/>
                </a:moveTo>
                <a:lnTo>
                  <a:pt x="6337300" y="0"/>
                </a:lnTo>
                <a:lnTo>
                  <a:pt x="6337300" y="3556000"/>
                </a:lnTo>
                <a:lnTo>
                  <a:pt x="0" y="35560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535"/>
              </a:lnSpc>
            </a:pPr>
            <a:fld id="{81D60167-4931-47E6-BA6A-407CBD079E47}" type="slidenum">
              <a:rPr dirty="0"/>
              <a:t>53</a:t>
            </a:fld>
            <a:endParaRPr dirty="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645870" y="4338673"/>
            <a:ext cx="480659" cy="2476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17549" y="1098550"/>
            <a:ext cx="6337300" cy="356870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 marL="571500">
              <a:lnSpc>
                <a:spcPct val="100000"/>
              </a:lnSpc>
              <a:spcBef>
                <a:spcPts val="1115"/>
              </a:spcBef>
            </a:pPr>
            <a:r>
              <a:rPr sz="1100" b="1" dirty="0">
                <a:latin typeface="Cambria"/>
                <a:cs typeface="Cambria"/>
              </a:rPr>
              <a:t>Kesalahan dalam</a:t>
            </a:r>
            <a:r>
              <a:rPr sz="1100" b="1" spc="10" dirty="0">
                <a:latin typeface="Cambria"/>
                <a:cs typeface="Cambria"/>
              </a:rPr>
              <a:t> </a:t>
            </a:r>
            <a:r>
              <a:rPr sz="1100" b="1" spc="-5" dirty="0">
                <a:latin typeface="Cambria"/>
                <a:cs typeface="Cambria"/>
              </a:rPr>
              <a:t>penyambungan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650">
              <a:latin typeface="Times New Roman"/>
              <a:cs typeface="Times New Roman"/>
            </a:endParaRPr>
          </a:p>
          <a:p>
            <a:pPr marL="571500">
              <a:lnSpc>
                <a:spcPct val="100000"/>
              </a:lnSpc>
            </a:pPr>
            <a:r>
              <a:rPr sz="1100" dirty="0">
                <a:latin typeface="Cambria"/>
                <a:cs typeface="Cambria"/>
              </a:rPr>
              <a:t>Kesalahan </a:t>
            </a:r>
            <a:r>
              <a:rPr sz="1100" spc="-5" dirty="0">
                <a:latin typeface="Cambria"/>
                <a:cs typeface="Cambria"/>
              </a:rPr>
              <a:t>penyambungan </a:t>
            </a:r>
            <a:r>
              <a:rPr sz="1100" dirty="0">
                <a:latin typeface="Cambria"/>
                <a:cs typeface="Cambria"/>
              </a:rPr>
              <a:t>terjadi dikarenakan oleh</a:t>
            </a:r>
            <a:r>
              <a:rPr sz="1100" spc="10" dirty="0">
                <a:latin typeface="Cambria"/>
                <a:cs typeface="Cambria"/>
              </a:rPr>
              <a:t> </a:t>
            </a:r>
            <a:r>
              <a:rPr sz="1100" dirty="0">
                <a:latin typeface="Cambria"/>
                <a:cs typeface="Cambria"/>
              </a:rPr>
              <a:t>:</a:t>
            </a:r>
            <a:endParaRPr sz="1100">
              <a:latin typeface="Cambria"/>
              <a:cs typeface="Cambria"/>
            </a:endParaRPr>
          </a:p>
          <a:p>
            <a:pPr marL="730250" indent="-159385">
              <a:lnSpc>
                <a:spcPct val="100000"/>
              </a:lnSpc>
              <a:spcBef>
                <a:spcPts val="675"/>
              </a:spcBef>
              <a:buFont typeface="Wingdings"/>
              <a:buChar char=""/>
              <a:tabLst>
                <a:tab pos="730885" algn="l"/>
              </a:tabLst>
            </a:pPr>
            <a:r>
              <a:rPr sz="1100" dirty="0">
                <a:latin typeface="Cambria"/>
                <a:cs typeface="Cambria"/>
              </a:rPr>
              <a:t>Diameter tidak</a:t>
            </a:r>
            <a:r>
              <a:rPr sz="1100" spc="5" dirty="0">
                <a:latin typeface="Cambria"/>
                <a:cs typeface="Cambria"/>
              </a:rPr>
              <a:t> sama.</a:t>
            </a:r>
            <a:endParaRPr sz="1100">
              <a:latin typeface="Cambria"/>
              <a:cs typeface="Cambria"/>
            </a:endParaRPr>
          </a:p>
          <a:p>
            <a:pPr marL="730250" indent="-159385">
              <a:lnSpc>
                <a:spcPct val="100000"/>
              </a:lnSpc>
              <a:spcBef>
                <a:spcPts val="695"/>
              </a:spcBef>
              <a:buFont typeface="Wingdings"/>
              <a:buChar char=""/>
              <a:tabLst>
                <a:tab pos="730885" algn="l"/>
              </a:tabLst>
            </a:pPr>
            <a:r>
              <a:rPr sz="1100" dirty="0">
                <a:latin typeface="Cambria"/>
                <a:cs typeface="Cambria"/>
              </a:rPr>
              <a:t>Ujung fiber tidak</a:t>
            </a:r>
            <a:r>
              <a:rPr sz="1100" spc="5" dirty="0">
                <a:latin typeface="Cambria"/>
                <a:cs typeface="Cambria"/>
              </a:rPr>
              <a:t> bulat.</a:t>
            </a:r>
            <a:endParaRPr sz="1100">
              <a:latin typeface="Cambria"/>
              <a:cs typeface="Cambria"/>
            </a:endParaRPr>
          </a:p>
          <a:p>
            <a:pPr marL="730250" indent="-159385">
              <a:lnSpc>
                <a:spcPct val="100000"/>
              </a:lnSpc>
              <a:spcBef>
                <a:spcPts val="670"/>
              </a:spcBef>
              <a:buFont typeface="Wingdings"/>
              <a:buChar char=""/>
              <a:tabLst>
                <a:tab pos="730885" algn="l"/>
              </a:tabLst>
            </a:pPr>
            <a:r>
              <a:rPr sz="1100" dirty="0">
                <a:latin typeface="Cambria"/>
                <a:cs typeface="Cambria"/>
              </a:rPr>
              <a:t>Bagian </a:t>
            </a:r>
            <a:r>
              <a:rPr sz="1100" spc="-5" dirty="0">
                <a:latin typeface="Cambria"/>
                <a:cs typeface="Cambria"/>
              </a:rPr>
              <a:t>yang </a:t>
            </a:r>
            <a:r>
              <a:rPr sz="1100" dirty="0">
                <a:latin typeface="Cambria"/>
                <a:cs typeface="Cambria"/>
              </a:rPr>
              <a:t>disambung</a:t>
            </a:r>
            <a:r>
              <a:rPr sz="1100" spc="5" dirty="0">
                <a:latin typeface="Cambria"/>
                <a:cs typeface="Cambria"/>
              </a:rPr>
              <a:t> </a:t>
            </a:r>
            <a:r>
              <a:rPr sz="1100" dirty="0">
                <a:latin typeface="Cambria"/>
                <a:cs typeface="Cambria"/>
              </a:rPr>
              <a:t>mengecil.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050">
              <a:latin typeface="Times New Roman"/>
              <a:cs typeface="Times New Roman"/>
            </a:endParaRPr>
          </a:p>
          <a:p>
            <a:pPr marL="374650">
              <a:lnSpc>
                <a:spcPct val="100000"/>
              </a:lnSpc>
            </a:pPr>
            <a:r>
              <a:rPr sz="700" spc="5" dirty="0">
                <a:latin typeface="Calibri"/>
                <a:cs typeface="Calibri"/>
              </a:rPr>
              <a:t>Page </a:t>
            </a:r>
            <a:r>
              <a:rPr sz="700" dirty="0">
                <a:latin typeface="Calibri"/>
                <a:cs typeface="Calibri"/>
              </a:rPr>
              <a:t>-</a:t>
            </a:r>
            <a:r>
              <a:rPr sz="700" spc="25" dirty="0">
                <a:latin typeface="Calibri"/>
                <a:cs typeface="Calibri"/>
              </a:rPr>
              <a:t> </a:t>
            </a:r>
            <a:r>
              <a:rPr sz="700" spc="15" dirty="0">
                <a:latin typeface="Calibri"/>
                <a:cs typeface="Calibri"/>
              </a:rPr>
              <a:t>127</a:t>
            </a:r>
            <a:endParaRPr sz="7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92199" y="8706182"/>
            <a:ext cx="407670" cy="132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700" spc="5" dirty="0">
                <a:latin typeface="Calibri"/>
                <a:cs typeface="Calibri"/>
              </a:rPr>
              <a:t>Page </a:t>
            </a:r>
            <a:r>
              <a:rPr sz="700" dirty="0">
                <a:latin typeface="Calibri"/>
                <a:cs typeface="Calibri"/>
              </a:rPr>
              <a:t>-</a:t>
            </a:r>
            <a:r>
              <a:rPr sz="700" spc="-35" dirty="0">
                <a:latin typeface="Calibri"/>
                <a:cs typeface="Calibri"/>
              </a:rPr>
              <a:t> </a:t>
            </a:r>
            <a:r>
              <a:rPr sz="700" spc="15" dirty="0">
                <a:latin typeface="Calibri"/>
                <a:cs typeface="Calibri"/>
              </a:rPr>
              <a:t>128</a:t>
            </a:r>
            <a:endParaRPr sz="7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645870" y="8619760"/>
            <a:ext cx="480659" cy="2467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742367" y="6757092"/>
            <a:ext cx="940435" cy="194945"/>
          </a:xfrm>
          <a:custGeom>
            <a:avLst/>
            <a:gdLst/>
            <a:ahLst/>
            <a:cxnLst/>
            <a:rect l="l" t="t" r="r" b="b"/>
            <a:pathLst>
              <a:path w="940435" h="194945">
                <a:moveTo>
                  <a:pt x="29699" y="27611"/>
                </a:moveTo>
                <a:lnTo>
                  <a:pt x="293303" y="27611"/>
                </a:lnTo>
                <a:lnTo>
                  <a:pt x="306426" y="20096"/>
                </a:lnTo>
                <a:lnTo>
                  <a:pt x="319548" y="13805"/>
                </a:lnTo>
                <a:lnTo>
                  <a:pt x="332671" y="10122"/>
                </a:lnTo>
                <a:lnTo>
                  <a:pt x="349476" y="3831"/>
                </a:lnTo>
                <a:lnTo>
                  <a:pt x="381249" y="0"/>
                </a:lnTo>
                <a:lnTo>
                  <a:pt x="418549" y="0"/>
                </a:lnTo>
                <a:lnTo>
                  <a:pt x="450322" y="0"/>
                </a:lnTo>
                <a:lnTo>
                  <a:pt x="482086" y="6284"/>
                </a:lnTo>
                <a:lnTo>
                  <a:pt x="498900" y="10122"/>
                </a:lnTo>
                <a:lnTo>
                  <a:pt x="512023" y="13805"/>
                </a:lnTo>
                <a:lnTo>
                  <a:pt x="525146" y="20096"/>
                </a:lnTo>
                <a:lnTo>
                  <a:pt x="538269" y="27611"/>
                </a:lnTo>
                <a:lnTo>
                  <a:pt x="893272" y="27611"/>
                </a:lnTo>
                <a:lnTo>
                  <a:pt x="883831" y="38963"/>
                </a:lnTo>
                <a:lnTo>
                  <a:pt x="876467" y="48938"/>
                </a:lnTo>
                <a:lnTo>
                  <a:pt x="876467" y="57831"/>
                </a:lnTo>
                <a:lnTo>
                  <a:pt x="883831" y="67805"/>
                </a:lnTo>
                <a:lnTo>
                  <a:pt x="896953" y="82840"/>
                </a:lnTo>
                <a:lnTo>
                  <a:pt x="915604" y="97876"/>
                </a:lnTo>
                <a:lnTo>
                  <a:pt x="925072" y="106769"/>
                </a:lnTo>
                <a:lnTo>
                  <a:pt x="932399" y="114290"/>
                </a:lnTo>
                <a:lnTo>
                  <a:pt x="936294" y="121804"/>
                </a:lnTo>
                <a:lnTo>
                  <a:pt x="940004" y="131779"/>
                </a:lnTo>
                <a:lnTo>
                  <a:pt x="936294" y="141749"/>
                </a:lnTo>
                <a:lnTo>
                  <a:pt x="925072" y="150647"/>
                </a:lnTo>
                <a:lnTo>
                  <a:pt x="911922" y="160619"/>
                </a:lnTo>
                <a:lnTo>
                  <a:pt x="893272" y="170744"/>
                </a:lnTo>
                <a:lnTo>
                  <a:pt x="543787" y="170744"/>
                </a:lnTo>
                <a:lnTo>
                  <a:pt x="521455" y="180716"/>
                </a:lnTo>
                <a:lnTo>
                  <a:pt x="497055" y="189460"/>
                </a:lnTo>
                <a:lnTo>
                  <a:pt x="465282" y="192068"/>
                </a:lnTo>
                <a:lnTo>
                  <a:pt x="433509" y="194523"/>
                </a:lnTo>
                <a:lnTo>
                  <a:pt x="405427" y="194523"/>
                </a:lnTo>
                <a:lnTo>
                  <a:pt x="371808" y="190688"/>
                </a:lnTo>
                <a:lnTo>
                  <a:pt x="338199" y="183170"/>
                </a:lnTo>
                <a:lnTo>
                  <a:pt x="306426" y="170744"/>
                </a:lnTo>
                <a:lnTo>
                  <a:pt x="29699" y="170744"/>
                </a:lnTo>
                <a:lnTo>
                  <a:pt x="42822" y="160619"/>
                </a:lnTo>
                <a:lnTo>
                  <a:pt x="52261" y="148039"/>
                </a:lnTo>
                <a:lnTo>
                  <a:pt x="54103" y="139295"/>
                </a:lnTo>
                <a:lnTo>
                  <a:pt x="54103" y="129325"/>
                </a:lnTo>
                <a:lnTo>
                  <a:pt x="52261" y="119197"/>
                </a:lnTo>
                <a:lnTo>
                  <a:pt x="46735" y="111682"/>
                </a:lnTo>
                <a:lnTo>
                  <a:pt x="35454" y="102937"/>
                </a:lnTo>
                <a:lnTo>
                  <a:pt x="29699" y="95416"/>
                </a:lnTo>
                <a:lnTo>
                  <a:pt x="14964" y="79157"/>
                </a:lnTo>
                <a:lnTo>
                  <a:pt x="0" y="63967"/>
                </a:lnTo>
                <a:lnTo>
                  <a:pt x="0" y="53999"/>
                </a:lnTo>
                <a:lnTo>
                  <a:pt x="7367" y="47708"/>
                </a:lnTo>
                <a:lnTo>
                  <a:pt x="14964" y="37734"/>
                </a:lnTo>
                <a:lnTo>
                  <a:pt x="29699" y="27611"/>
                </a:lnTo>
              </a:path>
            </a:pathLst>
          </a:custGeom>
          <a:ln w="626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093689" y="6836250"/>
            <a:ext cx="149860" cy="35560"/>
          </a:xfrm>
          <a:custGeom>
            <a:avLst/>
            <a:gdLst/>
            <a:ahLst/>
            <a:cxnLst/>
            <a:rect l="l" t="t" r="r" b="b"/>
            <a:pathLst>
              <a:path w="149860" h="35559">
                <a:moveTo>
                  <a:pt x="91627" y="0"/>
                </a:moveTo>
                <a:lnTo>
                  <a:pt x="59855" y="0"/>
                </a:lnTo>
                <a:lnTo>
                  <a:pt x="46732" y="2453"/>
                </a:lnTo>
                <a:lnTo>
                  <a:pt x="33609" y="3683"/>
                </a:lnTo>
                <a:lnTo>
                  <a:pt x="24178" y="6136"/>
                </a:lnTo>
                <a:lnTo>
                  <a:pt x="14968" y="8745"/>
                </a:lnTo>
                <a:lnTo>
                  <a:pt x="7363" y="12428"/>
                </a:lnTo>
                <a:lnTo>
                  <a:pt x="0" y="13806"/>
                </a:lnTo>
                <a:lnTo>
                  <a:pt x="0" y="21327"/>
                </a:lnTo>
                <a:lnTo>
                  <a:pt x="7363" y="25003"/>
                </a:lnTo>
                <a:lnTo>
                  <a:pt x="14968" y="27612"/>
                </a:lnTo>
                <a:lnTo>
                  <a:pt x="24178" y="31295"/>
                </a:lnTo>
                <a:lnTo>
                  <a:pt x="33609" y="32524"/>
                </a:lnTo>
                <a:lnTo>
                  <a:pt x="46732" y="35133"/>
                </a:lnTo>
                <a:lnTo>
                  <a:pt x="106365" y="35133"/>
                </a:lnTo>
                <a:lnTo>
                  <a:pt x="117641" y="32524"/>
                </a:lnTo>
                <a:lnTo>
                  <a:pt x="130764" y="31295"/>
                </a:lnTo>
                <a:lnTo>
                  <a:pt x="138369" y="27612"/>
                </a:lnTo>
                <a:lnTo>
                  <a:pt x="149415" y="25003"/>
                </a:lnTo>
                <a:lnTo>
                  <a:pt x="149415" y="12428"/>
                </a:lnTo>
                <a:lnTo>
                  <a:pt x="130764" y="6136"/>
                </a:lnTo>
                <a:lnTo>
                  <a:pt x="117641" y="3683"/>
                </a:lnTo>
                <a:lnTo>
                  <a:pt x="106365" y="2453"/>
                </a:lnTo>
                <a:lnTo>
                  <a:pt x="9162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097027" y="6838474"/>
            <a:ext cx="149860" cy="35560"/>
          </a:xfrm>
          <a:custGeom>
            <a:avLst/>
            <a:gdLst/>
            <a:ahLst/>
            <a:cxnLst/>
            <a:rect l="l" t="t" r="r" b="b"/>
            <a:pathLst>
              <a:path w="149860" h="35559">
                <a:moveTo>
                  <a:pt x="74591" y="0"/>
                </a:moveTo>
                <a:lnTo>
                  <a:pt x="91628" y="0"/>
                </a:lnTo>
                <a:lnTo>
                  <a:pt x="106364" y="2453"/>
                </a:lnTo>
                <a:lnTo>
                  <a:pt x="117641" y="3683"/>
                </a:lnTo>
                <a:lnTo>
                  <a:pt x="130764" y="6136"/>
                </a:lnTo>
                <a:lnTo>
                  <a:pt x="138369" y="8744"/>
                </a:lnTo>
                <a:lnTo>
                  <a:pt x="149414" y="12427"/>
                </a:lnTo>
                <a:lnTo>
                  <a:pt x="149414" y="13805"/>
                </a:lnTo>
                <a:lnTo>
                  <a:pt x="149414" y="17488"/>
                </a:lnTo>
                <a:lnTo>
                  <a:pt x="149414" y="21326"/>
                </a:lnTo>
                <a:lnTo>
                  <a:pt x="149414" y="25003"/>
                </a:lnTo>
                <a:lnTo>
                  <a:pt x="138369" y="27611"/>
                </a:lnTo>
                <a:lnTo>
                  <a:pt x="130764" y="31294"/>
                </a:lnTo>
                <a:lnTo>
                  <a:pt x="117641" y="32524"/>
                </a:lnTo>
                <a:lnTo>
                  <a:pt x="106364" y="35132"/>
                </a:lnTo>
                <a:lnTo>
                  <a:pt x="91628" y="35132"/>
                </a:lnTo>
                <a:lnTo>
                  <a:pt x="74591" y="35132"/>
                </a:lnTo>
                <a:lnTo>
                  <a:pt x="59854" y="35132"/>
                </a:lnTo>
                <a:lnTo>
                  <a:pt x="46732" y="35132"/>
                </a:lnTo>
                <a:lnTo>
                  <a:pt x="33609" y="32524"/>
                </a:lnTo>
                <a:lnTo>
                  <a:pt x="24177" y="31294"/>
                </a:lnTo>
                <a:lnTo>
                  <a:pt x="14968" y="27611"/>
                </a:lnTo>
                <a:lnTo>
                  <a:pt x="7363" y="25003"/>
                </a:lnTo>
                <a:lnTo>
                  <a:pt x="0" y="21326"/>
                </a:lnTo>
                <a:lnTo>
                  <a:pt x="0" y="17488"/>
                </a:lnTo>
                <a:lnTo>
                  <a:pt x="0" y="13805"/>
                </a:lnTo>
                <a:lnTo>
                  <a:pt x="7363" y="12427"/>
                </a:lnTo>
                <a:lnTo>
                  <a:pt x="14968" y="8744"/>
                </a:lnTo>
                <a:lnTo>
                  <a:pt x="24177" y="6136"/>
                </a:lnTo>
                <a:lnTo>
                  <a:pt x="33609" y="3683"/>
                </a:lnTo>
                <a:lnTo>
                  <a:pt x="46732" y="2453"/>
                </a:lnTo>
                <a:lnTo>
                  <a:pt x="59854" y="0"/>
                </a:lnTo>
                <a:lnTo>
                  <a:pt x="74591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633793" y="6784703"/>
            <a:ext cx="45085" cy="65405"/>
          </a:xfrm>
          <a:custGeom>
            <a:avLst/>
            <a:gdLst/>
            <a:ahLst/>
            <a:cxnLst/>
            <a:rect l="l" t="t" r="r" b="b"/>
            <a:pathLst>
              <a:path w="45085" h="65404">
                <a:moveTo>
                  <a:pt x="0" y="0"/>
                </a:moveTo>
                <a:lnTo>
                  <a:pt x="16813" y="6291"/>
                </a:lnTo>
                <a:lnTo>
                  <a:pt x="31791" y="11352"/>
                </a:lnTo>
                <a:lnTo>
                  <a:pt x="40972" y="21326"/>
                </a:lnTo>
                <a:lnTo>
                  <a:pt x="44868" y="31449"/>
                </a:lnTo>
                <a:lnTo>
                  <a:pt x="40972" y="40193"/>
                </a:lnTo>
                <a:lnTo>
                  <a:pt x="37263" y="50168"/>
                </a:lnTo>
                <a:lnTo>
                  <a:pt x="28081" y="59060"/>
                </a:lnTo>
                <a:lnTo>
                  <a:pt x="16813" y="65351"/>
                </a:lnTo>
              </a:path>
            </a:pathLst>
          </a:custGeom>
          <a:ln w="82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740295" y="6852508"/>
            <a:ext cx="30480" cy="75565"/>
          </a:xfrm>
          <a:custGeom>
            <a:avLst/>
            <a:gdLst/>
            <a:ahLst/>
            <a:cxnLst/>
            <a:rect l="l" t="t" r="r" b="b"/>
            <a:pathLst>
              <a:path w="30480" h="75565">
                <a:moveTo>
                  <a:pt x="28087" y="75327"/>
                </a:moveTo>
                <a:lnTo>
                  <a:pt x="14964" y="69037"/>
                </a:lnTo>
                <a:lnTo>
                  <a:pt x="9439" y="58912"/>
                </a:lnTo>
                <a:lnTo>
                  <a:pt x="2071" y="48940"/>
                </a:lnTo>
                <a:lnTo>
                  <a:pt x="0" y="40196"/>
                </a:lnTo>
                <a:lnTo>
                  <a:pt x="2071" y="30071"/>
                </a:lnTo>
                <a:lnTo>
                  <a:pt x="5755" y="21326"/>
                </a:lnTo>
                <a:lnTo>
                  <a:pt x="17036" y="11352"/>
                </a:lnTo>
                <a:lnTo>
                  <a:pt x="29929" y="0"/>
                </a:lnTo>
              </a:path>
            </a:pathLst>
          </a:custGeom>
          <a:ln w="879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781505" y="6424646"/>
            <a:ext cx="787400" cy="0"/>
          </a:xfrm>
          <a:custGeom>
            <a:avLst/>
            <a:gdLst/>
            <a:ahLst/>
            <a:cxnLst/>
            <a:rect l="l" t="t" r="r" b="b"/>
            <a:pathLst>
              <a:path w="787400">
                <a:moveTo>
                  <a:pt x="0" y="0"/>
                </a:moveTo>
                <a:lnTo>
                  <a:pt x="786905" y="0"/>
                </a:lnTo>
              </a:path>
            </a:pathLst>
          </a:custGeom>
          <a:ln w="613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774138" y="6567778"/>
            <a:ext cx="786765" cy="0"/>
          </a:xfrm>
          <a:custGeom>
            <a:avLst/>
            <a:gdLst/>
            <a:ahLst/>
            <a:cxnLst/>
            <a:rect l="l" t="t" r="r" b="b"/>
            <a:pathLst>
              <a:path w="786764">
                <a:moveTo>
                  <a:pt x="0" y="0"/>
                </a:moveTo>
                <a:lnTo>
                  <a:pt x="786677" y="0"/>
                </a:lnTo>
              </a:path>
            </a:pathLst>
          </a:custGeom>
          <a:ln w="613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160916" y="6489999"/>
            <a:ext cx="20955" cy="13970"/>
          </a:xfrm>
          <a:custGeom>
            <a:avLst/>
            <a:gdLst/>
            <a:ahLst/>
            <a:cxnLst/>
            <a:rect l="l" t="t" r="r" b="b"/>
            <a:pathLst>
              <a:path w="20955" h="13970">
                <a:moveTo>
                  <a:pt x="14959" y="12426"/>
                </a:moveTo>
                <a:lnTo>
                  <a:pt x="7364" y="12426"/>
                </a:lnTo>
                <a:lnTo>
                  <a:pt x="7364" y="13804"/>
                </a:lnTo>
                <a:lnTo>
                  <a:pt x="11277" y="13804"/>
                </a:lnTo>
                <a:lnTo>
                  <a:pt x="14959" y="12426"/>
                </a:lnTo>
                <a:close/>
              </a:path>
              <a:path w="20955" h="13970">
                <a:moveTo>
                  <a:pt x="16804" y="0"/>
                </a:moveTo>
                <a:lnTo>
                  <a:pt x="5528" y="0"/>
                </a:lnTo>
                <a:lnTo>
                  <a:pt x="1836" y="1229"/>
                </a:lnTo>
                <a:lnTo>
                  <a:pt x="0" y="2452"/>
                </a:lnTo>
                <a:lnTo>
                  <a:pt x="0" y="11197"/>
                </a:lnTo>
                <a:lnTo>
                  <a:pt x="1836" y="11197"/>
                </a:lnTo>
                <a:lnTo>
                  <a:pt x="5528" y="12426"/>
                </a:lnTo>
                <a:lnTo>
                  <a:pt x="16804" y="12426"/>
                </a:lnTo>
                <a:lnTo>
                  <a:pt x="18651" y="11197"/>
                </a:lnTo>
                <a:lnTo>
                  <a:pt x="20487" y="8743"/>
                </a:lnTo>
                <a:lnTo>
                  <a:pt x="20487" y="2452"/>
                </a:lnTo>
                <a:lnTo>
                  <a:pt x="18651" y="2452"/>
                </a:lnTo>
                <a:lnTo>
                  <a:pt x="18651" y="1229"/>
                </a:lnTo>
                <a:lnTo>
                  <a:pt x="1680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164255" y="6492223"/>
            <a:ext cx="20955" cy="13970"/>
          </a:xfrm>
          <a:custGeom>
            <a:avLst/>
            <a:gdLst/>
            <a:ahLst/>
            <a:cxnLst/>
            <a:rect l="l" t="t" r="r" b="b"/>
            <a:pathLst>
              <a:path w="20955" h="13970">
                <a:moveTo>
                  <a:pt x="9441" y="0"/>
                </a:moveTo>
                <a:lnTo>
                  <a:pt x="11277" y="0"/>
                </a:lnTo>
                <a:lnTo>
                  <a:pt x="14959" y="0"/>
                </a:lnTo>
                <a:lnTo>
                  <a:pt x="16804" y="0"/>
                </a:lnTo>
                <a:lnTo>
                  <a:pt x="18650" y="1229"/>
                </a:lnTo>
                <a:lnTo>
                  <a:pt x="18650" y="2453"/>
                </a:lnTo>
                <a:lnTo>
                  <a:pt x="20486" y="2453"/>
                </a:lnTo>
                <a:lnTo>
                  <a:pt x="20486" y="3683"/>
                </a:lnTo>
                <a:lnTo>
                  <a:pt x="20486" y="6291"/>
                </a:lnTo>
                <a:lnTo>
                  <a:pt x="20486" y="7514"/>
                </a:lnTo>
                <a:lnTo>
                  <a:pt x="20486" y="8744"/>
                </a:lnTo>
                <a:lnTo>
                  <a:pt x="18650" y="11197"/>
                </a:lnTo>
                <a:lnTo>
                  <a:pt x="16804" y="12427"/>
                </a:lnTo>
                <a:lnTo>
                  <a:pt x="14959" y="12427"/>
                </a:lnTo>
                <a:lnTo>
                  <a:pt x="11277" y="13805"/>
                </a:lnTo>
                <a:lnTo>
                  <a:pt x="9441" y="13805"/>
                </a:lnTo>
                <a:lnTo>
                  <a:pt x="7363" y="13805"/>
                </a:lnTo>
                <a:lnTo>
                  <a:pt x="7363" y="12427"/>
                </a:lnTo>
                <a:lnTo>
                  <a:pt x="5527" y="12427"/>
                </a:lnTo>
                <a:lnTo>
                  <a:pt x="1836" y="11197"/>
                </a:lnTo>
                <a:lnTo>
                  <a:pt x="0" y="11197"/>
                </a:lnTo>
                <a:lnTo>
                  <a:pt x="0" y="2453"/>
                </a:lnTo>
                <a:lnTo>
                  <a:pt x="1836" y="1229"/>
                </a:lnTo>
                <a:lnTo>
                  <a:pt x="5527" y="0"/>
                </a:lnTo>
                <a:lnTo>
                  <a:pt x="7363" y="0"/>
                </a:lnTo>
                <a:lnTo>
                  <a:pt x="9441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1802331" y="7003411"/>
            <a:ext cx="69532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latin typeface="Cambria"/>
                <a:cs typeface="Cambria"/>
              </a:rPr>
              <a:t>Gelembung</a:t>
            </a:r>
            <a:endParaRPr sz="1100">
              <a:latin typeface="Cambria"/>
              <a:cs typeface="Cambria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3846064" y="6605693"/>
            <a:ext cx="0" cy="340360"/>
          </a:xfrm>
          <a:custGeom>
            <a:avLst/>
            <a:gdLst/>
            <a:ahLst/>
            <a:cxnLst/>
            <a:rect l="l" t="t" r="r" b="b"/>
            <a:pathLst>
              <a:path h="340359">
                <a:moveTo>
                  <a:pt x="0" y="0"/>
                </a:moveTo>
                <a:lnTo>
                  <a:pt x="0" y="340070"/>
                </a:lnTo>
              </a:path>
            </a:pathLst>
          </a:custGeom>
          <a:ln w="968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327464" y="6671719"/>
            <a:ext cx="1091565" cy="222885"/>
          </a:xfrm>
          <a:custGeom>
            <a:avLst/>
            <a:gdLst/>
            <a:ahLst/>
            <a:cxnLst/>
            <a:rect l="l" t="t" r="r" b="b"/>
            <a:pathLst>
              <a:path w="1091564" h="222884">
                <a:moveTo>
                  <a:pt x="1058184" y="0"/>
                </a:moveTo>
                <a:lnTo>
                  <a:pt x="28811" y="0"/>
                </a:lnTo>
                <a:lnTo>
                  <a:pt x="11571" y="10179"/>
                </a:lnTo>
                <a:lnTo>
                  <a:pt x="2125" y="20608"/>
                </a:lnTo>
                <a:lnTo>
                  <a:pt x="0" y="33017"/>
                </a:lnTo>
                <a:lnTo>
                  <a:pt x="0" y="47416"/>
                </a:lnTo>
                <a:lnTo>
                  <a:pt x="15350" y="88623"/>
                </a:lnTo>
                <a:lnTo>
                  <a:pt x="34715" y="119401"/>
                </a:lnTo>
                <a:lnTo>
                  <a:pt x="44161" y="133800"/>
                </a:lnTo>
                <a:lnTo>
                  <a:pt x="50065" y="148439"/>
                </a:lnTo>
                <a:lnTo>
                  <a:pt x="53844" y="162838"/>
                </a:lnTo>
                <a:lnTo>
                  <a:pt x="53844" y="179222"/>
                </a:lnTo>
                <a:lnTo>
                  <a:pt x="51955" y="193618"/>
                </a:lnTo>
                <a:lnTo>
                  <a:pt x="44161" y="208016"/>
                </a:lnTo>
                <a:lnTo>
                  <a:pt x="28811" y="222661"/>
                </a:lnTo>
                <a:lnTo>
                  <a:pt x="1058184" y="222661"/>
                </a:lnTo>
                <a:lnTo>
                  <a:pt x="1077590" y="206031"/>
                </a:lnTo>
                <a:lnTo>
                  <a:pt x="1085106" y="189647"/>
                </a:lnTo>
                <a:lnTo>
                  <a:pt x="1091004" y="173017"/>
                </a:lnTo>
                <a:lnTo>
                  <a:pt x="1089196" y="160608"/>
                </a:lnTo>
                <a:lnTo>
                  <a:pt x="1085106" y="146209"/>
                </a:lnTo>
                <a:lnTo>
                  <a:pt x="1079493" y="133800"/>
                </a:lnTo>
                <a:lnTo>
                  <a:pt x="1067887" y="119401"/>
                </a:lnTo>
                <a:lnTo>
                  <a:pt x="1058184" y="106992"/>
                </a:lnTo>
                <a:lnTo>
                  <a:pt x="1050668" y="92593"/>
                </a:lnTo>
                <a:lnTo>
                  <a:pt x="1039062" y="82414"/>
                </a:lnTo>
                <a:lnTo>
                  <a:pt x="1033450" y="68015"/>
                </a:lnTo>
                <a:lnTo>
                  <a:pt x="1027551" y="55605"/>
                </a:lnTo>
                <a:lnTo>
                  <a:pt x="1027551" y="43196"/>
                </a:lnTo>
                <a:lnTo>
                  <a:pt x="1033450" y="26808"/>
                </a:lnTo>
                <a:lnTo>
                  <a:pt x="1042868" y="14398"/>
                </a:lnTo>
                <a:lnTo>
                  <a:pt x="1058184" y="0"/>
                </a:lnTo>
              </a:path>
            </a:pathLst>
          </a:custGeom>
          <a:ln w="1015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356276" y="6754132"/>
            <a:ext cx="1014094" cy="2540"/>
          </a:xfrm>
          <a:custGeom>
            <a:avLst/>
            <a:gdLst/>
            <a:ahLst/>
            <a:cxnLst/>
            <a:rect l="l" t="t" r="r" b="b"/>
            <a:pathLst>
              <a:path w="1014095" h="2540">
                <a:moveTo>
                  <a:pt x="0" y="0"/>
                </a:moveTo>
                <a:lnTo>
                  <a:pt x="1014056" y="1989"/>
                </a:lnTo>
              </a:path>
            </a:pathLst>
          </a:custGeom>
          <a:ln w="1017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367847" y="6799559"/>
            <a:ext cx="1017905" cy="0"/>
          </a:xfrm>
          <a:custGeom>
            <a:avLst/>
            <a:gdLst/>
            <a:ahLst/>
            <a:cxnLst/>
            <a:rect l="l" t="t" r="r" b="b"/>
            <a:pathLst>
              <a:path w="1017904">
                <a:moveTo>
                  <a:pt x="1017800" y="0"/>
                </a:moveTo>
                <a:lnTo>
                  <a:pt x="0" y="0"/>
                </a:lnTo>
              </a:path>
            </a:pathLst>
          </a:custGeom>
          <a:ln w="1017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836618" y="6671719"/>
            <a:ext cx="19685" cy="177800"/>
          </a:xfrm>
          <a:custGeom>
            <a:avLst/>
            <a:gdLst/>
            <a:ahLst/>
            <a:cxnLst/>
            <a:rect l="l" t="t" r="r" b="b"/>
            <a:pathLst>
              <a:path w="19685" h="177800">
                <a:moveTo>
                  <a:pt x="11339" y="0"/>
                </a:moveTo>
                <a:lnTo>
                  <a:pt x="7562" y="0"/>
                </a:lnTo>
                <a:lnTo>
                  <a:pt x="5669" y="3969"/>
                </a:lnTo>
                <a:lnTo>
                  <a:pt x="1893" y="14398"/>
                </a:lnTo>
                <a:lnTo>
                  <a:pt x="1893" y="24578"/>
                </a:lnTo>
                <a:lnTo>
                  <a:pt x="0" y="36987"/>
                </a:lnTo>
                <a:lnTo>
                  <a:pt x="0" y="136030"/>
                </a:lnTo>
                <a:lnTo>
                  <a:pt x="1893" y="150429"/>
                </a:lnTo>
                <a:lnTo>
                  <a:pt x="1893" y="160608"/>
                </a:lnTo>
                <a:lnTo>
                  <a:pt x="5669" y="166807"/>
                </a:lnTo>
                <a:lnTo>
                  <a:pt x="7562" y="173017"/>
                </a:lnTo>
                <a:lnTo>
                  <a:pt x="7562" y="177236"/>
                </a:lnTo>
                <a:lnTo>
                  <a:pt x="11339" y="173017"/>
                </a:lnTo>
                <a:lnTo>
                  <a:pt x="15354" y="166807"/>
                </a:lnTo>
                <a:lnTo>
                  <a:pt x="15354" y="160608"/>
                </a:lnTo>
                <a:lnTo>
                  <a:pt x="17247" y="150429"/>
                </a:lnTo>
                <a:lnTo>
                  <a:pt x="17247" y="136030"/>
                </a:lnTo>
                <a:lnTo>
                  <a:pt x="19130" y="123621"/>
                </a:lnTo>
                <a:lnTo>
                  <a:pt x="19130" y="53616"/>
                </a:lnTo>
                <a:lnTo>
                  <a:pt x="17247" y="36987"/>
                </a:lnTo>
                <a:lnTo>
                  <a:pt x="17247" y="24578"/>
                </a:lnTo>
                <a:lnTo>
                  <a:pt x="15354" y="14398"/>
                </a:lnTo>
                <a:lnTo>
                  <a:pt x="15354" y="3969"/>
                </a:lnTo>
                <a:lnTo>
                  <a:pt x="1133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836618" y="6671719"/>
            <a:ext cx="19685" cy="177800"/>
          </a:xfrm>
          <a:custGeom>
            <a:avLst/>
            <a:gdLst/>
            <a:ahLst/>
            <a:cxnLst/>
            <a:rect l="l" t="t" r="r" b="b"/>
            <a:pathLst>
              <a:path w="19685" h="177800">
                <a:moveTo>
                  <a:pt x="7562" y="0"/>
                </a:moveTo>
                <a:lnTo>
                  <a:pt x="11339" y="0"/>
                </a:lnTo>
                <a:lnTo>
                  <a:pt x="15354" y="3969"/>
                </a:lnTo>
                <a:lnTo>
                  <a:pt x="15354" y="14398"/>
                </a:lnTo>
                <a:lnTo>
                  <a:pt x="17247" y="24578"/>
                </a:lnTo>
                <a:lnTo>
                  <a:pt x="17247" y="36987"/>
                </a:lnTo>
                <a:lnTo>
                  <a:pt x="19130" y="53616"/>
                </a:lnTo>
                <a:lnTo>
                  <a:pt x="19130" y="68015"/>
                </a:lnTo>
                <a:lnTo>
                  <a:pt x="19130" y="88623"/>
                </a:lnTo>
                <a:lnTo>
                  <a:pt x="19130" y="105002"/>
                </a:lnTo>
                <a:lnTo>
                  <a:pt x="19130" y="123621"/>
                </a:lnTo>
                <a:lnTo>
                  <a:pt x="17247" y="136030"/>
                </a:lnTo>
                <a:lnTo>
                  <a:pt x="17247" y="150429"/>
                </a:lnTo>
                <a:lnTo>
                  <a:pt x="15354" y="160608"/>
                </a:lnTo>
                <a:lnTo>
                  <a:pt x="15354" y="166807"/>
                </a:lnTo>
                <a:lnTo>
                  <a:pt x="11339" y="173017"/>
                </a:lnTo>
                <a:lnTo>
                  <a:pt x="7562" y="177236"/>
                </a:lnTo>
                <a:lnTo>
                  <a:pt x="7562" y="173017"/>
                </a:lnTo>
                <a:lnTo>
                  <a:pt x="5669" y="166807"/>
                </a:lnTo>
                <a:lnTo>
                  <a:pt x="1893" y="160608"/>
                </a:lnTo>
                <a:lnTo>
                  <a:pt x="1893" y="150429"/>
                </a:lnTo>
                <a:lnTo>
                  <a:pt x="0" y="136030"/>
                </a:lnTo>
                <a:lnTo>
                  <a:pt x="0" y="36987"/>
                </a:lnTo>
                <a:lnTo>
                  <a:pt x="1893" y="24578"/>
                </a:lnTo>
                <a:lnTo>
                  <a:pt x="1893" y="14398"/>
                </a:lnTo>
                <a:lnTo>
                  <a:pt x="5669" y="3969"/>
                </a:lnTo>
                <a:lnTo>
                  <a:pt x="7562" y="0"/>
                </a:lnTo>
                <a:close/>
              </a:path>
            </a:pathLst>
          </a:custGeom>
          <a:ln w="9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836618" y="6671719"/>
            <a:ext cx="19685" cy="177800"/>
          </a:xfrm>
          <a:custGeom>
            <a:avLst/>
            <a:gdLst/>
            <a:ahLst/>
            <a:cxnLst/>
            <a:rect l="l" t="t" r="r" b="b"/>
            <a:pathLst>
              <a:path w="19685" h="177800">
                <a:moveTo>
                  <a:pt x="7562" y="0"/>
                </a:moveTo>
                <a:lnTo>
                  <a:pt x="11339" y="0"/>
                </a:lnTo>
                <a:lnTo>
                  <a:pt x="15354" y="3969"/>
                </a:lnTo>
                <a:lnTo>
                  <a:pt x="15354" y="14398"/>
                </a:lnTo>
                <a:lnTo>
                  <a:pt x="17247" y="24578"/>
                </a:lnTo>
                <a:lnTo>
                  <a:pt x="17247" y="36987"/>
                </a:lnTo>
                <a:lnTo>
                  <a:pt x="19130" y="53616"/>
                </a:lnTo>
                <a:lnTo>
                  <a:pt x="19130" y="68015"/>
                </a:lnTo>
                <a:lnTo>
                  <a:pt x="19130" y="88623"/>
                </a:lnTo>
                <a:lnTo>
                  <a:pt x="19130" y="105002"/>
                </a:lnTo>
                <a:lnTo>
                  <a:pt x="19130" y="123621"/>
                </a:lnTo>
                <a:lnTo>
                  <a:pt x="17247" y="136030"/>
                </a:lnTo>
                <a:lnTo>
                  <a:pt x="17247" y="150429"/>
                </a:lnTo>
                <a:lnTo>
                  <a:pt x="15354" y="160608"/>
                </a:lnTo>
                <a:lnTo>
                  <a:pt x="15354" y="166807"/>
                </a:lnTo>
                <a:lnTo>
                  <a:pt x="11339" y="173017"/>
                </a:lnTo>
                <a:lnTo>
                  <a:pt x="7562" y="177236"/>
                </a:lnTo>
                <a:lnTo>
                  <a:pt x="7562" y="173017"/>
                </a:lnTo>
                <a:lnTo>
                  <a:pt x="5669" y="166807"/>
                </a:lnTo>
                <a:lnTo>
                  <a:pt x="1893" y="160608"/>
                </a:lnTo>
                <a:lnTo>
                  <a:pt x="1893" y="150429"/>
                </a:lnTo>
                <a:lnTo>
                  <a:pt x="0" y="136030"/>
                </a:lnTo>
                <a:lnTo>
                  <a:pt x="0" y="36987"/>
                </a:lnTo>
                <a:lnTo>
                  <a:pt x="1893" y="24578"/>
                </a:lnTo>
                <a:lnTo>
                  <a:pt x="1893" y="14398"/>
                </a:lnTo>
                <a:lnTo>
                  <a:pt x="5669" y="3969"/>
                </a:lnTo>
                <a:lnTo>
                  <a:pt x="7562" y="0"/>
                </a:lnTo>
              </a:path>
            </a:pathLst>
          </a:custGeom>
          <a:ln w="9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327464" y="6774731"/>
            <a:ext cx="29209" cy="120014"/>
          </a:xfrm>
          <a:custGeom>
            <a:avLst/>
            <a:gdLst/>
            <a:ahLst/>
            <a:cxnLst/>
            <a:rect l="l" t="t" r="r" b="b"/>
            <a:pathLst>
              <a:path w="29210" h="120015">
                <a:moveTo>
                  <a:pt x="28811" y="119649"/>
                </a:moveTo>
                <a:lnTo>
                  <a:pt x="15350" y="103018"/>
                </a:lnTo>
                <a:lnTo>
                  <a:pt x="7793" y="88620"/>
                </a:lnTo>
                <a:lnTo>
                  <a:pt x="2125" y="74223"/>
                </a:lnTo>
                <a:lnTo>
                  <a:pt x="0" y="57595"/>
                </a:lnTo>
                <a:lnTo>
                  <a:pt x="0" y="43196"/>
                </a:lnTo>
                <a:lnTo>
                  <a:pt x="5903" y="26808"/>
                </a:lnTo>
                <a:lnTo>
                  <a:pt x="15350" y="14398"/>
                </a:lnTo>
                <a:lnTo>
                  <a:pt x="25032" y="0"/>
                </a:lnTo>
              </a:path>
            </a:pathLst>
          </a:custGeom>
          <a:ln w="970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3444717" y="7003411"/>
            <a:ext cx="70929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100" spc="5" dirty="0">
                <a:latin typeface="Cambria"/>
                <a:cs typeface="Cambria"/>
              </a:rPr>
              <a:t>Garis</a:t>
            </a:r>
            <a:r>
              <a:rPr sz="1100" spc="-55" dirty="0">
                <a:latin typeface="Cambria"/>
                <a:cs typeface="Cambria"/>
              </a:rPr>
              <a:t> </a:t>
            </a:r>
            <a:r>
              <a:rPr sz="1100" dirty="0">
                <a:latin typeface="Cambria"/>
                <a:cs typeface="Cambria"/>
              </a:rPr>
              <a:t>hitam</a:t>
            </a:r>
            <a:endParaRPr sz="1100">
              <a:latin typeface="Cambria"/>
              <a:cs typeface="Cambria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5122530" y="6654817"/>
            <a:ext cx="1101725" cy="190500"/>
          </a:xfrm>
          <a:custGeom>
            <a:avLst/>
            <a:gdLst/>
            <a:ahLst/>
            <a:cxnLst/>
            <a:rect l="l" t="t" r="r" b="b"/>
            <a:pathLst>
              <a:path w="1101725" h="190500">
                <a:moveTo>
                  <a:pt x="1057148" y="0"/>
                </a:moveTo>
                <a:lnTo>
                  <a:pt x="19895" y="0"/>
                </a:lnTo>
                <a:lnTo>
                  <a:pt x="7860" y="8905"/>
                </a:lnTo>
                <a:lnTo>
                  <a:pt x="1965" y="22399"/>
                </a:lnTo>
                <a:lnTo>
                  <a:pt x="0" y="31304"/>
                </a:lnTo>
                <a:lnTo>
                  <a:pt x="0" y="42645"/>
                </a:lnTo>
                <a:lnTo>
                  <a:pt x="10070" y="64783"/>
                </a:lnTo>
                <a:lnTo>
                  <a:pt x="24071" y="85019"/>
                </a:lnTo>
                <a:lnTo>
                  <a:pt x="36106" y="96088"/>
                </a:lnTo>
                <a:lnTo>
                  <a:pt x="40037" y="109592"/>
                </a:lnTo>
                <a:lnTo>
                  <a:pt x="48142" y="120651"/>
                </a:lnTo>
                <a:lnTo>
                  <a:pt x="52072" y="134155"/>
                </a:lnTo>
                <a:lnTo>
                  <a:pt x="52072" y="145214"/>
                </a:lnTo>
                <a:lnTo>
                  <a:pt x="45932" y="158714"/>
                </a:lnTo>
                <a:lnTo>
                  <a:pt x="36106" y="174370"/>
                </a:lnTo>
                <a:lnTo>
                  <a:pt x="19895" y="190025"/>
                </a:lnTo>
                <a:lnTo>
                  <a:pt x="1057148" y="190025"/>
                </a:lnTo>
                <a:lnTo>
                  <a:pt x="1079312" y="176529"/>
                </a:lnTo>
                <a:lnTo>
                  <a:pt x="1091284" y="165462"/>
                </a:lnTo>
                <a:lnTo>
                  <a:pt x="1099398" y="154125"/>
                </a:lnTo>
                <a:lnTo>
                  <a:pt x="1101377" y="143061"/>
                </a:lnTo>
                <a:lnTo>
                  <a:pt x="1101377" y="131992"/>
                </a:lnTo>
                <a:lnTo>
                  <a:pt x="1095242" y="120651"/>
                </a:lnTo>
                <a:lnTo>
                  <a:pt x="1087425" y="111745"/>
                </a:lnTo>
                <a:lnTo>
                  <a:pt x="1075354" y="100676"/>
                </a:lnTo>
                <a:lnTo>
                  <a:pt x="1067241" y="89346"/>
                </a:lnTo>
                <a:lnTo>
                  <a:pt x="1057148" y="78277"/>
                </a:lnTo>
                <a:lnTo>
                  <a:pt x="1049332" y="67208"/>
                </a:lnTo>
                <a:lnTo>
                  <a:pt x="1041218" y="55867"/>
                </a:lnTo>
                <a:lnTo>
                  <a:pt x="1037260" y="42645"/>
                </a:lnTo>
                <a:lnTo>
                  <a:pt x="1037260" y="29151"/>
                </a:lnTo>
                <a:lnTo>
                  <a:pt x="1045176" y="15657"/>
                </a:lnTo>
                <a:lnTo>
                  <a:pt x="1057148" y="0"/>
                </a:lnTo>
              </a:path>
            </a:pathLst>
          </a:custGeom>
          <a:ln w="1103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613041" y="6583280"/>
            <a:ext cx="0" cy="24765"/>
          </a:xfrm>
          <a:custGeom>
            <a:avLst/>
            <a:gdLst/>
            <a:ahLst/>
            <a:cxnLst/>
            <a:rect l="l" t="t" r="r" b="b"/>
            <a:pathLst>
              <a:path h="24765">
                <a:moveTo>
                  <a:pt x="0" y="0"/>
                </a:moveTo>
                <a:lnTo>
                  <a:pt x="0" y="24562"/>
                </a:lnTo>
              </a:path>
            </a:pathLst>
          </a:custGeom>
          <a:ln w="100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613041" y="6616759"/>
            <a:ext cx="0" cy="2540"/>
          </a:xfrm>
          <a:custGeom>
            <a:avLst/>
            <a:gdLst/>
            <a:ahLst/>
            <a:cxnLst/>
            <a:rect l="l" t="t" r="r" b="b"/>
            <a:pathLst>
              <a:path h="2540">
                <a:moveTo>
                  <a:pt x="-5035" y="1212"/>
                </a:moveTo>
                <a:lnTo>
                  <a:pt x="5035" y="1212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613041" y="6625936"/>
            <a:ext cx="0" cy="27305"/>
          </a:xfrm>
          <a:custGeom>
            <a:avLst/>
            <a:gdLst/>
            <a:ahLst/>
            <a:cxnLst/>
            <a:rect l="l" t="t" r="r" b="b"/>
            <a:pathLst>
              <a:path h="27304">
                <a:moveTo>
                  <a:pt x="0" y="0"/>
                </a:moveTo>
                <a:lnTo>
                  <a:pt x="0" y="26715"/>
                </a:lnTo>
              </a:path>
            </a:pathLst>
          </a:custGeom>
          <a:ln w="100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613041" y="6659405"/>
            <a:ext cx="0" cy="2540"/>
          </a:xfrm>
          <a:custGeom>
            <a:avLst/>
            <a:gdLst/>
            <a:ahLst/>
            <a:cxnLst/>
            <a:rect l="l" t="t" r="r" b="b"/>
            <a:pathLst>
              <a:path h="2540">
                <a:moveTo>
                  <a:pt x="-5035" y="1076"/>
                </a:moveTo>
                <a:lnTo>
                  <a:pt x="5035" y="1076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613041" y="6670474"/>
            <a:ext cx="0" cy="27305"/>
          </a:xfrm>
          <a:custGeom>
            <a:avLst/>
            <a:gdLst/>
            <a:ahLst/>
            <a:cxnLst/>
            <a:rect l="l" t="t" r="r" b="b"/>
            <a:pathLst>
              <a:path h="27304">
                <a:moveTo>
                  <a:pt x="0" y="0"/>
                </a:moveTo>
                <a:lnTo>
                  <a:pt x="0" y="26987"/>
                </a:lnTo>
              </a:path>
            </a:pathLst>
          </a:custGeom>
          <a:ln w="100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613041" y="6701778"/>
            <a:ext cx="0" cy="5080"/>
          </a:xfrm>
          <a:custGeom>
            <a:avLst/>
            <a:gdLst/>
            <a:ahLst/>
            <a:cxnLst/>
            <a:rect l="l" t="t" r="r" b="b"/>
            <a:pathLst>
              <a:path h="5079">
                <a:moveTo>
                  <a:pt x="-5035" y="2294"/>
                </a:moveTo>
                <a:lnTo>
                  <a:pt x="5035" y="2294"/>
                </a:lnTo>
              </a:path>
            </a:pathLst>
          </a:custGeom>
          <a:ln w="45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613041" y="6712847"/>
            <a:ext cx="0" cy="27305"/>
          </a:xfrm>
          <a:custGeom>
            <a:avLst/>
            <a:gdLst/>
            <a:ahLst/>
            <a:cxnLst/>
            <a:rect l="l" t="t" r="r" b="b"/>
            <a:pathLst>
              <a:path h="27304">
                <a:moveTo>
                  <a:pt x="0" y="0"/>
                </a:moveTo>
                <a:lnTo>
                  <a:pt x="0" y="26987"/>
                </a:lnTo>
              </a:path>
            </a:pathLst>
          </a:custGeom>
          <a:ln w="100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613041" y="6744163"/>
            <a:ext cx="0" cy="6985"/>
          </a:xfrm>
          <a:custGeom>
            <a:avLst/>
            <a:gdLst/>
            <a:ahLst/>
            <a:cxnLst/>
            <a:rect l="l" t="t" r="r" b="b"/>
            <a:pathLst>
              <a:path h="6984">
                <a:moveTo>
                  <a:pt x="-5035" y="3370"/>
                </a:moveTo>
                <a:lnTo>
                  <a:pt x="5035" y="3370"/>
                </a:lnTo>
              </a:path>
            </a:pathLst>
          </a:custGeom>
          <a:ln w="67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613041" y="6755493"/>
            <a:ext cx="0" cy="27305"/>
          </a:xfrm>
          <a:custGeom>
            <a:avLst/>
            <a:gdLst/>
            <a:ahLst/>
            <a:cxnLst/>
            <a:rect l="l" t="t" r="r" b="b"/>
            <a:pathLst>
              <a:path h="27304">
                <a:moveTo>
                  <a:pt x="0" y="0"/>
                </a:moveTo>
                <a:lnTo>
                  <a:pt x="0" y="26726"/>
                </a:lnTo>
              </a:path>
            </a:pathLst>
          </a:custGeom>
          <a:ln w="100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613041" y="6786808"/>
            <a:ext cx="0" cy="6985"/>
          </a:xfrm>
          <a:custGeom>
            <a:avLst/>
            <a:gdLst/>
            <a:ahLst/>
            <a:cxnLst/>
            <a:rect l="l" t="t" r="r" b="b"/>
            <a:pathLst>
              <a:path h="6984">
                <a:moveTo>
                  <a:pt x="-5035" y="3376"/>
                </a:moveTo>
                <a:lnTo>
                  <a:pt x="5035" y="3376"/>
                </a:lnTo>
              </a:path>
            </a:pathLst>
          </a:custGeom>
          <a:ln w="675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613041" y="6797878"/>
            <a:ext cx="0" cy="27305"/>
          </a:xfrm>
          <a:custGeom>
            <a:avLst/>
            <a:gdLst/>
            <a:ahLst/>
            <a:cxnLst/>
            <a:rect l="l" t="t" r="r" b="b"/>
            <a:pathLst>
              <a:path h="27304">
                <a:moveTo>
                  <a:pt x="0" y="0"/>
                </a:moveTo>
                <a:lnTo>
                  <a:pt x="0" y="26720"/>
                </a:lnTo>
              </a:path>
            </a:pathLst>
          </a:custGeom>
          <a:ln w="100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613041" y="6831345"/>
            <a:ext cx="0" cy="5080"/>
          </a:xfrm>
          <a:custGeom>
            <a:avLst/>
            <a:gdLst/>
            <a:ahLst/>
            <a:cxnLst/>
            <a:rect l="l" t="t" r="r" b="b"/>
            <a:pathLst>
              <a:path h="5079">
                <a:moveTo>
                  <a:pt x="-5035" y="2294"/>
                </a:moveTo>
                <a:lnTo>
                  <a:pt x="5035" y="2294"/>
                </a:lnTo>
              </a:path>
            </a:pathLst>
          </a:custGeom>
          <a:ln w="45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613041" y="6840253"/>
            <a:ext cx="0" cy="27305"/>
          </a:xfrm>
          <a:custGeom>
            <a:avLst/>
            <a:gdLst/>
            <a:ahLst/>
            <a:cxnLst/>
            <a:rect l="l" t="t" r="r" b="b"/>
            <a:pathLst>
              <a:path h="27304">
                <a:moveTo>
                  <a:pt x="0" y="0"/>
                </a:moveTo>
                <a:lnTo>
                  <a:pt x="0" y="26992"/>
                </a:lnTo>
              </a:path>
            </a:pathLst>
          </a:custGeom>
          <a:ln w="100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5613041" y="6873995"/>
            <a:ext cx="0" cy="4445"/>
          </a:xfrm>
          <a:custGeom>
            <a:avLst/>
            <a:gdLst/>
            <a:ahLst/>
            <a:cxnLst/>
            <a:rect l="l" t="t" r="r" b="b"/>
            <a:pathLst>
              <a:path h="4445">
                <a:moveTo>
                  <a:pt x="-5035" y="2159"/>
                </a:moveTo>
                <a:lnTo>
                  <a:pt x="5035" y="2159"/>
                </a:lnTo>
              </a:path>
            </a:pathLst>
          </a:custGeom>
          <a:ln w="431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5613041" y="6887221"/>
            <a:ext cx="0" cy="24765"/>
          </a:xfrm>
          <a:custGeom>
            <a:avLst/>
            <a:gdLst/>
            <a:ahLst/>
            <a:cxnLst/>
            <a:rect l="l" t="t" r="r" b="b"/>
            <a:pathLst>
              <a:path h="24765">
                <a:moveTo>
                  <a:pt x="0" y="0"/>
                </a:moveTo>
                <a:lnTo>
                  <a:pt x="0" y="24562"/>
                </a:lnTo>
              </a:path>
            </a:pathLst>
          </a:custGeom>
          <a:ln w="100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5613041" y="6916373"/>
            <a:ext cx="0" cy="2540"/>
          </a:xfrm>
          <a:custGeom>
            <a:avLst/>
            <a:gdLst/>
            <a:ahLst/>
            <a:cxnLst/>
            <a:rect l="l" t="t" r="r" b="b"/>
            <a:pathLst>
              <a:path h="2540">
                <a:moveTo>
                  <a:pt x="-5035" y="1079"/>
                </a:moveTo>
                <a:lnTo>
                  <a:pt x="5035" y="1079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616603" y="6580453"/>
            <a:ext cx="0" cy="80645"/>
          </a:xfrm>
          <a:custGeom>
            <a:avLst/>
            <a:gdLst/>
            <a:ahLst/>
            <a:cxnLst/>
            <a:rect l="l" t="t" r="r" b="b"/>
            <a:pathLst>
              <a:path h="80645">
                <a:moveTo>
                  <a:pt x="0" y="0"/>
                </a:moveTo>
                <a:lnTo>
                  <a:pt x="0" y="8043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5583081" y="6654816"/>
            <a:ext cx="62230" cy="58419"/>
          </a:xfrm>
          <a:custGeom>
            <a:avLst/>
            <a:gdLst/>
            <a:ahLst/>
            <a:cxnLst/>
            <a:rect l="l" t="t" r="r" b="b"/>
            <a:pathLst>
              <a:path w="62229" h="58420">
                <a:moveTo>
                  <a:pt x="62137" y="0"/>
                </a:moveTo>
                <a:lnTo>
                  <a:pt x="0" y="0"/>
                </a:lnTo>
                <a:lnTo>
                  <a:pt x="29960" y="58031"/>
                </a:lnTo>
                <a:lnTo>
                  <a:pt x="621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5616603" y="6842008"/>
            <a:ext cx="0" cy="75565"/>
          </a:xfrm>
          <a:custGeom>
            <a:avLst/>
            <a:gdLst/>
            <a:ahLst/>
            <a:cxnLst/>
            <a:rect l="l" t="t" r="r" b="b"/>
            <a:pathLst>
              <a:path h="75565">
                <a:moveTo>
                  <a:pt x="0" y="75443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5583081" y="6784384"/>
            <a:ext cx="62230" cy="58419"/>
          </a:xfrm>
          <a:custGeom>
            <a:avLst/>
            <a:gdLst/>
            <a:ahLst/>
            <a:cxnLst/>
            <a:rect l="l" t="t" r="r" b="b"/>
            <a:pathLst>
              <a:path w="62229" h="58420">
                <a:moveTo>
                  <a:pt x="29960" y="0"/>
                </a:moveTo>
                <a:lnTo>
                  <a:pt x="0" y="58298"/>
                </a:lnTo>
                <a:lnTo>
                  <a:pt x="62137" y="58298"/>
                </a:lnTo>
                <a:lnTo>
                  <a:pt x="2996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6175820" y="6652652"/>
            <a:ext cx="36195" cy="93980"/>
          </a:xfrm>
          <a:custGeom>
            <a:avLst/>
            <a:gdLst/>
            <a:ahLst/>
            <a:cxnLst/>
            <a:rect l="l" t="t" r="r" b="b"/>
            <a:pathLst>
              <a:path w="36195" h="93979">
                <a:moveTo>
                  <a:pt x="0" y="0"/>
                </a:moveTo>
                <a:lnTo>
                  <a:pt x="15930" y="8905"/>
                </a:lnTo>
                <a:lnTo>
                  <a:pt x="28001" y="17821"/>
                </a:lnTo>
                <a:lnTo>
                  <a:pt x="34135" y="31315"/>
                </a:lnTo>
                <a:lnTo>
                  <a:pt x="36015" y="42384"/>
                </a:lnTo>
                <a:lnTo>
                  <a:pt x="36015" y="55878"/>
                </a:lnTo>
                <a:lnTo>
                  <a:pt x="29881" y="69372"/>
                </a:lnTo>
                <a:lnTo>
                  <a:pt x="22064" y="82594"/>
                </a:lnTo>
                <a:lnTo>
                  <a:pt x="15930" y="93935"/>
                </a:lnTo>
              </a:path>
            </a:pathLst>
          </a:custGeom>
          <a:ln w="1019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5116390" y="6737682"/>
            <a:ext cx="30480" cy="107314"/>
          </a:xfrm>
          <a:custGeom>
            <a:avLst/>
            <a:gdLst/>
            <a:ahLst/>
            <a:cxnLst/>
            <a:rect l="l" t="t" r="r" b="b"/>
            <a:pathLst>
              <a:path w="30479" h="107315">
                <a:moveTo>
                  <a:pt x="24071" y="107159"/>
                </a:moveTo>
                <a:lnTo>
                  <a:pt x="16211" y="96092"/>
                </a:lnTo>
                <a:lnTo>
                  <a:pt x="8105" y="82596"/>
                </a:lnTo>
                <a:lnTo>
                  <a:pt x="0" y="71259"/>
                </a:lnTo>
                <a:lnTo>
                  <a:pt x="0" y="58031"/>
                </a:lnTo>
                <a:lnTo>
                  <a:pt x="0" y="42373"/>
                </a:lnTo>
                <a:lnTo>
                  <a:pt x="2210" y="28879"/>
                </a:lnTo>
                <a:lnTo>
                  <a:pt x="14000" y="15657"/>
                </a:lnTo>
                <a:lnTo>
                  <a:pt x="30211" y="0"/>
                </a:lnTo>
              </a:path>
            </a:pathLst>
          </a:custGeom>
          <a:ln w="1014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 txBox="1"/>
          <p:nvPr/>
        </p:nvSpPr>
        <p:spPr>
          <a:xfrm>
            <a:off x="5315923" y="6960739"/>
            <a:ext cx="65722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100" spc="5" dirty="0">
                <a:latin typeface="Cambria"/>
                <a:cs typeface="Cambria"/>
              </a:rPr>
              <a:t>Garis</a:t>
            </a:r>
            <a:r>
              <a:rPr sz="1100" spc="-65" dirty="0">
                <a:latin typeface="Cambria"/>
                <a:cs typeface="Cambria"/>
              </a:rPr>
              <a:t> </a:t>
            </a:r>
            <a:r>
              <a:rPr sz="1100" dirty="0">
                <a:latin typeface="Cambria"/>
                <a:cs typeface="Cambria"/>
              </a:rPr>
              <a:t>tebal</a:t>
            </a:r>
            <a:endParaRPr sz="1100">
              <a:latin typeface="Cambria"/>
              <a:cs typeface="Cambria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1311832" y="5692771"/>
            <a:ext cx="260096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100" b="1" dirty="0">
                <a:latin typeface="Cambria"/>
                <a:cs typeface="Cambria"/>
              </a:rPr>
              <a:t>Akibat kesalahan dalam</a:t>
            </a:r>
            <a:r>
              <a:rPr sz="1100" b="1" spc="30" dirty="0">
                <a:latin typeface="Cambria"/>
                <a:cs typeface="Cambria"/>
              </a:rPr>
              <a:t> </a:t>
            </a:r>
            <a:r>
              <a:rPr sz="1100" b="1" spc="-5" dirty="0">
                <a:latin typeface="Cambria"/>
                <a:cs typeface="Cambria"/>
              </a:rPr>
              <a:t>penyambungan</a:t>
            </a:r>
            <a:endParaRPr sz="1100">
              <a:latin typeface="Cambria"/>
              <a:cs typeface="Cambria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1311832" y="8015844"/>
            <a:ext cx="500634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000" spc="-15" dirty="0">
                <a:latin typeface="Cambria"/>
                <a:cs typeface="Cambria"/>
              </a:rPr>
              <a:t>Catatan</a:t>
            </a:r>
            <a:r>
              <a:rPr sz="1000" spc="-25" dirty="0">
                <a:latin typeface="Cambria"/>
                <a:cs typeface="Cambria"/>
              </a:rPr>
              <a:t> </a:t>
            </a:r>
            <a:r>
              <a:rPr sz="1000" dirty="0">
                <a:latin typeface="Cambria"/>
                <a:cs typeface="Cambria"/>
              </a:rPr>
              <a:t>:</a:t>
            </a:r>
            <a:endParaRPr sz="1000">
              <a:latin typeface="Cambria"/>
              <a:cs typeface="Cambria"/>
            </a:endParaRPr>
          </a:p>
          <a:p>
            <a:pPr>
              <a:lnSpc>
                <a:spcPct val="100000"/>
              </a:lnSpc>
            </a:pPr>
            <a:r>
              <a:rPr sz="1000" spc="-15" dirty="0">
                <a:latin typeface="Cambria"/>
                <a:cs typeface="Cambria"/>
              </a:rPr>
              <a:t>Apabila hasil </a:t>
            </a:r>
            <a:r>
              <a:rPr sz="1000" spc="-20" dirty="0">
                <a:latin typeface="Cambria"/>
                <a:cs typeface="Cambria"/>
              </a:rPr>
              <a:t>sambungan </a:t>
            </a:r>
            <a:r>
              <a:rPr sz="1000" spc="-15" dirty="0">
                <a:latin typeface="Cambria"/>
                <a:cs typeface="Cambria"/>
              </a:rPr>
              <a:t>seperti </a:t>
            </a:r>
            <a:r>
              <a:rPr sz="1000" spc="-20" dirty="0">
                <a:latin typeface="Cambria"/>
                <a:cs typeface="Cambria"/>
              </a:rPr>
              <a:t>gambar </a:t>
            </a:r>
            <a:r>
              <a:rPr sz="1000" spc="-15" dirty="0">
                <a:latin typeface="Cambria"/>
                <a:cs typeface="Cambria"/>
              </a:rPr>
              <a:t>tersebut maka harus dilakukan </a:t>
            </a:r>
            <a:r>
              <a:rPr sz="1000" spc="-20" dirty="0">
                <a:latin typeface="Cambria"/>
                <a:cs typeface="Cambria"/>
              </a:rPr>
              <a:t>penyambungan</a:t>
            </a:r>
            <a:r>
              <a:rPr sz="1000" spc="35" dirty="0">
                <a:latin typeface="Cambria"/>
                <a:cs typeface="Cambria"/>
              </a:rPr>
              <a:t> </a:t>
            </a:r>
            <a:r>
              <a:rPr sz="1000" spc="-15" dirty="0">
                <a:latin typeface="Cambria"/>
                <a:cs typeface="Cambria"/>
              </a:rPr>
              <a:t>ulang.</a:t>
            </a:r>
            <a:endParaRPr sz="1000">
              <a:latin typeface="Cambria"/>
              <a:cs typeface="Cambria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2754872" y="7440765"/>
            <a:ext cx="248602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800" i="1" spc="10" dirty="0">
                <a:latin typeface="Cambria"/>
                <a:cs typeface="Cambria"/>
              </a:rPr>
              <a:t>Gambar </a:t>
            </a:r>
            <a:r>
              <a:rPr sz="800" i="1" dirty="0">
                <a:latin typeface="Cambria"/>
                <a:cs typeface="Cambria"/>
              </a:rPr>
              <a:t>5 : </a:t>
            </a:r>
            <a:r>
              <a:rPr sz="800" i="1" spc="10" dirty="0">
                <a:latin typeface="Cambria"/>
                <a:cs typeface="Cambria"/>
              </a:rPr>
              <a:t>Beberapa </a:t>
            </a:r>
            <a:r>
              <a:rPr sz="800" i="1" spc="5" dirty="0">
                <a:latin typeface="Cambria"/>
                <a:cs typeface="Cambria"/>
              </a:rPr>
              <a:t>hasil </a:t>
            </a:r>
            <a:r>
              <a:rPr sz="800" i="1" spc="10" dirty="0">
                <a:latin typeface="Cambria"/>
                <a:cs typeface="Cambria"/>
              </a:rPr>
              <a:t>sambungan </a:t>
            </a:r>
            <a:r>
              <a:rPr sz="800" i="1" spc="5" dirty="0">
                <a:latin typeface="Cambria"/>
                <a:cs typeface="Cambria"/>
              </a:rPr>
              <a:t>yang tidak</a:t>
            </a:r>
            <a:r>
              <a:rPr sz="800" i="1" spc="90" dirty="0">
                <a:latin typeface="Cambria"/>
                <a:cs typeface="Cambria"/>
              </a:rPr>
              <a:t> </a:t>
            </a:r>
            <a:r>
              <a:rPr sz="800" i="1" spc="10" dirty="0">
                <a:latin typeface="Cambria"/>
                <a:cs typeface="Cambria"/>
              </a:rPr>
              <a:t>bagus</a:t>
            </a:r>
            <a:endParaRPr sz="800">
              <a:latin typeface="Cambria"/>
              <a:cs typeface="Cambria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717549" y="5391150"/>
            <a:ext cx="6337300" cy="3556000"/>
          </a:xfrm>
          <a:custGeom>
            <a:avLst/>
            <a:gdLst/>
            <a:ahLst/>
            <a:cxnLst/>
            <a:rect l="l" t="t" r="r" b="b"/>
            <a:pathLst>
              <a:path w="6337300" h="3556000">
                <a:moveTo>
                  <a:pt x="0" y="0"/>
                </a:moveTo>
                <a:lnTo>
                  <a:pt x="6337300" y="0"/>
                </a:lnTo>
                <a:lnTo>
                  <a:pt x="6337300" y="3556000"/>
                </a:lnTo>
                <a:lnTo>
                  <a:pt x="0" y="35560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535"/>
              </a:lnSpc>
            </a:pPr>
            <a:fld id="{81D60167-4931-47E6-BA6A-407CBD079E47}" type="slidenum">
              <a:rPr dirty="0"/>
              <a:t>54</a:t>
            </a:fld>
            <a:endParaRPr dirty="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645870" y="4338673"/>
            <a:ext cx="480659" cy="2476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17549" y="1098550"/>
            <a:ext cx="6337300" cy="356870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550">
              <a:latin typeface="Times New Roman"/>
              <a:cs typeface="Times New Roman"/>
            </a:endParaRPr>
          </a:p>
          <a:p>
            <a:pPr marL="503555">
              <a:lnSpc>
                <a:spcPct val="100000"/>
              </a:lnSpc>
            </a:pPr>
            <a:r>
              <a:rPr sz="1100" b="1" dirty="0">
                <a:latin typeface="Cambria"/>
                <a:cs typeface="Cambria"/>
              </a:rPr>
              <a:t>Pemeliharaan Fusion</a:t>
            </a:r>
            <a:r>
              <a:rPr sz="1100" b="1" spc="5" dirty="0">
                <a:latin typeface="Cambria"/>
                <a:cs typeface="Cambria"/>
              </a:rPr>
              <a:t> </a:t>
            </a:r>
            <a:r>
              <a:rPr sz="1100" b="1" dirty="0">
                <a:latin typeface="Cambria"/>
                <a:cs typeface="Cambria"/>
              </a:rPr>
              <a:t>Splicer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 marL="741680" indent="-238760">
              <a:lnSpc>
                <a:spcPct val="100000"/>
              </a:lnSpc>
              <a:spcBef>
                <a:spcPts val="1000"/>
              </a:spcBef>
              <a:buFont typeface="Wingdings"/>
              <a:buChar char=""/>
              <a:tabLst>
                <a:tab pos="741045" algn="l"/>
                <a:tab pos="742315" algn="l"/>
              </a:tabLst>
            </a:pPr>
            <a:r>
              <a:rPr sz="1100" dirty="0">
                <a:latin typeface="Cambria"/>
                <a:cs typeface="Cambria"/>
              </a:rPr>
              <a:t>Pemeliharaan alat </a:t>
            </a:r>
            <a:r>
              <a:rPr sz="1100" i="1" dirty="0">
                <a:latin typeface="Cambria"/>
                <a:cs typeface="Cambria"/>
              </a:rPr>
              <a:t>fusion splicer</a:t>
            </a:r>
            <a:r>
              <a:rPr sz="1100" i="1" spc="5" dirty="0">
                <a:latin typeface="Cambria"/>
                <a:cs typeface="Cambria"/>
              </a:rPr>
              <a:t> </a:t>
            </a:r>
            <a:r>
              <a:rPr sz="1100" dirty="0">
                <a:latin typeface="Cambria"/>
                <a:cs typeface="Cambria"/>
              </a:rPr>
              <a:t>:</a:t>
            </a:r>
            <a:endParaRPr sz="1100">
              <a:latin typeface="Cambria"/>
              <a:cs typeface="Cambria"/>
            </a:endParaRPr>
          </a:p>
          <a:p>
            <a:pPr marL="979805" lvl="1" indent="-238760">
              <a:lnSpc>
                <a:spcPct val="100000"/>
              </a:lnSpc>
              <a:spcBef>
                <a:spcPts val="675"/>
              </a:spcBef>
              <a:buFont typeface="Wingdings"/>
              <a:buChar char=""/>
              <a:tabLst>
                <a:tab pos="979169" algn="l"/>
                <a:tab pos="980440" algn="l"/>
              </a:tabLst>
            </a:pPr>
            <a:r>
              <a:rPr sz="1100" dirty="0">
                <a:latin typeface="Cambria"/>
                <a:cs typeface="Cambria"/>
              </a:rPr>
              <a:t>Memelihara alur</a:t>
            </a:r>
            <a:r>
              <a:rPr sz="1100" spc="10" dirty="0">
                <a:latin typeface="Cambria"/>
                <a:cs typeface="Cambria"/>
              </a:rPr>
              <a:t> </a:t>
            </a:r>
            <a:r>
              <a:rPr sz="1100" spc="-55" dirty="0">
                <a:latin typeface="Cambria"/>
                <a:cs typeface="Cambria"/>
              </a:rPr>
              <a:t>V.</a:t>
            </a:r>
            <a:endParaRPr sz="1100">
              <a:latin typeface="Cambria"/>
              <a:cs typeface="Cambria"/>
            </a:endParaRPr>
          </a:p>
          <a:p>
            <a:pPr marL="979805" lvl="1" indent="-238760">
              <a:lnSpc>
                <a:spcPct val="100000"/>
              </a:lnSpc>
              <a:spcBef>
                <a:spcPts val="695"/>
              </a:spcBef>
              <a:buFont typeface="Wingdings"/>
              <a:buChar char=""/>
              <a:tabLst>
                <a:tab pos="979169" algn="l"/>
                <a:tab pos="980440" algn="l"/>
              </a:tabLst>
            </a:pPr>
            <a:r>
              <a:rPr sz="1100" dirty="0">
                <a:latin typeface="Cambria"/>
                <a:cs typeface="Cambria"/>
              </a:rPr>
              <a:t>Membersihkan lensa, lensa </a:t>
            </a:r>
            <a:r>
              <a:rPr sz="1100" spc="5" dirty="0">
                <a:latin typeface="Cambria"/>
                <a:cs typeface="Cambria"/>
              </a:rPr>
              <a:t>dan </a:t>
            </a:r>
            <a:r>
              <a:rPr sz="1100" spc="-5" dirty="0">
                <a:latin typeface="Cambria"/>
                <a:cs typeface="Cambria"/>
              </a:rPr>
              <a:t>LED.</a:t>
            </a:r>
            <a:endParaRPr sz="1100">
              <a:latin typeface="Cambria"/>
              <a:cs typeface="Cambria"/>
            </a:endParaRPr>
          </a:p>
          <a:p>
            <a:pPr marL="979805" lvl="1" indent="-238760">
              <a:lnSpc>
                <a:spcPct val="100000"/>
              </a:lnSpc>
              <a:spcBef>
                <a:spcPts val="695"/>
              </a:spcBef>
              <a:buFont typeface="Wingdings"/>
              <a:buChar char=""/>
              <a:tabLst>
                <a:tab pos="979169" algn="l"/>
                <a:tab pos="980440" algn="l"/>
              </a:tabLst>
            </a:pPr>
            <a:r>
              <a:rPr sz="1100" dirty="0">
                <a:latin typeface="Cambria"/>
                <a:cs typeface="Cambria"/>
              </a:rPr>
              <a:t>Membersihkan atau mengganti</a:t>
            </a:r>
            <a:r>
              <a:rPr sz="1100" spc="5" dirty="0">
                <a:latin typeface="Cambria"/>
                <a:cs typeface="Cambria"/>
              </a:rPr>
              <a:t> </a:t>
            </a:r>
            <a:r>
              <a:rPr sz="1100" dirty="0">
                <a:latin typeface="Cambria"/>
                <a:cs typeface="Cambria"/>
              </a:rPr>
              <a:t>elektroda.</a:t>
            </a:r>
            <a:endParaRPr sz="1100">
              <a:latin typeface="Cambria"/>
              <a:cs typeface="Cambria"/>
            </a:endParaRPr>
          </a:p>
          <a:p>
            <a:pPr marL="741680" marR="538480" indent="-238125">
              <a:lnSpc>
                <a:spcPct val="150900"/>
              </a:lnSpc>
              <a:spcBef>
                <a:spcPts val="409"/>
              </a:spcBef>
              <a:buFont typeface="Wingdings"/>
              <a:buChar char=""/>
              <a:tabLst>
                <a:tab pos="741045" algn="l"/>
                <a:tab pos="742315" algn="l"/>
              </a:tabLst>
            </a:pPr>
            <a:r>
              <a:rPr sz="1100" dirty="0">
                <a:latin typeface="Cambria"/>
                <a:cs typeface="Cambria"/>
              </a:rPr>
              <a:t>Jadi pemeliharaan alat </a:t>
            </a:r>
            <a:r>
              <a:rPr sz="1100" i="1" dirty="0">
                <a:latin typeface="Cambria"/>
                <a:cs typeface="Cambria"/>
              </a:rPr>
              <a:t>fusion splicer </a:t>
            </a:r>
            <a:r>
              <a:rPr sz="1100" dirty="0">
                <a:latin typeface="Cambria"/>
                <a:cs typeface="Cambria"/>
              </a:rPr>
              <a:t>sangat penting agar kehandalan </a:t>
            </a:r>
            <a:r>
              <a:rPr sz="1100" spc="-5" dirty="0">
                <a:latin typeface="Cambria"/>
                <a:cs typeface="Cambria"/>
              </a:rPr>
              <a:t>perangkat  </a:t>
            </a:r>
            <a:r>
              <a:rPr sz="1100" dirty="0">
                <a:latin typeface="Cambria"/>
                <a:cs typeface="Cambria"/>
              </a:rPr>
              <a:t>terjaga.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300">
              <a:latin typeface="Times New Roman"/>
              <a:cs typeface="Times New Roman"/>
            </a:endParaRPr>
          </a:p>
          <a:p>
            <a:pPr marL="374650">
              <a:lnSpc>
                <a:spcPct val="100000"/>
              </a:lnSpc>
            </a:pPr>
            <a:r>
              <a:rPr sz="700" spc="5" dirty="0">
                <a:latin typeface="Calibri"/>
                <a:cs typeface="Calibri"/>
              </a:rPr>
              <a:t>Page </a:t>
            </a:r>
            <a:r>
              <a:rPr sz="700" dirty="0">
                <a:latin typeface="Calibri"/>
                <a:cs typeface="Calibri"/>
              </a:rPr>
              <a:t>-</a:t>
            </a:r>
            <a:r>
              <a:rPr sz="700" spc="25" dirty="0">
                <a:latin typeface="Calibri"/>
                <a:cs typeface="Calibri"/>
              </a:rPr>
              <a:t> </a:t>
            </a:r>
            <a:r>
              <a:rPr sz="700" spc="15" dirty="0">
                <a:latin typeface="Calibri"/>
                <a:cs typeface="Calibri"/>
              </a:rPr>
              <a:t>129</a:t>
            </a:r>
            <a:endParaRPr sz="7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267450" y="4006710"/>
            <a:ext cx="370416" cy="3278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645870" y="8619760"/>
            <a:ext cx="480659" cy="2467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17549" y="5391150"/>
            <a:ext cx="6337300" cy="355600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12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"/>
              </a:spcBef>
            </a:pPr>
            <a:endParaRPr sz="1450">
              <a:latin typeface="Times New Roman"/>
              <a:cs typeface="Times New Roman"/>
            </a:endParaRPr>
          </a:p>
          <a:p>
            <a:pPr marL="565785">
              <a:lnSpc>
                <a:spcPct val="100000"/>
              </a:lnSpc>
              <a:spcBef>
                <a:spcPts val="5"/>
              </a:spcBef>
            </a:pPr>
            <a:r>
              <a:rPr sz="1100" b="1" dirty="0">
                <a:solidFill>
                  <a:srgbClr val="FF0000"/>
                </a:solidFill>
                <a:latin typeface="Cambria"/>
                <a:cs typeface="Cambria"/>
              </a:rPr>
              <a:t>Sarana sambung </a:t>
            </a:r>
            <a:r>
              <a:rPr sz="1100" b="1" spc="5" dirty="0">
                <a:solidFill>
                  <a:srgbClr val="FF0000"/>
                </a:solidFill>
                <a:latin typeface="Cambria"/>
                <a:cs typeface="Cambria"/>
              </a:rPr>
              <a:t>kabel</a:t>
            </a:r>
            <a:r>
              <a:rPr sz="1100" b="1" spc="10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100" b="1" dirty="0">
                <a:solidFill>
                  <a:srgbClr val="FF0000"/>
                </a:solidFill>
                <a:latin typeface="Cambria"/>
                <a:cs typeface="Cambria"/>
              </a:rPr>
              <a:t>::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200">
              <a:latin typeface="Times New Roman"/>
              <a:cs typeface="Times New Roman"/>
            </a:endParaRPr>
          </a:p>
          <a:p>
            <a:pPr marL="565785">
              <a:lnSpc>
                <a:spcPct val="100000"/>
              </a:lnSpc>
            </a:pPr>
            <a:r>
              <a:rPr sz="1100" b="1" spc="-5" dirty="0">
                <a:latin typeface="Cambria"/>
                <a:cs typeface="Cambria"/>
              </a:rPr>
              <a:t>Syarat </a:t>
            </a:r>
            <a:r>
              <a:rPr sz="1100" b="1" dirty="0">
                <a:latin typeface="Cambria"/>
                <a:cs typeface="Cambria"/>
              </a:rPr>
              <a:t>umum </a:t>
            </a:r>
            <a:r>
              <a:rPr sz="1100" b="1" spc="-5" dirty="0">
                <a:latin typeface="Cambria"/>
                <a:cs typeface="Cambria"/>
              </a:rPr>
              <a:t>yang </a:t>
            </a:r>
            <a:r>
              <a:rPr sz="1100" b="1" dirty="0">
                <a:latin typeface="Cambria"/>
                <a:cs typeface="Cambria"/>
              </a:rPr>
              <a:t>harus</a:t>
            </a:r>
            <a:r>
              <a:rPr sz="1100" b="1" spc="30" dirty="0">
                <a:latin typeface="Cambria"/>
                <a:cs typeface="Cambria"/>
              </a:rPr>
              <a:t> </a:t>
            </a:r>
            <a:r>
              <a:rPr sz="1100" b="1" dirty="0">
                <a:latin typeface="Cambria"/>
                <a:cs typeface="Cambria"/>
              </a:rPr>
              <a:t>dipenuhi</a:t>
            </a:r>
            <a:endParaRPr sz="1100">
              <a:latin typeface="Cambria"/>
              <a:cs typeface="Cambria"/>
            </a:endParaRPr>
          </a:p>
          <a:p>
            <a:pPr marL="566420" marR="372745">
              <a:lnSpc>
                <a:spcPts val="1300"/>
              </a:lnSpc>
              <a:spcBef>
                <a:spcPts val="540"/>
              </a:spcBef>
            </a:pPr>
            <a:r>
              <a:rPr sz="1100" dirty="0">
                <a:latin typeface="Cambria"/>
                <a:cs typeface="Cambria"/>
              </a:rPr>
              <a:t>Sarana sambung kabel </a:t>
            </a:r>
            <a:r>
              <a:rPr sz="1100" spc="5" dirty="0">
                <a:latin typeface="Cambria"/>
                <a:cs typeface="Cambria"/>
              </a:rPr>
              <a:t>harus mampu </a:t>
            </a:r>
            <a:r>
              <a:rPr sz="1100" dirty="0">
                <a:latin typeface="Cambria"/>
                <a:cs typeface="Cambria"/>
              </a:rPr>
              <a:t>melindungi fiber </a:t>
            </a:r>
            <a:r>
              <a:rPr sz="1100" spc="5" dirty="0">
                <a:latin typeface="Cambria"/>
                <a:cs typeface="Cambria"/>
              </a:rPr>
              <a:t>dari </a:t>
            </a:r>
            <a:r>
              <a:rPr sz="1100" dirty="0">
                <a:latin typeface="Cambria"/>
                <a:cs typeface="Cambria"/>
              </a:rPr>
              <a:t>gangguan alam </a:t>
            </a:r>
            <a:r>
              <a:rPr sz="1100" spc="5" dirty="0">
                <a:latin typeface="Cambria"/>
                <a:cs typeface="Cambria"/>
              </a:rPr>
              <a:t>dan </a:t>
            </a:r>
            <a:r>
              <a:rPr sz="1100" dirty="0">
                <a:latin typeface="Cambria"/>
                <a:cs typeface="Cambria"/>
              </a:rPr>
              <a:t>mekanis,  seperti: </a:t>
            </a:r>
            <a:r>
              <a:rPr sz="1100" spc="-25" dirty="0">
                <a:latin typeface="Cambria"/>
                <a:cs typeface="Cambria"/>
              </a:rPr>
              <a:t>air, </a:t>
            </a:r>
            <a:r>
              <a:rPr sz="1100" spc="-5" dirty="0">
                <a:latin typeface="Cambria"/>
                <a:cs typeface="Cambria"/>
              </a:rPr>
              <a:t>getaran, </a:t>
            </a:r>
            <a:r>
              <a:rPr sz="1100" dirty="0">
                <a:latin typeface="Cambria"/>
                <a:cs typeface="Cambria"/>
              </a:rPr>
              <a:t>panas, tension, </a:t>
            </a:r>
            <a:r>
              <a:rPr sz="1100" spc="-5" dirty="0">
                <a:latin typeface="Cambria"/>
                <a:cs typeface="Cambria"/>
              </a:rPr>
              <a:t>reaksi </a:t>
            </a:r>
            <a:r>
              <a:rPr sz="1100" spc="5" dirty="0">
                <a:latin typeface="Cambria"/>
                <a:cs typeface="Cambria"/>
              </a:rPr>
              <a:t>kimia, </a:t>
            </a:r>
            <a:r>
              <a:rPr sz="1100" dirty="0">
                <a:latin typeface="Cambria"/>
                <a:cs typeface="Cambria"/>
              </a:rPr>
              <a:t>bending /</a:t>
            </a:r>
            <a:r>
              <a:rPr sz="1100" spc="55" dirty="0">
                <a:latin typeface="Cambria"/>
                <a:cs typeface="Cambria"/>
              </a:rPr>
              <a:t> </a:t>
            </a:r>
            <a:r>
              <a:rPr sz="1100" spc="-5" dirty="0">
                <a:latin typeface="Cambria"/>
                <a:cs typeface="Cambria"/>
              </a:rPr>
              <a:t>tekukan.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 marL="565785">
              <a:lnSpc>
                <a:spcPct val="100000"/>
              </a:lnSpc>
              <a:spcBef>
                <a:spcPts val="840"/>
              </a:spcBef>
            </a:pPr>
            <a:r>
              <a:rPr sz="1100" b="1" spc="-20" dirty="0">
                <a:latin typeface="Cambria"/>
                <a:cs typeface="Cambria"/>
              </a:rPr>
              <a:t>Tray </a:t>
            </a:r>
            <a:r>
              <a:rPr sz="1100" b="1" spc="5" dirty="0">
                <a:latin typeface="Cambria"/>
                <a:cs typeface="Cambria"/>
              </a:rPr>
              <a:t>kabel</a:t>
            </a:r>
            <a:r>
              <a:rPr sz="1100" b="1" spc="15" dirty="0">
                <a:latin typeface="Cambria"/>
                <a:cs typeface="Cambria"/>
              </a:rPr>
              <a:t> </a:t>
            </a:r>
            <a:r>
              <a:rPr sz="1100" b="1" dirty="0">
                <a:latin typeface="Cambria"/>
                <a:cs typeface="Cambria"/>
              </a:rPr>
              <a:t>:</a:t>
            </a:r>
            <a:endParaRPr sz="1100">
              <a:latin typeface="Cambria"/>
              <a:cs typeface="Cambria"/>
            </a:endParaRPr>
          </a:p>
          <a:p>
            <a:pPr marL="803910" indent="-238760">
              <a:lnSpc>
                <a:spcPct val="100000"/>
              </a:lnSpc>
              <a:spcBef>
                <a:spcPts val="670"/>
              </a:spcBef>
              <a:buFont typeface="Wingdings"/>
              <a:buChar char=""/>
              <a:tabLst>
                <a:tab pos="803275" algn="l"/>
                <a:tab pos="804545" algn="l"/>
              </a:tabLst>
            </a:pPr>
            <a:r>
              <a:rPr sz="1100" dirty="0">
                <a:latin typeface="Cambria"/>
                <a:cs typeface="Cambria"/>
              </a:rPr>
              <a:t>Bentuk </a:t>
            </a:r>
            <a:r>
              <a:rPr sz="1100" i="1" spc="-5" dirty="0">
                <a:latin typeface="Cambria"/>
                <a:cs typeface="Cambria"/>
              </a:rPr>
              <a:t>tray </a:t>
            </a:r>
            <a:r>
              <a:rPr sz="1100" spc="-5" dirty="0">
                <a:latin typeface="Cambria"/>
                <a:cs typeface="Cambria"/>
              </a:rPr>
              <a:t>tergantung </a:t>
            </a:r>
            <a:r>
              <a:rPr sz="1100" spc="5" dirty="0">
                <a:latin typeface="Cambria"/>
                <a:cs typeface="Cambria"/>
              </a:rPr>
              <a:t>dari </a:t>
            </a:r>
            <a:r>
              <a:rPr sz="1100" dirty="0">
                <a:latin typeface="Cambria"/>
                <a:cs typeface="Cambria"/>
              </a:rPr>
              <a:t>jenis</a:t>
            </a:r>
            <a:r>
              <a:rPr sz="1100" spc="20" dirty="0">
                <a:latin typeface="Cambria"/>
                <a:cs typeface="Cambria"/>
              </a:rPr>
              <a:t> </a:t>
            </a:r>
            <a:r>
              <a:rPr sz="1100" i="1" dirty="0">
                <a:latin typeface="Cambria"/>
                <a:cs typeface="Cambria"/>
              </a:rPr>
              <a:t>closure</a:t>
            </a:r>
            <a:r>
              <a:rPr sz="1100" dirty="0">
                <a:latin typeface="Cambria"/>
                <a:cs typeface="Cambria"/>
              </a:rPr>
              <a:t>.</a:t>
            </a:r>
            <a:endParaRPr sz="1100">
              <a:latin typeface="Cambria"/>
              <a:cs typeface="Cambria"/>
            </a:endParaRPr>
          </a:p>
          <a:p>
            <a:pPr marL="803910" indent="-238760">
              <a:lnSpc>
                <a:spcPct val="100000"/>
              </a:lnSpc>
              <a:spcBef>
                <a:spcPts val="675"/>
              </a:spcBef>
              <a:buFont typeface="Wingdings"/>
              <a:buChar char=""/>
              <a:tabLst>
                <a:tab pos="803275" algn="l"/>
                <a:tab pos="804545" algn="l"/>
              </a:tabLst>
            </a:pPr>
            <a:r>
              <a:rPr sz="1100" spc="5" dirty="0">
                <a:latin typeface="Cambria"/>
                <a:cs typeface="Cambria"/>
              </a:rPr>
              <a:t>Hal </a:t>
            </a:r>
            <a:r>
              <a:rPr sz="1100" spc="-5" dirty="0">
                <a:latin typeface="Cambria"/>
                <a:cs typeface="Cambria"/>
              </a:rPr>
              <a:t>yang </a:t>
            </a:r>
            <a:r>
              <a:rPr sz="1100" spc="5" dirty="0">
                <a:latin typeface="Cambria"/>
                <a:cs typeface="Cambria"/>
              </a:rPr>
              <a:t>harus </a:t>
            </a:r>
            <a:r>
              <a:rPr sz="1100" dirty="0">
                <a:latin typeface="Cambria"/>
                <a:cs typeface="Cambria"/>
              </a:rPr>
              <a:t>diperhatikan pada </a:t>
            </a:r>
            <a:r>
              <a:rPr sz="1100" spc="-5" dirty="0">
                <a:latin typeface="Cambria"/>
                <a:cs typeface="Cambria"/>
              </a:rPr>
              <a:t>waktu pengaturan serat </a:t>
            </a:r>
            <a:r>
              <a:rPr sz="1100" dirty="0">
                <a:latin typeface="Cambria"/>
                <a:cs typeface="Cambria"/>
              </a:rPr>
              <a:t>pada </a:t>
            </a:r>
            <a:r>
              <a:rPr sz="1100" spc="-10" dirty="0">
                <a:latin typeface="Cambria"/>
                <a:cs typeface="Cambria"/>
              </a:rPr>
              <a:t>tray</a:t>
            </a:r>
            <a:r>
              <a:rPr sz="1100" spc="60" dirty="0">
                <a:latin typeface="Cambria"/>
                <a:cs typeface="Cambria"/>
              </a:rPr>
              <a:t> </a:t>
            </a:r>
            <a:r>
              <a:rPr sz="1100" dirty="0">
                <a:latin typeface="Cambria"/>
                <a:cs typeface="Cambria"/>
              </a:rPr>
              <a:t>:</a:t>
            </a:r>
            <a:endParaRPr sz="1100">
              <a:latin typeface="Cambria"/>
              <a:cs typeface="Cambria"/>
            </a:endParaRPr>
          </a:p>
          <a:p>
            <a:pPr marL="1042035" lvl="1" indent="-238760">
              <a:lnSpc>
                <a:spcPct val="100000"/>
              </a:lnSpc>
              <a:spcBef>
                <a:spcPts val="695"/>
              </a:spcBef>
              <a:buFont typeface="Wingdings"/>
              <a:buChar char=""/>
              <a:tabLst>
                <a:tab pos="1041400" algn="l"/>
                <a:tab pos="1042669" algn="l"/>
              </a:tabLst>
            </a:pPr>
            <a:r>
              <a:rPr sz="1100" dirty="0">
                <a:latin typeface="Cambria"/>
                <a:cs typeface="Cambria"/>
              </a:rPr>
              <a:t>Bending radius (3 </a:t>
            </a:r>
            <a:r>
              <a:rPr sz="1100" spc="5" dirty="0">
                <a:latin typeface="Cambria"/>
                <a:cs typeface="Cambria"/>
              </a:rPr>
              <a:t>cm).</a:t>
            </a:r>
            <a:endParaRPr sz="1100">
              <a:latin typeface="Cambria"/>
              <a:cs typeface="Cambria"/>
            </a:endParaRPr>
          </a:p>
          <a:p>
            <a:pPr marL="1042035" lvl="1" indent="-238760">
              <a:lnSpc>
                <a:spcPct val="100000"/>
              </a:lnSpc>
              <a:spcBef>
                <a:spcPts val="670"/>
              </a:spcBef>
              <a:buFont typeface="Wingdings"/>
              <a:buChar char=""/>
              <a:tabLst>
                <a:tab pos="1041400" algn="l"/>
                <a:tab pos="1042669" algn="l"/>
              </a:tabLst>
            </a:pPr>
            <a:r>
              <a:rPr sz="1100" dirty="0">
                <a:latin typeface="Cambria"/>
                <a:cs typeface="Cambria"/>
              </a:rPr>
              <a:t>Puntiran.</a:t>
            </a:r>
            <a:endParaRPr sz="1100">
              <a:latin typeface="Cambria"/>
              <a:cs typeface="Cambria"/>
            </a:endParaRPr>
          </a:p>
          <a:p>
            <a:pPr marL="1042035" lvl="1" indent="-238760">
              <a:lnSpc>
                <a:spcPct val="100000"/>
              </a:lnSpc>
              <a:spcBef>
                <a:spcPts val="675"/>
              </a:spcBef>
              <a:buFont typeface="Wingdings"/>
              <a:buChar char=""/>
              <a:tabLst>
                <a:tab pos="1041400" algn="l"/>
                <a:tab pos="1042669" algn="l"/>
              </a:tabLst>
            </a:pPr>
            <a:r>
              <a:rPr sz="1100" dirty="0">
                <a:latin typeface="Cambria"/>
                <a:cs typeface="Cambria"/>
              </a:rPr>
              <a:t>Melindungi fiber pada titik </a:t>
            </a:r>
            <a:r>
              <a:rPr sz="1100" spc="-5" dirty="0">
                <a:latin typeface="Cambria"/>
                <a:cs typeface="Cambria"/>
              </a:rPr>
              <a:t>yang</a:t>
            </a:r>
            <a:r>
              <a:rPr sz="1100" spc="20" dirty="0">
                <a:latin typeface="Cambria"/>
                <a:cs typeface="Cambria"/>
              </a:rPr>
              <a:t> </a:t>
            </a:r>
            <a:r>
              <a:rPr sz="1100" dirty="0">
                <a:latin typeface="Cambria"/>
                <a:cs typeface="Cambria"/>
              </a:rPr>
              <a:t>menekuk.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850">
              <a:latin typeface="Times New Roman"/>
              <a:cs typeface="Times New Roman"/>
            </a:endParaRPr>
          </a:p>
          <a:p>
            <a:pPr marL="374650">
              <a:lnSpc>
                <a:spcPct val="100000"/>
              </a:lnSpc>
            </a:pPr>
            <a:r>
              <a:rPr sz="700" spc="5" dirty="0">
                <a:latin typeface="Calibri"/>
                <a:cs typeface="Calibri"/>
              </a:rPr>
              <a:t>Page </a:t>
            </a:r>
            <a:r>
              <a:rPr sz="700" dirty="0">
                <a:latin typeface="Calibri"/>
                <a:cs typeface="Calibri"/>
              </a:rPr>
              <a:t>-</a:t>
            </a:r>
            <a:r>
              <a:rPr sz="700" spc="25" dirty="0">
                <a:latin typeface="Calibri"/>
                <a:cs typeface="Calibri"/>
              </a:rPr>
              <a:t> </a:t>
            </a:r>
            <a:r>
              <a:rPr sz="700" spc="15" dirty="0">
                <a:latin typeface="Calibri"/>
                <a:cs typeface="Calibri"/>
              </a:rPr>
              <a:t>130</a:t>
            </a:r>
            <a:endParaRPr sz="7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881887" y="5531103"/>
            <a:ext cx="332231" cy="3352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267450" y="8288974"/>
            <a:ext cx="370416" cy="32672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535"/>
              </a:lnSpc>
            </a:pPr>
            <a:fld id="{81D60167-4931-47E6-BA6A-407CBD079E47}" type="slidenum">
              <a:rPr dirty="0"/>
              <a:t>55</a:t>
            </a:fld>
            <a:endParaRPr dirty="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645870" y="4338673"/>
            <a:ext cx="480659" cy="2476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17549" y="1098550"/>
            <a:ext cx="6337300" cy="356870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 marL="517525">
              <a:lnSpc>
                <a:spcPct val="100000"/>
              </a:lnSpc>
              <a:spcBef>
                <a:spcPts val="810"/>
              </a:spcBef>
            </a:pPr>
            <a:r>
              <a:rPr sz="1100" b="1" dirty="0">
                <a:latin typeface="Cambria"/>
                <a:cs typeface="Cambria"/>
              </a:rPr>
              <a:t>Penanganan sarana sambung </a:t>
            </a:r>
            <a:r>
              <a:rPr sz="1100" b="1" spc="5" dirty="0">
                <a:latin typeface="Cambria"/>
                <a:cs typeface="Cambria"/>
              </a:rPr>
              <a:t>kabel</a:t>
            </a:r>
            <a:r>
              <a:rPr sz="1100" b="1" spc="15" dirty="0">
                <a:latin typeface="Cambria"/>
                <a:cs typeface="Cambria"/>
              </a:rPr>
              <a:t> </a:t>
            </a:r>
            <a:r>
              <a:rPr sz="1100" b="1" dirty="0">
                <a:latin typeface="Cambria"/>
                <a:cs typeface="Cambria"/>
              </a:rPr>
              <a:t>(SSK)</a:t>
            </a:r>
            <a:endParaRPr sz="1100">
              <a:latin typeface="Cambria"/>
              <a:cs typeface="Cambria"/>
            </a:endParaRPr>
          </a:p>
          <a:p>
            <a:pPr marL="517525" marR="367665">
              <a:lnSpc>
                <a:spcPts val="1200"/>
              </a:lnSpc>
              <a:spcBef>
                <a:spcPts val="860"/>
              </a:spcBef>
            </a:pPr>
            <a:r>
              <a:rPr sz="1100" dirty="0">
                <a:latin typeface="Cambria"/>
                <a:cs typeface="Cambria"/>
              </a:rPr>
              <a:t>Prosedur penanganan sarana sambung kabel </a:t>
            </a:r>
            <a:r>
              <a:rPr sz="1100" spc="5" dirty="0">
                <a:latin typeface="Cambria"/>
                <a:cs typeface="Cambria"/>
              </a:rPr>
              <a:t>harus </a:t>
            </a:r>
            <a:r>
              <a:rPr sz="1100" dirty="0">
                <a:latin typeface="Cambria"/>
                <a:cs typeface="Cambria"/>
              </a:rPr>
              <a:t>memperhatikan </a:t>
            </a:r>
            <a:r>
              <a:rPr sz="1100" spc="5" dirty="0">
                <a:latin typeface="Cambria"/>
                <a:cs typeface="Cambria"/>
              </a:rPr>
              <a:t>hal-hal </a:t>
            </a:r>
            <a:r>
              <a:rPr sz="1100" dirty="0">
                <a:latin typeface="Cambria"/>
                <a:cs typeface="Cambria"/>
              </a:rPr>
              <a:t>sebagai  berikut</a:t>
            </a:r>
            <a:r>
              <a:rPr sz="1100" spc="-5" dirty="0">
                <a:latin typeface="Cambria"/>
                <a:cs typeface="Cambria"/>
              </a:rPr>
              <a:t> </a:t>
            </a:r>
            <a:r>
              <a:rPr sz="1100" dirty="0">
                <a:latin typeface="Cambria"/>
                <a:cs typeface="Cambria"/>
              </a:rPr>
              <a:t>:</a:t>
            </a:r>
            <a:endParaRPr sz="1100">
              <a:latin typeface="Cambria"/>
              <a:cs typeface="Cambria"/>
            </a:endParaRPr>
          </a:p>
          <a:p>
            <a:pPr marL="755650" indent="-238760">
              <a:lnSpc>
                <a:spcPct val="100000"/>
              </a:lnSpc>
              <a:spcBef>
                <a:spcPts val="580"/>
              </a:spcBef>
              <a:buFont typeface="Wingdings"/>
              <a:buChar char=""/>
              <a:tabLst>
                <a:tab pos="755650" algn="l"/>
                <a:tab pos="756285" algn="l"/>
              </a:tabLst>
            </a:pPr>
            <a:r>
              <a:rPr sz="1100" spc="-15" dirty="0">
                <a:latin typeface="Cambria"/>
                <a:cs typeface="Cambria"/>
              </a:rPr>
              <a:t>Tangan </a:t>
            </a:r>
            <a:r>
              <a:rPr sz="1100" spc="5" dirty="0">
                <a:latin typeface="Cambria"/>
                <a:cs typeface="Cambria"/>
              </a:rPr>
              <a:t>dan </a:t>
            </a:r>
            <a:r>
              <a:rPr sz="1100" dirty="0">
                <a:latin typeface="Cambria"/>
                <a:cs typeface="Cambria"/>
              </a:rPr>
              <a:t>kabel </a:t>
            </a:r>
            <a:r>
              <a:rPr sz="1100" spc="5" dirty="0">
                <a:latin typeface="Cambria"/>
                <a:cs typeface="Cambria"/>
              </a:rPr>
              <a:t>harus</a:t>
            </a:r>
            <a:r>
              <a:rPr sz="1100" spc="10" dirty="0">
                <a:latin typeface="Cambria"/>
                <a:cs typeface="Cambria"/>
              </a:rPr>
              <a:t> </a:t>
            </a:r>
            <a:r>
              <a:rPr sz="1100" dirty="0">
                <a:latin typeface="Cambria"/>
                <a:cs typeface="Cambria"/>
              </a:rPr>
              <a:t>bersih.</a:t>
            </a:r>
            <a:endParaRPr sz="1100">
              <a:latin typeface="Cambria"/>
              <a:cs typeface="Cambria"/>
            </a:endParaRPr>
          </a:p>
          <a:p>
            <a:pPr marL="755650" indent="-238760">
              <a:lnSpc>
                <a:spcPct val="100000"/>
              </a:lnSpc>
              <a:spcBef>
                <a:spcPts val="575"/>
              </a:spcBef>
              <a:buFont typeface="Wingdings"/>
              <a:buChar char=""/>
              <a:tabLst>
                <a:tab pos="755650" algn="l"/>
                <a:tab pos="756285" algn="l"/>
              </a:tabLst>
            </a:pPr>
            <a:r>
              <a:rPr sz="1100" dirty="0">
                <a:latin typeface="Cambria"/>
                <a:cs typeface="Cambria"/>
              </a:rPr>
              <a:t>Sarana sambung kabel </a:t>
            </a:r>
            <a:r>
              <a:rPr sz="1100" spc="5" dirty="0">
                <a:latin typeface="Cambria"/>
                <a:cs typeface="Cambria"/>
              </a:rPr>
              <a:t>harus</a:t>
            </a:r>
            <a:r>
              <a:rPr sz="1100" spc="15" dirty="0">
                <a:latin typeface="Cambria"/>
                <a:cs typeface="Cambria"/>
              </a:rPr>
              <a:t> </a:t>
            </a:r>
            <a:r>
              <a:rPr sz="1100" dirty="0">
                <a:latin typeface="Cambria"/>
                <a:cs typeface="Cambria"/>
              </a:rPr>
              <a:t>bersih.</a:t>
            </a:r>
            <a:endParaRPr sz="1100">
              <a:latin typeface="Cambria"/>
              <a:cs typeface="Cambria"/>
            </a:endParaRPr>
          </a:p>
          <a:p>
            <a:pPr marL="755650" indent="-238760">
              <a:lnSpc>
                <a:spcPct val="100000"/>
              </a:lnSpc>
              <a:spcBef>
                <a:spcPts val="505"/>
              </a:spcBef>
              <a:buFont typeface="Wingdings"/>
              <a:buChar char=""/>
              <a:tabLst>
                <a:tab pos="755650" algn="l"/>
                <a:tab pos="756285" algn="l"/>
              </a:tabLst>
            </a:pPr>
            <a:r>
              <a:rPr sz="1100" dirty="0">
                <a:latin typeface="Cambria"/>
                <a:cs typeface="Cambria"/>
              </a:rPr>
              <a:t>Sealing ring </a:t>
            </a:r>
            <a:r>
              <a:rPr sz="1100" spc="5" dirty="0">
                <a:latin typeface="Cambria"/>
                <a:cs typeface="Cambria"/>
              </a:rPr>
              <a:t>harus</a:t>
            </a:r>
            <a:r>
              <a:rPr sz="1100" spc="-5" dirty="0">
                <a:latin typeface="Cambria"/>
                <a:cs typeface="Cambria"/>
              </a:rPr>
              <a:t> </a:t>
            </a:r>
            <a:r>
              <a:rPr sz="1100" dirty="0">
                <a:latin typeface="Cambria"/>
                <a:cs typeface="Cambria"/>
              </a:rPr>
              <a:t>bersih.</a:t>
            </a:r>
            <a:endParaRPr sz="1100">
              <a:latin typeface="Cambria"/>
              <a:cs typeface="Cambria"/>
            </a:endParaRPr>
          </a:p>
          <a:p>
            <a:pPr marL="755650" indent="-238760">
              <a:lnSpc>
                <a:spcPct val="100000"/>
              </a:lnSpc>
              <a:spcBef>
                <a:spcPts val="575"/>
              </a:spcBef>
              <a:buFont typeface="Wingdings"/>
              <a:buChar char=""/>
              <a:tabLst>
                <a:tab pos="755650" algn="l"/>
                <a:tab pos="756285" algn="l"/>
              </a:tabLst>
            </a:pPr>
            <a:r>
              <a:rPr sz="1100" spc="-5" dirty="0">
                <a:latin typeface="Cambria"/>
                <a:cs typeface="Cambria"/>
              </a:rPr>
              <a:t>Tunggu </a:t>
            </a:r>
            <a:r>
              <a:rPr sz="1100" dirty="0">
                <a:latin typeface="Cambria"/>
                <a:cs typeface="Cambria"/>
              </a:rPr>
              <a:t>sarana sambung kabel sampai</a:t>
            </a:r>
            <a:r>
              <a:rPr sz="1100" spc="30" dirty="0">
                <a:latin typeface="Cambria"/>
                <a:cs typeface="Cambria"/>
              </a:rPr>
              <a:t> </a:t>
            </a:r>
            <a:r>
              <a:rPr sz="1100" dirty="0">
                <a:latin typeface="Cambria"/>
                <a:cs typeface="Cambria"/>
              </a:rPr>
              <a:t>dingin.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Font typeface="Wingdings"/>
              <a:buChar char=""/>
            </a:pPr>
            <a:endParaRPr sz="1850">
              <a:latin typeface="Times New Roman"/>
              <a:cs typeface="Times New Roman"/>
            </a:endParaRPr>
          </a:p>
          <a:p>
            <a:pPr marL="517525">
              <a:lnSpc>
                <a:spcPct val="100000"/>
              </a:lnSpc>
            </a:pPr>
            <a:r>
              <a:rPr sz="1100" b="1" spc="-5" dirty="0">
                <a:latin typeface="Cambria"/>
                <a:cs typeface="Cambria"/>
              </a:rPr>
              <a:t>Peralatan yang</a:t>
            </a:r>
            <a:r>
              <a:rPr sz="1100" b="1" spc="10" dirty="0">
                <a:latin typeface="Cambria"/>
                <a:cs typeface="Cambria"/>
              </a:rPr>
              <a:t> </a:t>
            </a:r>
            <a:r>
              <a:rPr sz="1100" b="1" dirty="0">
                <a:latin typeface="Cambria"/>
                <a:cs typeface="Cambria"/>
              </a:rPr>
              <a:t>dibutuhkan</a:t>
            </a:r>
            <a:endParaRPr sz="1100">
              <a:latin typeface="Cambria"/>
              <a:cs typeface="Cambria"/>
            </a:endParaRPr>
          </a:p>
          <a:p>
            <a:pPr marL="517525">
              <a:lnSpc>
                <a:spcPct val="100000"/>
              </a:lnSpc>
              <a:spcBef>
                <a:spcPts val="505"/>
              </a:spcBef>
            </a:pPr>
            <a:r>
              <a:rPr sz="1100" dirty="0">
                <a:latin typeface="Cambria"/>
                <a:cs typeface="Cambria"/>
              </a:rPr>
              <a:t>Peralatan untuk </a:t>
            </a:r>
            <a:r>
              <a:rPr sz="1100" spc="-5" dirty="0">
                <a:latin typeface="Cambria"/>
                <a:cs typeface="Cambria"/>
              </a:rPr>
              <a:t>penyambungan </a:t>
            </a:r>
            <a:r>
              <a:rPr sz="1100" dirty="0">
                <a:latin typeface="Cambria"/>
                <a:cs typeface="Cambria"/>
              </a:rPr>
              <a:t>kabel </a:t>
            </a:r>
            <a:r>
              <a:rPr sz="1100" spc="-5" dirty="0">
                <a:latin typeface="Cambria"/>
                <a:cs typeface="Cambria"/>
              </a:rPr>
              <a:t>serat </a:t>
            </a:r>
            <a:r>
              <a:rPr sz="1100" dirty="0">
                <a:latin typeface="Cambria"/>
                <a:cs typeface="Cambria"/>
              </a:rPr>
              <a:t>optik dibagi menjadi 2, yaitu</a:t>
            </a:r>
            <a:r>
              <a:rPr sz="1100" spc="40" dirty="0">
                <a:latin typeface="Cambria"/>
                <a:cs typeface="Cambria"/>
              </a:rPr>
              <a:t> </a:t>
            </a:r>
            <a:r>
              <a:rPr sz="1100" dirty="0">
                <a:latin typeface="Cambria"/>
                <a:cs typeface="Cambria"/>
              </a:rPr>
              <a:t>:</a:t>
            </a:r>
            <a:endParaRPr sz="1100">
              <a:latin typeface="Cambria"/>
              <a:cs typeface="Cambria"/>
            </a:endParaRPr>
          </a:p>
          <a:p>
            <a:pPr marL="755650" indent="-238760">
              <a:lnSpc>
                <a:spcPct val="100000"/>
              </a:lnSpc>
              <a:spcBef>
                <a:spcPts val="670"/>
              </a:spcBef>
              <a:buFont typeface="Wingdings"/>
              <a:buChar char=""/>
              <a:tabLst>
                <a:tab pos="755650" algn="l"/>
                <a:tab pos="756285" algn="l"/>
              </a:tabLst>
            </a:pPr>
            <a:r>
              <a:rPr sz="1100" dirty="0">
                <a:latin typeface="Cambria"/>
                <a:cs typeface="Cambria"/>
              </a:rPr>
              <a:t>Peralatan</a:t>
            </a:r>
            <a:r>
              <a:rPr sz="1100" spc="-5" dirty="0">
                <a:latin typeface="Cambria"/>
                <a:cs typeface="Cambria"/>
              </a:rPr>
              <a:t> </a:t>
            </a:r>
            <a:r>
              <a:rPr sz="1100" dirty="0">
                <a:latin typeface="Cambria"/>
                <a:cs typeface="Cambria"/>
              </a:rPr>
              <a:t>khusus.</a:t>
            </a:r>
            <a:endParaRPr sz="1100">
              <a:latin typeface="Cambria"/>
              <a:cs typeface="Cambria"/>
            </a:endParaRPr>
          </a:p>
          <a:p>
            <a:pPr marL="755650" indent="-238760">
              <a:lnSpc>
                <a:spcPct val="100000"/>
              </a:lnSpc>
              <a:spcBef>
                <a:spcPts val="695"/>
              </a:spcBef>
              <a:buFont typeface="Wingdings"/>
              <a:buChar char=""/>
              <a:tabLst>
                <a:tab pos="755650" algn="l"/>
                <a:tab pos="756285" algn="l"/>
              </a:tabLst>
            </a:pPr>
            <a:r>
              <a:rPr sz="1100" dirty="0">
                <a:latin typeface="Cambria"/>
                <a:cs typeface="Cambria"/>
              </a:rPr>
              <a:t>Peralatan</a:t>
            </a:r>
            <a:r>
              <a:rPr sz="1100" spc="-5" dirty="0">
                <a:latin typeface="Cambria"/>
                <a:cs typeface="Cambria"/>
              </a:rPr>
              <a:t> </a:t>
            </a:r>
            <a:r>
              <a:rPr sz="1100" spc="5" dirty="0">
                <a:latin typeface="Cambria"/>
                <a:cs typeface="Cambria"/>
              </a:rPr>
              <a:t>umum.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50">
              <a:latin typeface="Times New Roman"/>
              <a:cs typeface="Times New Roman"/>
            </a:endParaRPr>
          </a:p>
          <a:p>
            <a:pPr marL="374650">
              <a:lnSpc>
                <a:spcPct val="100000"/>
              </a:lnSpc>
              <a:spcBef>
                <a:spcPts val="5"/>
              </a:spcBef>
            </a:pPr>
            <a:r>
              <a:rPr sz="700" spc="5" dirty="0">
                <a:latin typeface="Calibri"/>
                <a:cs typeface="Calibri"/>
              </a:rPr>
              <a:t>Page </a:t>
            </a:r>
            <a:r>
              <a:rPr sz="700" dirty="0">
                <a:latin typeface="Calibri"/>
                <a:cs typeface="Calibri"/>
              </a:rPr>
              <a:t>-</a:t>
            </a:r>
            <a:r>
              <a:rPr sz="700" spc="25" dirty="0">
                <a:latin typeface="Calibri"/>
                <a:cs typeface="Calibri"/>
              </a:rPr>
              <a:t> </a:t>
            </a:r>
            <a:r>
              <a:rPr sz="700" spc="15" dirty="0">
                <a:latin typeface="Calibri"/>
                <a:cs typeface="Calibri"/>
              </a:rPr>
              <a:t>131</a:t>
            </a:r>
            <a:endParaRPr sz="7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92199" y="8706182"/>
            <a:ext cx="407670" cy="132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700" spc="5" dirty="0">
                <a:latin typeface="Calibri"/>
                <a:cs typeface="Calibri"/>
              </a:rPr>
              <a:t>Page </a:t>
            </a:r>
            <a:r>
              <a:rPr sz="700" dirty="0">
                <a:latin typeface="Calibri"/>
                <a:cs typeface="Calibri"/>
              </a:rPr>
              <a:t>-</a:t>
            </a:r>
            <a:r>
              <a:rPr sz="700" spc="-35" dirty="0">
                <a:latin typeface="Calibri"/>
                <a:cs typeface="Calibri"/>
              </a:rPr>
              <a:t> </a:t>
            </a:r>
            <a:r>
              <a:rPr sz="700" spc="15" dirty="0">
                <a:latin typeface="Calibri"/>
                <a:cs typeface="Calibri"/>
              </a:rPr>
              <a:t>132</a:t>
            </a:r>
            <a:endParaRPr sz="7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645870" y="8619760"/>
            <a:ext cx="480659" cy="2467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130642" y="5668387"/>
            <a:ext cx="113728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100" b="1" spc="-5" dirty="0">
                <a:latin typeface="Cambria"/>
                <a:cs typeface="Cambria"/>
              </a:rPr>
              <a:t>Peralatan</a:t>
            </a:r>
            <a:r>
              <a:rPr sz="1100" b="1" spc="-30" dirty="0">
                <a:latin typeface="Cambria"/>
                <a:cs typeface="Cambria"/>
              </a:rPr>
              <a:t> </a:t>
            </a:r>
            <a:r>
              <a:rPr sz="1100" b="1" dirty="0">
                <a:latin typeface="Cambria"/>
                <a:cs typeface="Cambria"/>
              </a:rPr>
              <a:t>khusus</a:t>
            </a:r>
            <a:endParaRPr sz="1100">
              <a:latin typeface="Cambria"/>
              <a:cs typeface="Cambri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209492" y="6133504"/>
            <a:ext cx="939512" cy="59470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3012563" y="6943833"/>
            <a:ext cx="1972310" cy="2819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>
              <a:lnSpc>
                <a:spcPct val="105000"/>
              </a:lnSpc>
              <a:spcBef>
                <a:spcPts val="100"/>
              </a:spcBef>
            </a:pPr>
            <a:r>
              <a:rPr sz="800" spc="10" dirty="0">
                <a:latin typeface="Arial"/>
                <a:cs typeface="Arial"/>
              </a:rPr>
              <a:t>Sheath </a:t>
            </a:r>
            <a:r>
              <a:rPr sz="800" dirty="0">
                <a:latin typeface="Arial"/>
                <a:cs typeface="Arial"/>
              </a:rPr>
              <a:t>cutter, </a:t>
            </a:r>
            <a:r>
              <a:rPr sz="800" spc="10" dirty="0">
                <a:latin typeface="Arial"/>
                <a:cs typeface="Arial"/>
              </a:rPr>
              <a:t>untuk mengupas </a:t>
            </a:r>
            <a:r>
              <a:rPr sz="800" spc="5" dirty="0">
                <a:latin typeface="Arial"/>
                <a:cs typeface="Arial"/>
              </a:rPr>
              <a:t>kulit </a:t>
            </a:r>
            <a:r>
              <a:rPr sz="800" spc="10" dirty="0">
                <a:latin typeface="Arial"/>
                <a:cs typeface="Arial"/>
              </a:rPr>
              <a:t>kabel  (PE)</a:t>
            </a:r>
            <a:endParaRPr sz="8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894476" y="6220199"/>
            <a:ext cx="1275502" cy="47576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138288" y="6183432"/>
            <a:ext cx="679247" cy="68688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850819" y="6368060"/>
            <a:ext cx="616449" cy="45791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165713" y="6922497"/>
            <a:ext cx="1460500" cy="2819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>
              <a:lnSpc>
                <a:spcPct val="105000"/>
              </a:lnSpc>
              <a:spcBef>
                <a:spcPts val="100"/>
              </a:spcBef>
            </a:pPr>
            <a:r>
              <a:rPr sz="800" spc="10" dirty="0">
                <a:latin typeface="Arial"/>
                <a:cs typeface="Arial"/>
              </a:rPr>
              <a:t>Fiber </a:t>
            </a:r>
            <a:r>
              <a:rPr sz="800" spc="5" dirty="0">
                <a:latin typeface="Arial"/>
                <a:cs typeface="Arial"/>
              </a:rPr>
              <a:t>cleaver, </a:t>
            </a:r>
            <a:r>
              <a:rPr sz="800" spc="10" dirty="0">
                <a:latin typeface="Arial"/>
                <a:cs typeface="Arial"/>
              </a:rPr>
              <a:t>untuk</a:t>
            </a:r>
            <a:r>
              <a:rPr sz="800" spc="-30" dirty="0">
                <a:latin typeface="Arial"/>
                <a:cs typeface="Arial"/>
              </a:rPr>
              <a:t> </a:t>
            </a:r>
            <a:r>
              <a:rPr sz="800" spc="15" dirty="0">
                <a:latin typeface="Arial"/>
                <a:cs typeface="Arial"/>
              </a:rPr>
              <a:t>memotong  </a:t>
            </a:r>
            <a:r>
              <a:rPr sz="800" spc="5" dirty="0">
                <a:latin typeface="Arial"/>
                <a:cs typeface="Arial"/>
              </a:rPr>
              <a:t>cladding</a:t>
            </a:r>
            <a:r>
              <a:rPr sz="800" spc="20" dirty="0">
                <a:latin typeface="Arial"/>
                <a:cs typeface="Arial"/>
              </a:rPr>
              <a:t> </a:t>
            </a:r>
            <a:r>
              <a:rPr sz="800" spc="5" dirty="0">
                <a:latin typeface="Arial"/>
                <a:cs typeface="Arial"/>
              </a:rPr>
              <a:t>(fiber)</a:t>
            </a:r>
            <a:endParaRPr sz="8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122679" y="7426959"/>
            <a:ext cx="850391" cy="44500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946465" y="7317516"/>
            <a:ext cx="858561" cy="85779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1130642" y="8093037"/>
            <a:ext cx="1140460" cy="27241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R="5080">
              <a:lnSpc>
                <a:spcPct val="102499"/>
              </a:lnSpc>
              <a:spcBef>
                <a:spcPts val="75"/>
              </a:spcBef>
            </a:pPr>
            <a:r>
              <a:rPr sz="800" spc="10" dirty="0">
                <a:latin typeface="Arial"/>
                <a:cs typeface="Arial"/>
              </a:rPr>
              <a:t>Loose tube </a:t>
            </a:r>
            <a:r>
              <a:rPr sz="800" dirty="0">
                <a:latin typeface="Arial"/>
                <a:cs typeface="Arial"/>
              </a:rPr>
              <a:t>cutter, </a:t>
            </a:r>
            <a:r>
              <a:rPr sz="800" spc="10" dirty="0">
                <a:latin typeface="Arial"/>
                <a:cs typeface="Arial"/>
              </a:rPr>
              <a:t>untuk  </a:t>
            </a:r>
            <a:r>
              <a:rPr sz="800" spc="15" dirty="0">
                <a:latin typeface="Arial"/>
                <a:cs typeface="Arial"/>
              </a:rPr>
              <a:t>memotong </a:t>
            </a:r>
            <a:r>
              <a:rPr sz="800" spc="5" dirty="0">
                <a:latin typeface="Arial"/>
                <a:cs typeface="Arial"/>
              </a:rPr>
              <a:t>loose </a:t>
            </a:r>
            <a:r>
              <a:rPr sz="800" spc="10" dirty="0">
                <a:latin typeface="Arial"/>
                <a:cs typeface="Arial"/>
              </a:rPr>
              <a:t>tube.</a:t>
            </a:r>
            <a:endParaRPr sz="80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3239860" y="7520732"/>
            <a:ext cx="1093070" cy="40218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417567" y="7359904"/>
            <a:ext cx="859536" cy="94792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435840" y="7790313"/>
            <a:ext cx="186690" cy="462280"/>
          </a:xfrm>
          <a:custGeom>
            <a:avLst/>
            <a:gdLst/>
            <a:ahLst/>
            <a:cxnLst/>
            <a:rect l="l" t="t" r="r" b="b"/>
            <a:pathLst>
              <a:path w="186689" h="462279">
                <a:moveTo>
                  <a:pt x="0" y="462124"/>
                </a:moveTo>
                <a:lnTo>
                  <a:pt x="186394" y="462124"/>
                </a:lnTo>
                <a:lnTo>
                  <a:pt x="186394" y="0"/>
                </a:lnTo>
                <a:lnTo>
                  <a:pt x="0" y="0"/>
                </a:lnTo>
                <a:lnTo>
                  <a:pt x="0" y="46212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3226682" y="8147901"/>
            <a:ext cx="1849120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800" spc="10" dirty="0">
                <a:latin typeface="Arial"/>
                <a:cs typeface="Arial"/>
              </a:rPr>
              <a:t>Lap </a:t>
            </a:r>
            <a:r>
              <a:rPr sz="800" dirty="0">
                <a:latin typeface="Arial"/>
                <a:cs typeface="Arial"/>
              </a:rPr>
              <a:t>cutter, </a:t>
            </a:r>
            <a:r>
              <a:rPr sz="800" spc="10" dirty="0">
                <a:latin typeface="Arial"/>
                <a:cs typeface="Arial"/>
              </a:rPr>
              <a:t>untuk </a:t>
            </a:r>
            <a:r>
              <a:rPr sz="800" spc="15" dirty="0">
                <a:latin typeface="Arial"/>
                <a:cs typeface="Arial"/>
              </a:rPr>
              <a:t>memotong </a:t>
            </a:r>
            <a:r>
              <a:rPr sz="800" spc="5" dirty="0">
                <a:latin typeface="Arial"/>
                <a:cs typeface="Arial"/>
              </a:rPr>
              <a:t>kulit</a:t>
            </a:r>
            <a:r>
              <a:rPr sz="800" spc="55" dirty="0">
                <a:latin typeface="Arial"/>
                <a:cs typeface="Arial"/>
              </a:rPr>
              <a:t> </a:t>
            </a:r>
            <a:r>
              <a:rPr sz="800" spc="5" dirty="0">
                <a:latin typeface="Arial"/>
                <a:cs typeface="Arial"/>
              </a:rPr>
              <a:t>kabel.</a:t>
            </a:r>
            <a:endParaRPr sz="800">
              <a:latin typeface="Arial"/>
              <a:cs typeface="Arial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6063804" y="5974760"/>
            <a:ext cx="732961" cy="39251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655240" y="5775998"/>
            <a:ext cx="446508" cy="19657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908637" y="5973773"/>
            <a:ext cx="197952" cy="69878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209227" y="5775998"/>
            <a:ext cx="897361" cy="89656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209227" y="5775998"/>
            <a:ext cx="197952" cy="698786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209227" y="6474783"/>
            <a:ext cx="699409" cy="197777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5480668" y="6623793"/>
            <a:ext cx="887730" cy="2819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>
              <a:lnSpc>
                <a:spcPct val="105000"/>
              </a:lnSpc>
              <a:spcBef>
                <a:spcPts val="100"/>
              </a:spcBef>
            </a:pPr>
            <a:r>
              <a:rPr sz="800" spc="10" dirty="0">
                <a:latin typeface="Arial"/>
                <a:cs typeface="Arial"/>
              </a:rPr>
              <a:t>Fiber </a:t>
            </a:r>
            <a:r>
              <a:rPr sz="800" dirty="0">
                <a:latin typeface="Arial"/>
                <a:cs typeface="Arial"/>
              </a:rPr>
              <a:t>striper, </a:t>
            </a:r>
            <a:r>
              <a:rPr sz="800" spc="10" dirty="0">
                <a:latin typeface="Arial"/>
                <a:cs typeface="Arial"/>
              </a:rPr>
              <a:t>untuk  mengupas</a:t>
            </a:r>
            <a:r>
              <a:rPr sz="800" dirty="0">
                <a:latin typeface="Arial"/>
                <a:cs typeface="Arial"/>
              </a:rPr>
              <a:t> </a:t>
            </a:r>
            <a:r>
              <a:rPr sz="800" spc="5" dirty="0">
                <a:latin typeface="Arial"/>
                <a:cs typeface="Arial"/>
              </a:rPr>
              <a:t>coating</a:t>
            </a:r>
            <a:endParaRPr sz="800"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5674365" y="7213415"/>
            <a:ext cx="775490" cy="830062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5808195" y="8068654"/>
            <a:ext cx="327660" cy="27241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R="5080">
              <a:lnSpc>
                <a:spcPct val="102499"/>
              </a:lnSpc>
              <a:spcBef>
                <a:spcPts val="75"/>
              </a:spcBef>
            </a:pPr>
            <a:r>
              <a:rPr sz="800" spc="20" dirty="0">
                <a:latin typeface="Arial"/>
                <a:cs typeface="Arial"/>
              </a:rPr>
              <a:t>F</a:t>
            </a:r>
            <a:r>
              <a:rPr sz="800" spc="15" dirty="0">
                <a:latin typeface="Arial"/>
                <a:cs typeface="Arial"/>
              </a:rPr>
              <a:t>us</a:t>
            </a:r>
            <a:r>
              <a:rPr sz="800" dirty="0">
                <a:latin typeface="Arial"/>
                <a:cs typeface="Arial"/>
              </a:rPr>
              <a:t>i</a:t>
            </a:r>
            <a:r>
              <a:rPr sz="800" spc="15" dirty="0">
                <a:latin typeface="Arial"/>
                <a:cs typeface="Arial"/>
              </a:rPr>
              <a:t>o</a:t>
            </a:r>
            <a:r>
              <a:rPr sz="800" dirty="0">
                <a:latin typeface="Arial"/>
                <a:cs typeface="Arial"/>
              </a:rPr>
              <a:t>n  </a:t>
            </a:r>
            <a:r>
              <a:rPr sz="800" spc="5" dirty="0">
                <a:latin typeface="Arial"/>
                <a:cs typeface="Arial"/>
              </a:rPr>
              <a:t>splicer</a:t>
            </a:r>
            <a:endParaRPr sz="80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2527983" y="8382597"/>
            <a:ext cx="3041650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800" i="1" spc="10" dirty="0">
                <a:latin typeface="Cambria"/>
                <a:cs typeface="Cambria"/>
              </a:rPr>
              <a:t>Gambar </a:t>
            </a:r>
            <a:r>
              <a:rPr sz="800" i="1" dirty="0">
                <a:latin typeface="Cambria"/>
                <a:cs typeface="Cambria"/>
              </a:rPr>
              <a:t>6 : </a:t>
            </a:r>
            <a:r>
              <a:rPr sz="800" i="1" spc="5" dirty="0">
                <a:latin typeface="Cambria"/>
                <a:cs typeface="Cambria"/>
              </a:rPr>
              <a:t>Peralatan </a:t>
            </a:r>
            <a:r>
              <a:rPr sz="800" i="1" spc="10" dirty="0">
                <a:latin typeface="Cambria"/>
                <a:cs typeface="Cambria"/>
              </a:rPr>
              <a:t>khusus </a:t>
            </a:r>
            <a:r>
              <a:rPr sz="800" i="1" spc="5" dirty="0">
                <a:latin typeface="Cambria"/>
                <a:cs typeface="Cambria"/>
              </a:rPr>
              <a:t>dalam </a:t>
            </a:r>
            <a:r>
              <a:rPr sz="800" i="1" spc="10" dirty="0">
                <a:latin typeface="Cambria"/>
                <a:cs typeface="Cambria"/>
              </a:rPr>
              <a:t>penyambungan </a:t>
            </a:r>
            <a:r>
              <a:rPr sz="800" i="1" spc="5" dirty="0">
                <a:latin typeface="Cambria"/>
                <a:cs typeface="Cambria"/>
              </a:rPr>
              <a:t>kabel serat</a:t>
            </a:r>
            <a:r>
              <a:rPr sz="800" i="1" spc="135" dirty="0">
                <a:latin typeface="Cambria"/>
                <a:cs typeface="Cambria"/>
              </a:rPr>
              <a:t> </a:t>
            </a:r>
            <a:r>
              <a:rPr sz="800" i="1" spc="10" dirty="0">
                <a:latin typeface="Cambria"/>
                <a:cs typeface="Cambria"/>
              </a:rPr>
              <a:t>optik</a:t>
            </a:r>
            <a:endParaRPr sz="800">
              <a:latin typeface="Cambria"/>
              <a:cs typeface="Cambria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717549" y="5391150"/>
            <a:ext cx="6337300" cy="3556000"/>
          </a:xfrm>
          <a:custGeom>
            <a:avLst/>
            <a:gdLst/>
            <a:ahLst/>
            <a:cxnLst/>
            <a:rect l="l" t="t" r="r" b="b"/>
            <a:pathLst>
              <a:path w="6337300" h="3556000">
                <a:moveTo>
                  <a:pt x="0" y="0"/>
                </a:moveTo>
                <a:lnTo>
                  <a:pt x="6337300" y="0"/>
                </a:lnTo>
                <a:lnTo>
                  <a:pt x="6337300" y="3556000"/>
                </a:lnTo>
                <a:lnTo>
                  <a:pt x="0" y="35560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535"/>
              </a:lnSpc>
            </a:pPr>
            <a:fld id="{81D60167-4931-47E6-BA6A-407CBD079E47}" type="slidenum">
              <a:rPr dirty="0"/>
              <a:t>56</a:t>
            </a:fld>
            <a:endParaRPr dirty="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92199" y="4437650"/>
            <a:ext cx="407670" cy="132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700" spc="5" dirty="0">
                <a:latin typeface="Calibri"/>
                <a:cs typeface="Calibri"/>
              </a:rPr>
              <a:t>Page </a:t>
            </a:r>
            <a:r>
              <a:rPr sz="700" dirty="0">
                <a:latin typeface="Calibri"/>
                <a:cs typeface="Calibri"/>
              </a:rPr>
              <a:t>-</a:t>
            </a:r>
            <a:r>
              <a:rPr sz="700" spc="-35" dirty="0">
                <a:latin typeface="Calibri"/>
                <a:cs typeface="Calibri"/>
              </a:rPr>
              <a:t> </a:t>
            </a:r>
            <a:r>
              <a:rPr sz="700" spc="15" dirty="0">
                <a:latin typeface="Calibri"/>
                <a:cs typeface="Calibri"/>
              </a:rPr>
              <a:t>133</a:t>
            </a:r>
            <a:endParaRPr sz="7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645870" y="4338673"/>
            <a:ext cx="480659" cy="2476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111917" y="1411867"/>
            <a:ext cx="109093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100" b="1" spc="-5" dirty="0">
                <a:latin typeface="Cambria"/>
                <a:cs typeface="Cambria"/>
              </a:rPr>
              <a:t>Peralatan</a:t>
            </a:r>
            <a:r>
              <a:rPr sz="1100" b="1" spc="-35" dirty="0">
                <a:latin typeface="Cambria"/>
                <a:cs typeface="Cambria"/>
              </a:rPr>
              <a:t> </a:t>
            </a:r>
            <a:r>
              <a:rPr sz="1100" b="1" dirty="0">
                <a:latin typeface="Cambria"/>
                <a:cs typeface="Cambria"/>
              </a:rPr>
              <a:t>umum</a:t>
            </a:r>
            <a:endParaRPr sz="1100">
              <a:latin typeface="Cambria"/>
              <a:cs typeface="Cambr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11917" y="1689777"/>
            <a:ext cx="1097915" cy="15163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38125" indent="-238125">
              <a:lnSpc>
                <a:spcPct val="100000"/>
              </a:lnSpc>
              <a:spcBef>
                <a:spcPts val="100"/>
              </a:spcBef>
              <a:buAutoNum type="arabicParenR"/>
              <a:tabLst>
                <a:tab pos="238125" algn="l"/>
              </a:tabLst>
            </a:pPr>
            <a:r>
              <a:rPr sz="1000" spc="-15" dirty="0">
                <a:latin typeface="Cambria"/>
                <a:cs typeface="Cambria"/>
              </a:rPr>
              <a:t>Heater</a:t>
            </a:r>
            <a:r>
              <a:rPr sz="1000" spc="-30" dirty="0">
                <a:latin typeface="Cambria"/>
                <a:cs typeface="Cambria"/>
              </a:rPr>
              <a:t> </a:t>
            </a:r>
            <a:r>
              <a:rPr sz="1000" spc="-15" dirty="0">
                <a:latin typeface="Cambria"/>
                <a:cs typeface="Cambria"/>
              </a:rPr>
              <a:t>gun</a:t>
            </a:r>
            <a:endParaRPr sz="1000">
              <a:latin typeface="Cambria"/>
              <a:cs typeface="Cambria"/>
            </a:endParaRPr>
          </a:p>
          <a:p>
            <a:pPr marL="238125" indent="-238125">
              <a:lnSpc>
                <a:spcPct val="100000"/>
              </a:lnSpc>
              <a:buAutoNum type="arabicParenR"/>
              <a:tabLst>
                <a:tab pos="238125" algn="l"/>
              </a:tabLst>
            </a:pPr>
            <a:r>
              <a:rPr sz="1000" spc="-15" dirty="0">
                <a:latin typeface="Cambria"/>
                <a:cs typeface="Cambria"/>
              </a:rPr>
              <a:t>Gunting</a:t>
            </a:r>
            <a:endParaRPr sz="1000">
              <a:latin typeface="Cambria"/>
              <a:cs typeface="Cambria"/>
            </a:endParaRPr>
          </a:p>
          <a:p>
            <a:pPr marL="238125" indent="-238125">
              <a:lnSpc>
                <a:spcPts val="1150"/>
              </a:lnSpc>
              <a:buAutoNum type="arabicParenR"/>
              <a:tabLst>
                <a:tab pos="238125" algn="l"/>
              </a:tabLst>
            </a:pPr>
            <a:r>
              <a:rPr sz="1000" spc="-15" dirty="0">
                <a:latin typeface="Cambria"/>
                <a:cs typeface="Cambria"/>
              </a:rPr>
              <a:t>Cutter</a:t>
            </a:r>
            <a:endParaRPr sz="1000">
              <a:latin typeface="Cambria"/>
              <a:cs typeface="Cambria"/>
            </a:endParaRPr>
          </a:p>
          <a:p>
            <a:pPr marL="238125" indent="-238125">
              <a:lnSpc>
                <a:spcPts val="1150"/>
              </a:lnSpc>
              <a:buAutoNum type="arabicParenR"/>
              <a:tabLst>
                <a:tab pos="238125" algn="l"/>
              </a:tabLst>
            </a:pPr>
            <a:r>
              <a:rPr sz="1000" spc="-20" dirty="0">
                <a:latin typeface="Cambria"/>
                <a:cs typeface="Cambria"/>
              </a:rPr>
              <a:t>Gergaji</a:t>
            </a:r>
            <a:r>
              <a:rPr sz="1000" spc="-25" dirty="0">
                <a:latin typeface="Cambria"/>
                <a:cs typeface="Cambria"/>
              </a:rPr>
              <a:t> </a:t>
            </a:r>
            <a:r>
              <a:rPr sz="1000" spc="-15" dirty="0">
                <a:latin typeface="Cambria"/>
                <a:cs typeface="Cambria"/>
              </a:rPr>
              <a:t>Besi</a:t>
            </a:r>
            <a:endParaRPr sz="1000">
              <a:latin typeface="Cambria"/>
              <a:cs typeface="Cambria"/>
            </a:endParaRPr>
          </a:p>
          <a:p>
            <a:pPr marL="237490" marR="5080" indent="-238125">
              <a:lnSpc>
                <a:spcPct val="100000"/>
              </a:lnSpc>
              <a:spcBef>
                <a:spcPts val="25"/>
              </a:spcBef>
              <a:buAutoNum type="arabicParenR"/>
              <a:tabLst>
                <a:tab pos="238125" algn="l"/>
              </a:tabLst>
            </a:pPr>
            <a:r>
              <a:rPr sz="1000" spc="-15" dirty="0">
                <a:latin typeface="Cambria"/>
                <a:cs typeface="Cambria"/>
              </a:rPr>
              <a:t>Knife </a:t>
            </a:r>
            <a:r>
              <a:rPr sz="1000" spc="-10" dirty="0">
                <a:latin typeface="Cambria"/>
                <a:cs typeface="Cambria"/>
              </a:rPr>
              <a:t>tang</a:t>
            </a:r>
            <a:r>
              <a:rPr sz="1000" spc="-114" dirty="0">
                <a:latin typeface="Cambria"/>
                <a:cs typeface="Cambria"/>
              </a:rPr>
              <a:t> </a:t>
            </a:r>
            <a:r>
              <a:rPr sz="1000" spc="-10" dirty="0">
                <a:latin typeface="Cambria"/>
                <a:cs typeface="Cambria"/>
              </a:rPr>
              <a:t>(tang  </a:t>
            </a:r>
            <a:r>
              <a:rPr sz="1000" spc="-20" dirty="0">
                <a:latin typeface="Cambria"/>
                <a:cs typeface="Cambria"/>
              </a:rPr>
              <a:t>potong)</a:t>
            </a:r>
            <a:endParaRPr sz="1000">
              <a:latin typeface="Cambria"/>
              <a:cs typeface="Cambria"/>
            </a:endParaRPr>
          </a:p>
          <a:p>
            <a:pPr marL="238125" indent="-238125">
              <a:lnSpc>
                <a:spcPts val="1105"/>
              </a:lnSpc>
              <a:buAutoNum type="arabicParenR"/>
              <a:tabLst>
                <a:tab pos="238125" algn="l"/>
              </a:tabLst>
            </a:pPr>
            <a:r>
              <a:rPr sz="1000" spc="-35" dirty="0">
                <a:latin typeface="Cambria"/>
                <a:cs typeface="Cambria"/>
              </a:rPr>
              <a:t>Tang</a:t>
            </a:r>
            <a:r>
              <a:rPr sz="1000" spc="-50" dirty="0">
                <a:latin typeface="Cambria"/>
                <a:cs typeface="Cambria"/>
              </a:rPr>
              <a:t> </a:t>
            </a:r>
            <a:r>
              <a:rPr sz="1000" spc="-20" dirty="0">
                <a:latin typeface="Cambria"/>
                <a:cs typeface="Cambria"/>
              </a:rPr>
              <a:t>kombinasi</a:t>
            </a:r>
            <a:endParaRPr sz="1000">
              <a:latin typeface="Cambria"/>
              <a:cs typeface="Cambria"/>
            </a:endParaRPr>
          </a:p>
          <a:p>
            <a:pPr>
              <a:lnSpc>
                <a:spcPct val="100000"/>
              </a:lnSpc>
            </a:pPr>
            <a:r>
              <a:rPr sz="1000" spc="-10" dirty="0">
                <a:latin typeface="Cambria"/>
                <a:cs typeface="Cambria"/>
              </a:rPr>
              <a:t>7) </a:t>
            </a:r>
            <a:r>
              <a:rPr sz="1000" spc="-15" dirty="0">
                <a:latin typeface="Cambria"/>
                <a:cs typeface="Cambria"/>
              </a:rPr>
              <a:t>Obeng </a:t>
            </a:r>
            <a:r>
              <a:rPr sz="1000" spc="-10" dirty="0">
                <a:latin typeface="Cambria"/>
                <a:cs typeface="Cambria"/>
              </a:rPr>
              <a:t>(+) </a:t>
            </a:r>
            <a:r>
              <a:rPr sz="1000" dirty="0">
                <a:latin typeface="Cambria"/>
                <a:cs typeface="Cambria"/>
              </a:rPr>
              <a:t>&amp; </a:t>
            </a:r>
            <a:r>
              <a:rPr sz="1000" spc="-10" dirty="0">
                <a:latin typeface="Cambria"/>
                <a:cs typeface="Cambria"/>
              </a:rPr>
              <a:t>(-)</a:t>
            </a:r>
            <a:endParaRPr sz="1000">
              <a:latin typeface="Cambria"/>
              <a:cs typeface="Cambria"/>
            </a:endParaRPr>
          </a:p>
          <a:p>
            <a:pPr marL="238125" indent="-238125">
              <a:lnSpc>
                <a:spcPts val="1150"/>
              </a:lnSpc>
              <a:buAutoNum type="arabicParenR" startAt="8"/>
              <a:tabLst>
                <a:tab pos="238125" algn="l"/>
              </a:tabLst>
            </a:pPr>
            <a:r>
              <a:rPr sz="1000" spc="-20" dirty="0">
                <a:latin typeface="Cambria"/>
                <a:cs typeface="Cambria"/>
              </a:rPr>
              <a:t>Meteran</a:t>
            </a:r>
            <a:endParaRPr sz="1000">
              <a:latin typeface="Cambria"/>
              <a:cs typeface="Cambria"/>
            </a:endParaRPr>
          </a:p>
          <a:p>
            <a:pPr marL="238125" indent="-238125">
              <a:lnSpc>
                <a:spcPts val="1150"/>
              </a:lnSpc>
              <a:buAutoNum type="arabicParenR" startAt="8"/>
              <a:tabLst>
                <a:tab pos="238125" algn="l"/>
              </a:tabLst>
            </a:pPr>
            <a:r>
              <a:rPr sz="1000" spc="-15" dirty="0">
                <a:latin typeface="Cambria"/>
                <a:cs typeface="Cambria"/>
              </a:rPr>
              <a:t>Spidol</a:t>
            </a:r>
            <a:endParaRPr sz="1000">
              <a:latin typeface="Cambria"/>
              <a:cs typeface="Cambria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781036" y="1667498"/>
            <a:ext cx="1188011" cy="92410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272679" y="2197370"/>
            <a:ext cx="49530" cy="132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700" dirty="0">
                <a:latin typeface="Arial"/>
                <a:cs typeface="Arial"/>
              </a:rPr>
              <a:t>1</a:t>
            </a:r>
            <a:endParaRPr sz="7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272679" y="2301003"/>
            <a:ext cx="29845" cy="132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700" dirty="0">
                <a:latin typeface="Arial"/>
                <a:cs typeface="Arial"/>
              </a:rPr>
              <a:t>)</a:t>
            </a:r>
            <a:endParaRPr sz="7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435527" y="1689177"/>
            <a:ext cx="961602" cy="86170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4988623" y="2227851"/>
            <a:ext cx="92075" cy="132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700" dirty="0">
                <a:latin typeface="Arial"/>
                <a:cs typeface="Arial"/>
              </a:rPr>
              <a:t>2)</a:t>
            </a:r>
            <a:endParaRPr sz="7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657083" y="1714213"/>
            <a:ext cx="750513" cy="44396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5784933" y="1956579"/>
            <a:ext cx="92075" cy="132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700" dirty="0">
                <a:latin typeface="Arial"/>
                <a:cs typeface="Arial"/>
              </a:rPr>
              <a:t>3)</a:t>
            </a:r>
            <a:endParaRPr sz="7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382925" y="2533191"/>
            <a:ext cx="980024" cy="98263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4526548" y="2846594"/>
            <a:ext cx="92075" cy="132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700" dirty="0">
                <a:latin typeface="Arial"/>
                <a:cs typeface="Arial"/>
              </a:rPr>
              <a:t>5)</a:t>
            </a:r>
            <a:endParaRPr sz="70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568492" y="2852586"/>
            <a:ext cx="1543439" cy="152045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3277756" y="3879866"/>
            <a:ext cx="92075" cy="132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700" dirty="0">
                <a:latin typeface="Arial"/>
                <a:cs typeface="Arial"/>
              </a:rPr>
              <a:t>4)</a:t>
            </a:r>
            <a:endParaRPr sz="70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3997718" y="3556703"/>
            <a:ext cx="930655" cy="62279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4118626" y="3712226"/>
            <a:ext cx="92075" cy="132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700" dirty="0">
                <a:latin typeface="Arial"/>
                <a:cs typeface="Arial"/>
              </a:rPr>
              <a:t>6)</a:t>
            </a:r>
            <a:endParaRPr sz="700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5477252" y="2140943"/>
            <a:ext cx="1186516" cy="103494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6104858" y="2998994"/>
            <a:ext cx="92075" cy="132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700" dirty="0">
                <a:latin typeface="Arial"/>
                <a:cs typeface="Arial"/>
              </a:rPr>
              <a:t>7)</a:t>
            </a:r>
            <a:endParaRPr sz="700">
              <a:latin typeface="Arial"/>
              <a:cs typeface="Arial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6349269" y="3071896"/>
            <a:ext cx="314960" cy="96520"/>
          </a:xfrm>
          <a:custGeom>
            <a:avLst/>
            <a:gdLst/>
            <a:ahLst/>
            <a:cxnLst/>
            <a:rect l="l" t="t" r="r" b="b"/>
            <a:pathLst>
              <a:path w="314959" h="96519">
                <a:moveTo>
                  <a:pt x="0" y="96436"/>
                </a:moveTo>
                <a:lnTo>
                  <a:pt x="314498" y="96436"/>
                </a:lnTo>
                <a:lnTo>
                  <a:pt x="314498" y="0"/>
                </a:lnTo>
                <a:lnTo>
                  <a:pt x="0" y="0"/>
                </a:lnTo>
                <a:lnTo>
                  <a:pt x="0" y="9643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428057" y="3221621"/>
            <a:ext cx="730141" cy="64648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6010365" y="3440955"/>
            <a:ext cx="92075" cy="132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700" dirty="0">
                <a:latin typeface="Arial"/>
                <a:cs typeface="Arial"/>
              </a:rPr>
              <a:t>8)</a:t>
            </a:r>
            <a:endParaRPr sz="700">
              <a:latin typeface="Arial"/>
              <a:cs typeface="Arial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5225527" y="3858843"/>
            <a:ext cx="573470" cy="57646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5232586" y="4266962"/>
            <a:ext cx="92075" cy="132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700" dirty="0">
                <a:latin typeface="Arial"/>
                <a:cs typeface="Arial"/>
              </a:rPr>
              <a:t>9)</a:t>
            </a:r>
            <a:endParaRPr sz="7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140552" y="3614149"/>
            <a:ext cx="1257935" cy="400685"/>
          </a:xfrm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R="5080" algn="ctr">
              <a:lnSpc>
                <a:spcPct val="103699"/>
              </a:lnSpc>
              <a:spcBef>
                <a:spcPts val="65"/>
              </a:spcBef>
            </a:pPr>
            <a:r>
              <a:rPr sz="800" i="1" spc="10" dirty="0">
                <a:latin typeface="Cambria"/>
                <a:cs typeface="Cambria"/>
              </a:rPr>
              <a:t>Gambar </a:t>
            </a:r>
            <a:r>
              <a:rPr sz="800" i="1" dirty="0">
                <a:latin typeface="Cambria"/>
                <a:cs typeface="Cambria"/>
              </a:rPr>
              <a:t>7 : </a:t>
            </a:r>
            <a:r>
              <a:rPr sz="800" i="1" spc="5" dirty="0">
                <a:latin typeface="Cambria"/>
                <a:cs typeface="Cambria"/>
              </a:rPr>
              <a:t>Peralatan </a:t>
            </a:r>
            <a:r>
              <a:rPr sz="800" i="1" spc="10" dirty="0">
                <a:latin typeface="Cambria"/>
                <a:cs typeface="Cambria"/>
              </a:rPr>
              <a:t>umum  </a:t>
            </a:r>
            <a:r>
              <a:rPr sz="800" i="1" spc="5" dirty="0">
                <a:latin typeface="Cambria"/>
                <a:cs typeface="Cambria"/>
              </a:rPr>
              <a:t>dalam </a:t>
            </a:r>
            <a:r>
              <a:rPr sz="800" i="1" spc="10" dirty="0">
                <a:latin typeface="Cambria"/>
                <a:cs typeface="Cambria"/>
              </a:rPr>
              <a:t>penyambungan </a:t>
            </a:r>
            <a:r>
              <a:rPr sz="800" i="1" spc="5" dirty="0">
                <a:latin typeface="Cambria"/>
                <a:cs typeface="Cambria"/>
              </a:rPr>
              <a:t>kabel  serat</a:t>
            </a:r>
            <a:r>
              <a:rPr sz="800" i="1" spc="10" dirty="0">
                <a:latin typeface="Cambria"/>
                <a:cs typeface="Cambria"/>
              </a:rPr>
              <a:t> optik</a:t>
            </a:r>
            <a:endParaRPr sz="800">
              <a:latin typeface="Cambria"/>
              <a:cs typeface="Cambria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717549" y="1098550"/>
            <a:ext cx="6337300" cy="3568700"/>
          </a:xfrm>
          <a:custGeom>
            <a:avLst/>
            <a:gdLst/>
            <a:ahLst/>
            <a:cxnLst/>
            <a:rect l="l" t="t" r="r" b="b"/>
            <a:pathLst>
              <a:path w="6337300" h="3568700">
                <a:moveTo>
                  <a:pt x="0" y="0"/>
                </a:moveTo>
                <a:lnTo>
                  <a:pt x="6337300" y="0"/>
                </a:lnTo>
                <a:lnTo>
                  <a:pt x="6337300" y="3568700"/>
                </a:lnTo>
                <a:lnTo>
                  <a:pt x="0" y="35687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1092199" y="8706182"/>
            <a:ext cx="407670" cy="132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700" spc="5" dirty="0">
                <a:latin typeface="Calibri"/>
                <a:cs typeface="Calibri"/>
              </a:rPr>
              <a:t>Page </a:t>
            </a:r>
            <a:r>
              <a:rPr sz="700" dirty="0">
                <a:latin typeface="Calibri"/>
                <a:cs typeface="Calibri"/>
              </a:rPr>
              <a:t>-</a:t>
            </a:r>
            <a:r>
              <a:rPr sz="700" spc="-35" dirty="0">
                <a:latin typeface="Calibri"/>
                <a:cs typeface="Calibri"/>
              </a:rPr>
              <a:t> </a:t>
            </a:r>
            <a:r>
              <a:rPr sz="700" spc="15" dirty="0">
                <a:latin typeface="Calibri"/>
                <a:cs typeface="Calibri"/>
              </a:rPr>
              <a:t>134</a:t>
            </a:r>
            <a:endParaRPr sz="700">
              <a:latin typeface="Calibri"/>
              <a:cs typeface="Calibr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3645870" y="8619760"/>
            <a:ext cx="480659" cy="2467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1108273" y="5793716"/>
            <a:ext cx="2641600" cy="2473325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58750" indent="-158750">
              <a:lnSpc>
                <a:spcPct val="100000"/>
              </a:lnSpc>
              <a:spcBef>
                <a:spcPts val="700"/>
              </a:spcBef>
              <a:buFont typeface="Wingdings"/>
              <a:buChar char=""/>
              <a:tabLst>
                <a:tab pos="158750" algn="l"/>
              </a:tabLst>
            </a:pPr>
            <a:r>
              <a:rPr sz="1000" spc="-20" dirty="0">
                <a:latin typeface="Cambria"/>
                <a:cs typeface="Cambria"/>
              </a:rPr>
              <a:t>Universal closure </a:t>
            </a:r>
            <a:r>
              <a:rPr sz="1000" spc="-15" dirty="0">
                <a:latin typeface="Cambria"/>
                <a:cs typeface="Cambria"/>
              </a:rPr>
              <a:t>(sarana sambung</a:t>
            </a:r>
            <a:r>
              <a:rPr sz="1000" spc="-35" dirty="0">
                <a:latin typeface="Cambria"/>
                <a:cs typeface="Cambria"/>
              </a:rPr>
              <a:t> </a:t>
            </a:r>
            <a:r>
              <a:rPr sz="1000" spc="-15" dirty="0">
                <a:latin typeface="Cambria"/>
                <a:cs typeface="Cambria"/>
              </a:rPr>
              <a:t>kabel/SSK)</a:t>
            </a:r>
            <a:endParaRPr sz="1000">
              <a:latin typeface="Cambria"/>
              <a:cs typeface="Cambria"/>
            </a:endParaRPr>
          </a:p>
          <a:p>
            <a:pPr marL="186055" indent="-186690">
              <a:lnSpc>
                <a:spcPct val="100000"/>
              </a:lnSpc>
              <a:spcBef>
                <a:spcPts val="600"/>
              </a:spcBef>
              <a:buFont typeface="Wingdings"/>
              <a:buChar char=""/>
              <a:tabLst>
                <a:tab pos="186055" algn="l"/>
                <a:tab pos="186690" algn="l"/>
              </a:tabLst>
            </a:pPr>
            <a:r>
              <a:rPr sz="1000" spc="-20" dirty="0">
                <a:latin typeface="Cambria"/>
                <a:cs typeface="Cambria"/>
              </a:rPr>
              <a:t>Alkohol</a:t>
            </a:r>
            <a:r>
              <a:rPr sz="1000" spc="-25" dirty="0">
                <a:latin typeface="Cambria"/>
                <a:cs typeface="Cambria"/>
              </a:rPr>
              <a:t> </a:t>
            </a:r>
            <a:r>
              <a:rPr sz="1000" spc="-20" dirty="0">
                <a:latin typeface="Cambria"/>
                <a:cs typeface="Cambria"/>
              </a:rPr>
              <a:t>95%</a:t>
            </a:r>
            <a:endParaRPr sz="1000">
              <a:latin typeface="Cambria"/>
              <a:cs typeface="Cambria"/>
            </a:endParaRPr>
          </a:p>
          <a:p>
            <a:pPr marL="186055" indent="-186690">
              <a:lnSpc>
                <a:spcPct val="100000"/>
              </a:lnSpc>
              <a:spcBef>
                <a:spcPts val="480"/>
              </a:spcBef>
              <a:buFont typeface="Wingdings"/>
              <a:buChar char=""/>
              <a:tabLst>
                <a:tab pos="186055" algn="l"/>
                <a:tab pos="186690" algn="l"/>
              </a:tabLst>
            </a:pPr>
            <a:r>
              <a:rPr sz="1000" spc="-15" dirty="0">
                <a:latin typeface="Cambria"/>
                <a:cs typeface="Cambria"/>
              </a:rPr>
              <a:t>Kain</a:t>
            </a:r>
            <a:r>
              <a:rPr sz="1000" spc="-20" dirty="0">
                <a:latin typeface="Cambria"/>
                <a:cs typeface="Cambria"/>
              </a:rPr>
              <a:t> </a:t>
            </a:r>
            <a:r>
              <a:rPr sz="1000" spc="-15" dirty="0">
                <a:latin typeface="Cambria"/>
                <a:cs typeface="Cambria"/>
              </a:rPr>
              <a:t>majun</a:t>
            </a:r>
            <a:endParaRPr sz="1000">
              <a:latin typeface="Cambria"/>
              <a:cs typeface="Cambria"/>
            </a:endParaRPr>
          </a:p>
          <a:p>
            <a:pPr marL="186055" indent="-186690">
              <a:lnSpc>
                <a:spcPct val="100000"/>
              </a:lnSpc>
              <a:spcBef>
                <a:spcPts val="600"/>
              </a:spcBef>
              <a:buFont typeface="Wingdings"/>
              <a:buChar char=""/>
              <a:tabLst>
                <a:tab pos="186055" algn="l"/>
                <a:tab pos="186690" algn="l"/>
              </a:tabLst>
            </a:pPr>
            <a:r>
              <a:rPr sz="1000" spc="-20" dirty="0">
                <a:latin typeface="Cambria"/>
                <a:cs typeface="Cambria"/>
              </a:rPr>
              <a:t>Jelly</a:t>
            </a:r>
            <a:r>
              <a:rPr sz="1000" spc="-30" dirty="0">
                <a:latin typeface="Cambria"/>
                <a:cs typeface="Cambria"/>
              </a:rPr>
              <a:t> </a:t>
            </a:r>
            <a:r>
              <a:rPr sz="1000" spc="-15" dirty="0">
                <a:latin typeface="Cambria"/>
                <a:cs typeface="Cambria"/>
              </a:rPr>
              <a:t>cleaner</a:t>
            </a:r>
            <a:endParaRPr sz="1000">
              <a:latin typeface="Cambria"/>
              <a:cs typeface="Cambria"/>
            </a:endParaRPr>
          </a:p>
          <a:p>
            <a:pPr marL="186055" indent="-186690">
              <a:lnSpc>
                <a:spcPct val="100000"/>
              </a:lnSpc>
              <a:spcBef>
                <a:spcPts val="505"/>
              </a:spcBef>
              <a:buFont typeface="Wingdings"/>
              <a:buChar char=""/>
              <a:tabLst>
                <a:tab pos="186055" algn="l"/>
                <a:tab pos="186690" algn="l"/>
              </a:tabLst>
            </a:pPr>
            <a:r>
              <a:rPr sz="1000" spc="-20" dirty="0">
                <a:latin typeface="Cambria"/>
                <a:cs typeface="Cambria"/>
              </a:rPr>
              <a:t>Protection</a:t>
            </a:r>
            <a:r>
              <a:rPr sz="1000" spc="-25" dirty="0">
                <a:latin typeface="Cambria"/>
                <a:cs typeface="Cambria"/>
              </a:rPr>
              <a:t> </a:t>
            </a:r>
            <a:r>
              <a:rPr sz="1000" spc="-20" dirty="0">
                <a:latin typeface="Cambria"/>
                <a:cs typeface="Cambria"/>
              </a:rPr>
              <a:t>sleeve</a:t>
            </a:r>
            <a:endParaRPr sz="1000">
              <a:latin typeface="Cambria"/>
              <a:cs typeface="Cambria"/>
            </a:endParaRPr>
          </a:p>
          <a:p>
            <a:pPr marL="186055" indent="-186690">
              <a:lnSpc>
                <a:spcPct val="100000"/>
              </a:lnSpc>
              <a:spcBef>
                <a:spcPts val="600"/>
              </a:spcBef>
              <a:buFont typeface="Wingdings"/>
              <a:buChar char=""/>
              <a:tabLst>
                <a:tab pos="186055" algn="l"/>
                <a:tab pos="186690" algn="l"/>
              </a:tabLst>
            </a:pPr>
            <a:r>
              <a:rPr sz="1000" spc="-15" dirty="0">
                <a:latin typeface="Cambria"/>
                <a:cs typeface="Cambria"/>
              </a:rPr>
              <a:t>Split stopper/tie</a:t>
            </a:r>
            <a:r>
              <a:rPr sz="1000" spc="-20" dirty="0">
                <a:latin typeface="Cambria"/>
                <a:cs typeface="Cambria"/>
              </a:rPr>
              <a:t> wrap</a:t>
            </a:r>
            <a:endParaRPr sz="1000">
              <a:latin typeface="Cambria"/>
              <a:cs typeface="Cambria"/>
            </a:endParaRPr>
          </a:p>
          <a:p>
            <a:pPr marL="186055" indent="-186690">
              <a:lnSpc>
                <a:spcPct val="100000"/>
              </a:lnSpc>
              <a:spcBef>
                <a:spcPts val="500"/>
              </a:spcBef>
              <a:buFont typeface="Wingdings"/>
              <a:buChar char=""/>
              <a:tabLst>
                <a:tab pos="186055" algn="l"/>
                <a:tab pos="186690" algn="l"/>
              </a:tabLst>
            </a:pPr>
            <a:r>
              <a:rPr sz="1000" spc="-25" dirty="0">
                <a:latin typeface="Cambria"/>
                <a:cs typeface="Cambria"/>
              </a:rPr>
              <a:t>Transport</a:t>
            </a:r>
            <a:r>
              <a:rPr sz="1000" spc="-20" dirty="0">
                <a:latin typeface="Cambria"/>
                <a:cs typeface="Cambria"/>
              </a:rPr>
              <a:t> </a:t>
            </a:r>
            <a:r>
              <a:rPr sz="1000" spc="-15" dirty="0">
                <a:latin typeface="Cambria"/>
                <a:cs typeface="Cambria"/>
              </a:rPr>
              <a:t>tube</a:t>
            </a:r>
            <a:endParaRPr sz="1000">
              <a:latin typeface="Cambria"/>
              <a:cs typeface="Cambria"/>
            </a:endParaRPr>
          </a:p>
          <a:p>
            <a:pPr marL="186055" indent="-186690">
              <a:lnSpc>
                <a:spcPct val="100000"/>
              </a:lnSpc>
              <a:spcBef>
                <a:spcPts val="600"/>
              </a:spcBef>
              <a:buFont typeface="Wingdings"/>
              <a:buChar char=""/>
              <a:tabLst>
                <a:tab pos="186055" algn="l"/>
                <a:tab pos="186690" algn="l"/>
              </a:tabLst>
            </a:pPr>
            <a:r>
              <a:rPr sz="1000" spc="-15" dirty="0">
                <a:latin typeface="Cambria"/>
                <a:cs typeface="Cambria"/>
              </a:rPr>
              <a:t>Flexible</a:t>
            </a:r>
            <a:r>
              <a:rPr sz="1000" spc="-20" dirty="0">
                <a:latin typeface="Cambria"/>
                <a:cs typeface="Cambria"/>
              </a:rPr>
              <a:t> </a:t>
            </a:r>
            <a:r>
              <a:rPr sz="1000" spc="-15" dirty="0">
                <a:latin typeface="Cambria"/>
                <a:cs typeface="Cambria"/>
              </a:rPr>
              <a:t>pipe</a:t>
            </a:r>
            <a:endParaRPr sz="1000">
              <a:latin typeface="Cambria"/>
              <a:cs typeface="Cambria"/>
            </a:endParaRPr>
          </a:p>
          <a:p>
            <a:pPr marL="186055" indent="-186690">
              <a:lnSpc>
                <a:spcPct val="100000"/>
              </a:lnSpc>
              <a:spcBef>
                <a:spcPts val="480"/>
              </a:spcBef>
              <a:buFont typeface="Wingdings"/>
              <a:buChar char=""/>
              <a:tabLst>
                <a:tab pos="186055" algn="l"/>
                <a:tab pos="186690" algn="l"/>
              </a:tabLst>
            </a:pPr>
            <a:r>
              <a:rPr sz="1000" spc="-15" dirty="0">
                <a:latin typeface="Cambria"/>
                <a:cs typeface="Cambria"/>
              </a:rPr>
              <a:t>Pigtail</a:t>
            </a:r>
            <a:endParaRPr sz="1000">
              <a:latin typeface="Cambria"/>
              <a:cs typeface="Cambria"/>
            </a:endParaRPr>
          </a:p>
          <a:p>
            <a:pPr marL="186055" indent="-186690">
              <a:lnSpc>
                <a:spcPct val="100000"/>
              </a:lnSpc>
              <a:spcBef>
                <a:spcPts val="600"/>
              </a:spcBef>
              <a:buFont typeface="Wingdings"/>
              <a:buChar char=""/>
              <a:tabLst>
                <a:tab pos="186055" algn="l"/>
                <a:tab pos="186690" algn="l"/>
              </a:tabLst>
            </a:pPr>
            <a:r>
              <a:rPr sz="1000" spc="-15" dirty="0">
                <a:latin typeface="Cambria"/>
                <a:cs typeface="Cambria"/>
              </a:rPr>
              <a:t>Tissues</a:t>
            </a:r>
            <a:endParaRPr sz="1000">
              <a:latin typeface="Cambria"/>
              <a:cs typeface="Cambria"/>
            </a:endParaRPr>
          </a:p>
          <a:p>
            <a:pPr marL="186055" indent="-186690">
              <a:lnSpc>
                <a:spcPct val="100000"/>
              </a:lnSpc>
              <a:spcBef>
                <a:spcPts val="505"/>
              </a:spcBef>
              <a:buFont typeface="Wingdings"/>
              <a:buChar char=""/>
              <a:tabLst>
                <a:tab pos="186055" algn="l"/>
                <a:tab pos="186690" algn="l"/>
              </a:tabLst>
            </a:pPr>
            <a:r>
              <a:rPr sz="1000" spc="-15" dirty="0">
                <a:latin typeface="Cambria"/>
                <a:cs typeface="Cambria"/>
              </a:rPr>
              <a:t>Isolasi</a:t>
            </a:r>
            <a:r>
              <a:rPr sz="1000" spc="-20" dirty="0">
                <a:latin typeface="Cambria"/>
                <a:cs typeface="Cambria"/>
              </a:rPr>
              <a:t> </a:t>
            </a:r>
            <a:r>
              <a:rPr sz="1000" spc="-15" dirty="0">
                <a:latin typeface="Cambria"/>
                <a:cs typeface="Cambria"/>
              </a:rPr>
              <a:t>band</a:t>
            </a:r>
            <a:endParaRPr sz="1000">
              <a:latin typeface="Cambria"/>
              <a:cs typeface="Cambria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3540871" y="6133526"/>
            <a:ext cx="3072237" cy="172711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1108274" y="5622667"/>
            <a:ext cx="159004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100" b="1" dirty="0">
                <a:latin typeface="Cambria"/>
                <a:cs typeface="Cambria"/>
              </a:rPr>
              <a:t>Material</a:t>
            </a:r>
            <a:r>
              <a:rPr sz="1100" b="1" spc="-20" dirty="0">
                <a:latin typeface="Cambria"/>
                <a:cs typeface="Cambria"/>
              </a:rPr>
              <a:t> </a:t>
            </a:r>
            <a:r>
              <a:rPr sz="1100" b="1" spc="-5" dirty="0">
                <a:latin typeface="Cambria"/>
                <a:cs typeface="Cambria"/>
              </a:rPr>
              <a:t>penyambungan</a:t>
            </a:r>
            <a:endParaRPr sz="1100">
              <a:latin typeface="Cambria"/>
              <a:cs typeface="Cambria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3751559" y="7904061"/>
            <a:ext cx="266128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800" i="1" spc="10" dirty="0">
                <a:latin typeface="Cambria"/>
                <a:cs typeface="Cambria"/>
              </a:rPr>
              <a:t>Gambar </a:t>
            </a:r>
            <a:r>
              <a:rPr sz="800" i="1" dirty="0">
                <a:latin typeface="Cambria"/>
                <a:cs typeface="Cambria"/>
              </a:rPr>
              <a:t>8 : </a:t>
            </a:r>
            <a:r>
              <a:rPr sz="800" i="1" spc="5" dirty="0">
                <a:latin typeface="Cambria"/>
                <a:cs typeface="Cambria"/>
              </a:rPr>
              <a:t>Material dalam </a:t>
            </a:r>
            <a:r>
              <a:rPr sz="800" i="1" spc="10" dirty="0">
                <a:latin typeface="Cambria"/>
                <a:cs typeface="Cambria"/>
              </a:rPr>
              <a:t>penyambungan </a:t>
            </a:r>
            <a:r>
              <a:rPr sz="800" i="1" spc="5" dirty="0">
                <a:latin typeface="Cambria"/>
                <a:cs typeface="Cambria"/>
              </a:rPr>
              <a:t>kabel serat</a:t>
            </a:r>
            <a:r>
              <a:rPr sz="800" i="1" spc="140" dirty="0">
                <a:latin typeface="Cambria"/>
                <a:cs typeface="Cambria"/>
              </a:rPr>
              <a:t> </a:t>
            </a:r>
            <a:r>
              <a:rPr sz="800" i="1" spc="10" dirty="0">
                <a:latin typeface="Cambria"/>
                <a:cs typeface="Cambria"/>
              </a:rPr>
              <a:t>optik</a:t>
            </a:r>
            <a:endParaRPr sz="800">
              <a:latin typeface="Cambria"/>
              <a:cs typeface="Cambria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717549" y="5391150"/>
            <a:ext cx="6337300" cy="3556000"/>
          </a:xfrm>
          <a:custGeom>
            <a:avLst/>
            <a:gdLst/>
            <a:ahLst/>
            <a:cxnLst/>
            <a:rect l="l" t="t" r="r" b="b"/>
            <a:pathLst>
              <a:path w="6337300" h="3556000">
                <a:moveTo>
                  <a:pt x="0" y="0"/>
                </a:moveTo>
                <a:lnTo>
                  <a:pt x="6337300" y="0"/>
                </a:lnTo>
                <a:lnTo>
                  <a:pt x="6337300" y="3556000"/>
                </a:lnTo>
                <a:lnTo>
                  <a:pt x="0" y="35560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535"/>
              </a:lnSpc>
            </a:pPr>
            <a:fld id="{81D60167-4931-47E6-BA6A-407CBD079E47}" type="slidenum">
              <a:rPr dirty="0"/>
              <a:t>57</a:t>
            </a:fld>
            <a:endParaRPr dirty="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645870" y="4338673"/>
            <a:ext cx="480659" cy="2476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81887" y="1336039"/>
            <a:ext cx="335280" cy="33832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971028" y="2313325"/>
            <a:ext cx="3827779" cy="214629"/>
          </a:xfrm>
          <a:prstGeom prst="rect">
            <a:avLst/>
          </a:prstGeom>
          <a:solidFill>
            <a:srgbClr val="0000CC"/>
          </a:solidFill>
          <a:ln w="12733">
            <a:solidFill>
              <a:srgbClr val="000000"/>
            </a:solidFill>
          </a:ln>
        </p:spPr>
        <p:txBody>
          <a:bodyPr vert="horz" wrap="square" lIns="0" tIns="23495" rIns="0" bIns="0" rtlCol="0">
            <a:spAutoFit/>
          </a:bodyPr>
          <a:lstStyle/>
          <a:p>
            <a:pPr marL="1094105">
              <a:lnSpc>
                <a:spcPct val="100000"/>
              </a:lnSpc>
              <a:spcBef>
                <a:spcPts val="185"/>
              </a:spcBef>
            </a:pPr>
            <a:r>
              <a:rPr sz="1000" spc="-25" dirty="0">
                <a:solidFill>
                  <a:srgbClr val="FFFFFF"/>
                </a:solidFill>
                <a:latin typeface="Calibri"/>
                <a:cs typeface="Calibri"/>
              </a:rPr>
              <a:t>PERSIAPAN 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KABEL </a:t>
            </a:r>
            <a:r>
              <a:rPr sz="1000" spc="-20" dirty="0">
                <a:solidFill>
                  <a:srgbClr val="FFFFFF"/>
                </a:solidFill>
                <a:latin typeface="Calibri"/>
                <a:cs typeface="Calibri"/>
              </a:rPr>
              <a:t>DAN</a:t>
            </a:r>
            <a:r>
              <a:rPr sz="10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20" dirty="0">
                <a:solidFill>
                  <a:srgbClr val="FFFFFF"/>
                </a:solidFill>
                <a:latin typeface="Calibri"/>
                <a:cs typeface="Calibri"/>
              </a:rPr>
              <a:t>CLOSURE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977644" y="2744419"/>
            <a:ext cx="3827779" cy="214629"/>
          </a:xfrm>
          <a:prstGeom prst="rect">
            <a:avLst/>
          </a:prstGeom>
          <a:solidFill>
            <a:srgbClr val="C00000"/>
          </a:solidFill>
          <a:ln w="12733">
            <a:solidFill>
              <a:srgbClr val="000000"/>
            </a:solidFill>
          </a:ln>
        </p:spPr>
        <p:txBody>
          <a:bodyPr vert="horz" wrap="square" lIns="0" tIns="24765" rIns="0" bIns="0" rtlCol="0">
            <a:spAutoFit/>
          </a:bodyPr>
          <a:lstStyle/>
          <a:p>
            <a:pPr marL="873125">
              <a:lnSpc>
                <a:spcPct val="100000"/>
              </a:lnSpc>
              <a:spcBef>
                <a:spcPts val="195"/>
              </a:spcBef>
            </a:pPr>
            <a:r>
              <a:rPr sz="1000" spc="-20" dirty="0">
                <a:solidFill>
                  <a:srgbClr val="FFFFFF"/>
                </a:solidFill>
                <a:latin typeface="Calibri"/>
                <a:cs typeface="Calibri"/>
              </a:rPr>
              <a:t>PEMASANGAN 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KABEL </a:t>
            </a:r>
            <a:r>
              <a:rPr sz="1000" spc="-20" dirty="0">
                <a:solidFill>
                  <a:srgbClr val="FFFFFF"/>
                </a:solidFill>
                <a:latin typeface="Calibri"/>
                <a:cs typeface="Calibri"/>
              </a:rPr>
              <a:t>DAN 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STRAIN</a:t>
            </a:r>
            <a:r>
              <a:rPr sz="1000" spc="-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RELIEF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977644" y="3162249"/>
            <a:ext cx="3827779" cy="214629"/>
          </a:xfrm>
          <a:prstGeom prst="rect">
            <a:avLst/>
          </a:prstGeom>
          <a:solidFill>
            <a:srgbClr val="376092"/>
          </a:solidFill>
          <a:ln w="12733">
            <a:solidFill>
              <a:srgbClr val="000000"/>
            </a:solidFill>
          </a:ln>
        </p:spPr>
        <p:txBody>
          <a:bodyPr vert="horz" wrap="square" lIns="0" tIns="24765" rIns="0" bIns="0" rtlCol="0">
            <a:spAutoFit/>
          </a:bodyPr>
          <a:lstStyle/>
          <a:p>
            <a:pPr marL="1905" algn="ctr">
              <a:lnSpc>
                <a:spcPct val="100000"/>
              </a:lnSpc>
              <a:spcBef>
                <a:spcPts val="195"/>
              </a:spcBef>
            </a:pPr>
            <a:r>
              <a:rPr sz="1000" spc="-25" dirty="0">
                <a:solidFill>
                  <a:srgbClr val="FFFFFF"/>
                </a:solidFill>
                <a:latin typeface="Calibri"/>
                <a:cs typeface="Calibri"/>
              </a:rPr>
              <a:t>PERSIAPAN 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FIBER</a:t>
            </a:r>
            <a:r>
              <a:rPr sz="10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OPTIK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986464" y="3586711"/>
            <a:ext cx="3827779" cy="214629"/>
          </a:xfrm>
          <a:prstGeom prst="rect">
            <a:avLst/>
          </a:prstGeom>
          <a:solidFill>
            <a:srgbClr val="95B3D7"/>
          </a:solidFill>
          <a:ln w="12733">
            <a:solidFill>
              <a:srgbClr val="000000"/>
            </a:solidFill>
          </a:ln>
        </p:spPr>
        <p:txBody>
          <a:bodyPr vert="horz" wrap="square" lIns="0" tIns="27305" rIns="0" bIns="0" rtlCol="0">
            <a:spAutoFit/>
          </a:bodyPr>
          <a:lstStyle/>
          <a:p>
            <a:pPr marL="1150620">
              <a:lnSpc>
                <a:spcPct val="100000"/>
              </a:lnSpc>
              <a:spcBef>
                <a:spcPts val="215"/>
              </a:spcBef>
            </a:pPr>
            <a:r>
              <a:rPr sz="1000" spc="-25" dirty="0">
                <a:latin typeface="Calibri"/>
                <a:cs typeface="Calibri"/>
              </a:rPr>
              <a:t>PENYAMBUNGAN </a:t>
            </a:r>
            <a:r>
              <a:rPr sz="1000" spc="-15" dirty="0">
                <a:latin typeface="Calibri"/>
                <a:cs typeface="Calibri"/>
              </a:rPr>
              <a:t>FIBER</a:t>
            </a:r>
            <a:r>
              <a:rPr sz="1000" spc="-35" dirty="0">
                <a:latin typeface="Calibri"/>
                <a:cs typeface="Calibri"/>
              </a:rPr>
              <a:t> </a:t>
            </a:r>
            <a:r>
              <a:rPr sz="1000" spc="-15" dirty="0">
                <a:latin typeface="Calibri"/>
                <a:cs typeface="Calibri"/>
              </a:rPr>
              <a:t>OPTIK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977644" y="4004541"/>
            <a:ext cx="3827779" cy="214629"/>
          </a:xfrm>
          <a:prstGeom prst="rect">
            <a:avLst/>
          </a:prstGeom>
          <a:solidFill>
            <a:srgbClr val="DCE6F2"/>
          </a:solidFill>
          <a:ln w="12733">
            <a:solidFill>
              <a:srgbClr val="000000"/>
            </a:solidFill>
          </a:ln>
        </p:spPr>
        <p:txBody>
          <a:bodyPr vert="horz" wrap="square" lIns="0" tIns="2667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10"/>
              </a:spcBef>
            </a:pPr>
            <a:r>
              <a:rPr sz="1000" spc="-25" dirty="0">
                <a:latin typeface="Calibri"/>
                <a:cs typeface="Calibri"/>
              </a:rPr>
              <a:t>PENUTUPAN</a:t>
            </a:r>
            <a:r>
              <a:rPr sz="1000" spc="-35" dirty="0">
                <a:latin typeface="Calibri"/>
                <a:cs typeface="Calibri"/>
              </a:rPr>
              <a:t> </a:t>
            </a:r>
            <a:r>
              <a:rPr sz="1000" spc="-20" dirty="0">
                <a:latin typeface="Calibri"/>
                <a:cs typeface="Calibri"/>
              </a:rPr>
              <a:t>CLOSURE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830674" y="3816550"/>
            <a:ext cx="122819" cy="18805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830673" y="3398722"/>
            <a:ext cx="122819" cy="18805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830673" y="2960994"/>
            <a:ext cx="122819" cy="18805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828468" y="2543164"/>
            <a:ext cx="122819" cy="18805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717549" y="1098550"/>
            <a:ext cx="6337300" cy="356870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58419" rIns="0" bIns="0" rtlCol="0">
            <a:spAutoFit/>
          </a:bodyPr>
          <a:lstStyle/>
          <a:p>
            <a:pPr marL="565785" marR="3526154">
              <a:lnSpc>
                <a:spcPts val="3890"/>
              </a:lnSpc>
              <a:spcBef>
                <a:spcPts val="459"/>
              </a:spcBef>
            </a:pPr>
            <a:r>
              <a:rPr sz="1100" b="1" spc="-5" dirty="0">
                <a:solidFill>
                  <a:srgbClr val="FF0000"/>
                </a:solidFill>
                <a:latin typeface="Cambria"/>
                <a:cs typeface="Cambria"/>
              </a:rPr>
              <a:t>Penyambungan </a:t>
            </a:r>
            <a:r>
              <a:rPr sz="1100" b="1" spc="5" dirty="0">
                <a:solidFill>
                  <a:srgbClr val="FF0000"/>
                </a:solidFill>
                <a:latin typeface="Cambria"/>
                <a:cs typeface="Cambria"/>
              </a:rPr>
              <a:t>kabel </a:t>
            </a:r>
            <a:r>
              <a:rPr sz="1100" b="1" dirty="0">
                <a:solidFill>
                  <a:srgbClr val="FF0000"/>
                </a:solidFill>
                <a:latin typeface="Cambria"/>
                <a:cs typeface="Cambria"/>
              </a:rPr>
              <a:t>serat optik ::  </a:t>
            </a:r>
            <a:r>
              <a:rPr sz="1100" b="1" dirty="0">
                <a:latin typeface="Cambria"/>
                <a:cs typeface="Cambria"/>
              </a:rPr>
              <a:t>Langkah-langkah </a:t>
            </a:r>
            <a:r>
              <a:rPr sz="1100" b="1" spc="-5" dirty="0">
                <a:latin typeface="Cambria"/>
                <a:cs typeface="Cambria"/>
              </a:rPr>
              <a:t>penyambungan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450">
              <a:latin typeface="Times New Roman"/>
              <a:cs typeface="Times New Roman"/>
            </a:endParaRPr>
          </a:p>
          <a:p>
            <a:pPr marL="374650">
              <a:lnSpc>
                <a:spcPct val="100000"/>
              </a:lnSpc>
            </a:pPr>
            <a:r>
              <a:rPr sz="700" spc="5" dirty="0">
                <a:latin typeface="Calibri"/>
                <a:cs typeface="Calibri"/>
              </a:rPr>
              <a:t>Page </a:t>
            </a:r>
            <a:r>
              <a:rPr sz="700" dirty="0">
                <a:latin typeface="Calibri"/>
                <a:cs typeface="Calibri"/>
              </a:rPr>
              <a:t>-</a:t>
            </a:r>
            <a:r>
              <a:rPr sz="700" spc="25" dirty="0">
                <a:latin typeface="Calibri"/>
                <a:cs typeface="Calibri"/>
              </a:rPr>
              <a:t> </a:t>
            </a:r>
            <a:r>
              <a:rPr sz="700" spc="15" dirty="0">
                <a:latin typeface="Calibri"/>
                <a:cs typeface="Calibri"/>
              </a:rPr>
              <a:t>135</a:t>
            </a:r>
            <a:endParaRPr sz="700">
              <a:latin typeface="Calibri"/>
              <a:cs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645870" y="8619760"/>
            <a:ext cx="480659" cy="2467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712927" y="5998200"/>
            <a:ext cx="4455227" cy="234609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717549" y="5391150"/>
            <a:ext cx="6337300" cy="355600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190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5"/>
              </a:spcBef>
            </a:pPr>
            <a:endParaRPr sz="1700">
              <a:latin typeface="Times New Roman"/>
              <a:cs typeface="Times New Roman"/>
            </a:endParaRPr>
          </a:p>
          <a:p>
            <a:pPr marL="534035">
              <a:lnSpc>
                <a:spcPct val="100000"/>
              </a:lnSpc>
            </a:pPr>
            <a:r>
              <a:rPr sz="1100" b="1" dirty="0">
                <a:latin typeface="Cambria"/>
                <a:cs typeface="Cambria"/>
              </a:rPr>
              <a:t>Komponen dalam </a:t>
            </a:r>
            <a:r>
              <a:rPr sz="1100" b="1" spc="-5" dirty="0">
                <a:latin typeface="Cambria"/>
                <a:cs typeface="Cambria"/>
              </a:rPr>
              <a:t>closure</a:t>
            </a:r>
            <a:r>
              <a:rPr sz="1100" b="1" spc="15" dirty="0">
                <a:latin typeface="Cambria"/>
                <a:cs typeface="Cambria"/>
              </a:rPr>
              <a:t> </a:t>
            </a:r>
            <a:r>
              <a:rPr sz="1100" b="1" dirty="0">
                <a:latin typeface="Cambria"/>
                <a:cs typeface="Cambria"/>
              </a:rPr>
              <a:t>set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650">
              <a:latin typeface="Times New Roman"/>
              <a:cs typeface="Times New Roman"/>
            </a:endParaRPr>
          </a:p>
          <a:p>
            <a:pPr marL="2085339">
              <a:lnSpc>
                <a:spcPct val="100000"/>
              </a:lnSpc>
            </a:pPr>
            <a:r>
              <a:rPr sz="800" i="1" spc="10" dirty="0">
                <a:latin typeface="Cambria"/>
                <a:cs typeface="Cambria"/>
              </a:rPr>
              <a:t>Gambar </a:t>
            </a:r>
            <a:r>
              <a:rPr sz="800" i="1" dirty="0">
                <a:latin typeface="Cambria"/>
                <a:cs typeface="Cambria"/>
              </a:rPr>
              <a:t>9 : </a:t>
            </a:r>
            <a:r>
              <a:rPr sz="800" i="1" spc="10" dirty="0">
                <a:latin typeface="Cambria"/>
                <a:cs typeface="Cambria"/>
              </a:rPr>
              <a:t>Komponen </a:t>
            </a:r>
            <a:r>
              <a:rPr sz="800" i="1" spc="5" dirty="0">
                <a:latin typeface="Cambria"/>
                <a:cs typeface="Cambria"/>
              </a:rPr>
              <a:t>dalam sarana </a:t>
            </a:r>
            <a:r>
              <a:rPr sz="800" i="1" spc="10" dirty="0">
                <a:latin typeface="Cambria"/>
                <a:cs typeface="Cambria"/>
              </a:rPr>
              <a:t>sambung </a:t>
            </a:r>
            <a:r>
              <a:rPr sz="800" i="1" spc="5" dirty="0">
                <a:latin typeface="Cambria"/>
                <a:cs typeface="Cambria"/>
              </a:rPr>
              <a:t>kabel</a:t>
            </a:r>
            <a:r>
              <a:rPr sz="800" i="1" spc="120" dirty="0">
                <a:latin typeface="Cambria"/>
                <a:cs typeface="Cambria"/>
              </a:rPr>
              <a:t> </a:t>
            </a:r>
            <a:r>
              <a:rPr sz="800" i="1" spc="10" dirty="0">
                <a:latin typeface="Cambria"/>
                <a:cs typeface="Cambria"/>
              </a:rPr>
              <a:t>(closure)</a:t>
            </a:r>
            <a:endParaRPr sz="800">
              <a:latin typeface="Cambria"/>
              <a:cs typeface="Cambria"/>
            </a:endParaRPr>
          </a:p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 marL="374650">
              <a:lnSpc>
                <a:spcPct val="100000"/>
              </a:lnSpc>
            </a:pPr>
            <a:r>
              <a:rPr sz="700" spc="5" dirty="0">
                <a:latin typeface="Calibri"/>
                <a:cs typeface="Calibri"/>
              </a:rPr>
              <a:t>Page </a:t>
            </a:r>
            <a:r>
              <a:rPr sz="700" dirty="0">
                <a:latin typeface="Calibri"/>
                <a:cs typeface="Calibri"/>
              </a:rPr>
              <a:t>-</a:t>
            </a:r>
            <a:r>
              <a:rPr sz="700" spc="25" dirty="0">
                <a:latin typeface="Calibri"/>
                <a:cs typeface="Calibri"/>
              </a:rPr>
              <a:t> </a:t>
            </a:r>
            <a:r>
              <a:rPr sz="700" spc="15" dirty="0">
                <a:latin typeface="Calibri"/>
                <a:cs typeface="Calibri"/>
              </a:rPr>
              <a:t>136</a:t>
            </a:r>
            <a:endParaRPr sz="700">
              <a:latin typeface="Calibri"/>
              <a:cs typeface="Calibri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535"/>
              </a:lnSpc>
            </a:pPr>
            <a:fld id="{81D60167-4931-47E6-BA6A-407CBD079E47}" type="slidenum">
              <a:rPr dirty="0"/>
              <a:t>58</a:t>
            </a:fld>
            <a:endParaRPr dirty="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645870" y="4338673"/>
            <a:ext cx="480659" cy="2476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17549" y="1098550"/>
            <a:ext cx="6337300" cy="356870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350">
              <a:latin typeface="Times New Roman"/>
              <a:cs typeface="Times New Roman"/>
            </a:endParaRPr>
          </a:p>
          <a:p>
            <a:pPr marL="681990">
              <a:lnSpc>
                <a:spcPct val="100000"/>
              </a:lnSpc>
            </a:pPr>
            <a:r>
              <a:rPr sz="1100" b="1" dirty="0">
                <a:latin typeface="Cambria"/>
                <a:cs typeface="Cambria"/>
              </a:rPr>
              <a:t>Alat </a:t>
            </a:r>
            <a:r>
              <a:rPr sz="1100" b="1" spc="-5" dirty="0">
                <a:latin typeface="Cambria"/>
                <a:cs typeface="Cambria"/>
              </a:rPr>
              <a:t>kerja yang</a:t>
            </a:r>
            <a:r>
              <a:rPr sz="1100" b="1" spc="20" dirty="0">
                <a:latin typeface="Cambria"/>
                <a:cs typeface="Cambria"/>
              </a:rPr>
              <a:t> </a:t>
            </a:r>
            <a:r>
              <a:rPr sz="1100" b="1" dirty="0">
                <a:latin typeface="Cambria"/>
                <a:cs typeface="Cambria"/>
              </a:rPr>
              <a:t>digunakan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 marL="920115" indent="-238760">
              <a:lnSpc>
                <a:spcPct val="100000"/>
              </a:lnSpc>
              <a:spcBef>
                <a:spcPts val="760"/>
              </a:spcBef>
              <a:buFont typeface="Wingdings"/>
              <a:buChar char=""/>
              <a:tabLst>
                <a:tab pos="920115" algn="l"/>
                <a:tab pos="920750" algn="l"/>
              </a:tabLst>
            </a:pPr>
            <a:r>
              <a:rPr sz="1100" spc="-5" dirty="0">
                <a:latin typeface="Cambria"/>
                <a:cs typeface="Cambria"/>
              </a:rPr>
              <a:t>Hex Driver (kunci</a:t>
            </a:r>
            <a:r>
              <a:rPr sz="1100" spc="20" dirty="0">
                <a:latin typeface="Cambria"/>
                <a:cs typeface="Cambria"/>
              </a:rPr>
              <a:t> </a:t>
            </a:r>
            <a:r>
              <a:rPr sz="1100" spc="5" dirty="0">
                <a:latin typeface="Cambria"/>
                <a:cs typeface="Cambria"/>
              </a:rPr>
              <a:t>L)</a:t>
            </a:r>
            <a:endParaRPr sz="1100">
              <a:latin typeface="Cambria"/>
              <a:cs typeface="Cambria"/>
            </a:endParaRPr>
          </a:p>
          <a:p>
            <a:pPr marL="920115" indent="-238760">
              <a:lnSpc>
                <a:spcPct val="100000"/>
              </a:lnSpc>
              <a:spcBef>
                <a:spcPts val="695"/>
              </a:spcBef>
              <a:buFont typeface="Wingdings"/>
              <a:buChar char=""/>
              <a:tabLst>
                <a:tab pos="920115" algn="l"/>
                <a:tab pos="920750" algn="l"/>
              </a:tabLst>
            </a:pPr>
            <a:r>
              <a:rPr sz="1100" spc="-5" dirty="0">
                <a:latin typeface="Cambria"/>
                <a:cs typeface="Cambria"/>
              </a:rPr>
              <a:t>Pemotong strength </a:t>
            </a:r>
            <a:r>
              <a:rPr sz="1100" dirty="0">
                <a:latin typeface="Cambria"/>
                <a:cs typeface="Cambria"/>
              </a:rPr>
              <a:t>Member (gunting</a:t>
            </a:r>
            <a:r>
              <a:rPr sz="1100" spc="20" dirty="0">
                <a:latin typeface="Cambria"/>
                <a:cs typeface="Cambria"/>
              </a:rPr>
              <a:t> </a:t>
            </a:r>
            <a:r>
              <a:rPr sz="1100" dirty="0">
                <a:latin typeface="Cambria"/>
                <a:cs typeface="Cambria"/>
              </a:rPr>
              <a:t>baja)</a:t>
            </a:r>
            <a:endParaRPr sz="1100">
              <a:latin typeface="Cambria"/>
              <a:cs typeface="Cambria"/>
            </a:endParaRPr>
          </a:p>
          <a:p>
            <a:pPr marL="920115" indent="-238760">
              <a:lnSpc>
                <a:spcPct val="100000"/>
              </a:lnSpc>
              <a:spcBef>
                <a:spcPts val="675"/>
              </a:spcBef>
              <a:buFont typeface="Wingdings"/>
              <a:buChar char=""/>
              <a:tabLst>
                <a:tab pos="920115" algn="l"/>
                <a:tab pos="920750" algn="l"/>
              </a:tabLst>
            </a:pPr>
            <a:r>
              <a:rPr sz="1100" dirty="0">
                <a:latin typeface="Cambria"/>
                <a:cs typeface="Cambria"/>
              </a:rPr>
              <a:t>Obeng</a:t>
            </a:r>
            <a:endParaRPr sz="1100">
              <a:latin typeface="Cambria"/>
              <a:cs typeface="Cambria"/>
            </a:endParaRPr>
          </a:p>
          <a:p>
            <a:pPr marL="920115" indent="-238760">
              <a:lnSpc>
                <a:spcPct val="100000"/>
              </a:lnSpc>
              <a:spcBef>
                <a:spcPts val="695"/>
              </a:spcBef>
              <a:buFont typeface="Wingdings"/>
              <a:buChar char=""/>
              <a:tabLst>
                <a:tab pos="920115" algn="l"/>
                <a:tab pos="920750" algn="l"/>
              </a:tabLst>
            </a:pPr>
            <a:r>
              <a:rPr sz="1100" dirty="0">
                <a:latin typeface="Cambria"/>
                <a:cs typeface="Cambria"/>
              </a:rPr>
              <a:t>Pita ukur</a:t>
            </a:r>
            <a:r>
              <a:rPr sz="1100" spc="10" dirty="0">
                <a:latin typeface="Cambria"/>
                <a:cs typeface="Cambria"/>
              </a:rPr>
              <a:t> </a:t>
            </a:r>
            <a:r>
              <a:rPr sz="1100" dirty="0">
                <a:latin typeface="Cambria"/>
                <a:cs typeface="Cambria"/>
              </a:rPr>
              <a:t>(meteran)</a:t>
            </a:r>
            <a:endParaRPr sz="1100">
              <a:latin typeface="Cambria"/>
              <a:cs typeface="Cambria"/>
            </a:endParaRPr>
          </a:p>
          <a:p>
            <a:pPr marL="920115" indent="-238760">
              <a:lnSpc>
                <a:spcPct val="100000"/>
              </a:lnSpc>
              <a:spcBef>
                <a:spcPts val="670"/>
              </a:spcBef>
              <a:buFont typeface="Wingdings"/>
              <a:buChar char=""/>
              <a:tabLst>
                <a:tab pos="920115" algn="l"/>
                <a:tab pos="920750" algn="l"/>
              </a:tabLst>
            </a:pPr>
            <a:r>
              <a:rPr sz="1100" dirty="0">
                <a:latin typeface="Cambria"/>
                <a:cs typeface="Cambria"/>
              </a:rPr>
              <a:t>Gunting</a:t>
            </a:r>
            <a:endParaRPr sz="1100">
              <a:latin typeface="Cambria"/>
              <a:cs typeface="Cambria"/>
            </a:endParaRPr>
          </a:p>
          <a:p>
            <a:pPr marL="920115" indent="-238760">
              <a:lnSpc>
                <a:spcPct val="100000"/>
              </a:lnSpc>
              <a:spcBef>
                <a:spcPts val="700"/>
              </a:spcBef>
              <a:buFont typeface="Wingdings"/>
              <a:buChar char=""/>
              <a:tabLst>
                <a:tab pos="920115" algn="l"/>
                <a:tab pos="920750" algn="l"/>
              </a:tabLst>
            </a:pPr>
            <a:r>
              <a:rPr sz="1100" dirty="0">
                <a:latin typeface="Cambria"/>
                <a:cs typeface="Cambria"/>
              </a:rPr>
              <a:t>Palu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 marL="374650">
              <a:lnSpc>
                <a:spcPct val="100000"/>
              </a:lnSpc>
              <a:spcBef>
                <a:spcPts val="915"/>
              </a:spcBef>
            </a:pPr>
            <a:r>
              <a:rPr sz="700" spc="5" dirty="0">
                <a:latin typeface="Calibri"/>
                <a:cs typeface="Calibri"/>
              </a:rPr>
              <a:t>Page </a:t>
            </a:r>
            <a:r>
              <a:rPr sz="700" dirty="0">
                <a:latin typeface="Calibri"/>
                <a:cs typeface="Calibri"/>
              </a:rPr>
              <a:t>-</a:t>
            </a:r>
            <a:r>
              <a:rPr sz="700" spc="25" dirty="0">
                <a:latin typeface="Calibri"/>
                <a:cs typeface="Calibri"/>
              </a:rPr>
              <a:t> </a:t>
            </a:r>
            <a:r>
              <a:rPr sz="700" spc="15" dirty="0">
                <a:latin typeface="Calibri"/>
                <a:cs typeface="Calibri"/>
              </a:rPr>
              <a:t>137</a:t>
            </a:r>
            <a:endParaRPr sz="7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645870" y="8619760"/>
            <a:ext cx="480659" cy="2467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648790" y="6473125"/>
            <a:ext cx="1621399" cy="92521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631979" y="7550346"/>
            <a:ext cx="1624982" cy="93292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717549" y="5391150"/>
            <a:ext cx="6337300" cy="355600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 marL="393065">
              <a:lnSpc>
                <a:spcPct val="100000"/>
              </a:lnSpc>
              <a:spcBef>
                <a:spcPts val="905"/>
              </a:spcBef>
            </a:pPr>
            <a:r>
              <a:rPr sz="1100" b="1" dirty="0">
                <a:latin typeface="Cambria"/>
                <a:cs typeface="Cambria"/>
              </a:rPr>
              <a:t>Prosedur </a:t>
            </a:r>
            <a:r>
              <a:rPr sz="1100" b="1" spc="-5" dirty="0">
                <a:latin typeface="Cambria"/>
                <a:cs typeface="Cambria"/>
              </a:rPr>
              <a:t>penyambungan</a:t>
            </a:r>
            <a:r>
              <a:rPr sz="1100" b="1" spc="5" dirty="0">
                <a:latin typeface="Cambria"/>
                <a:cs typeface="Cambria"/>
              </a:rPr>
              <a:t> </a:t>
            </a:r>
            <a:r>
              <a:rPr sz="1100" b="1" dirty="0">
                <a:latin typeface="Cambria"/>
                <a:cs typeface="Cambria"/>
              </a:rPr>
              <a:t>::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600">
              <a:latin typeface="Times New Roman"/>
              <a:cs typeface="Times New Roman"/>
            </a:endParaRPr>
          </a:p>
          <a:p>
            <a:pPr marL="393065">
              <a:lnSpc>
                <a:spcPct val="100000"/>
              </a:lnSpc>
            </a:pPr>
            <a:r>
              <a:rPr sz="1100" b="1" dirty="0">
                <a:latin typeface="Cambria"/>
                <a:cs typeface="Cambria"/>
              </a:rPr>
              <a:t>1) Persiapan </a:t>
            </a:r>
            <a:r>
              <a:rPr sz="1100" b="1" spc="5" dirty="0">
                <a:latin typeface="Cambria"/>
                <a:cs typeface="Cambria"/>
              </a:rPr>
              <a:t>kabel </a:t>
            </a:r>
            <a:r>
              <a:rPr sz="1100" b="1" dirty="0">
                <a:latin typeface="Cambria"/>
                <a:cs typeface="Cambria"/>
              </a:rPr>
              <a:t>dan </a:t>
            </a:r>
            <a:r>
              <a:rPr sz="1100" b="1" spc="-5" dirty="0">
                <a:latin typeface="Cambria"/>
                <a:cs typeface="Cambria"/>
              </a:rPr>
              <a:t>closure</a:t>
            </a:r>
            <a:r>
              <a:rPr sz="1100" b="1" spc="35" dirty="0">
                <a:latin typeface="Cambria"/>
                <a:cs typeface="Cambria"/>
              </a:rPr>
              <a:t> </a:t>
            </a:r>
            <a:r>
              <a:rPr sz="1100" b="1" spc="5" dirty="0">
                <a:latin typeface="Cambria"/>
                <a:cs typeface="Cambria"/>
              </a:rPr>
              <a:t>::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 marL="2794635" marR="640715">
              <a:lnSpc>
                <a:spcPct val="108000"/>
              </a:lnSpc>
              <a:spcBef>
                <a:spcPts val="875"/>
              </a:spcBef>
            </a:pPr>
            <a:r>
              <a:rPr sz="1000" spc="10" dirty="0">
                <a:latin typeface="Cambria"/>
                <a:cs typeface="Cambria"/>
              </a:rPr>
              <a:t>Pasang </a:t>
            </a:r>
            <a:r>
              <a:rPr sz="1000" spc="15" dirty="0">
                <a:latin typeface="Cambria"/>
                <a:cs typeface="Cambria"/>
              </a:rPr>
              <a:t>baud dan </a:t>
            </a:r>
            <a:r>
              <a:rPr sz="1000" spc="10" dirty="0">
                <a:latin typeface="Cambria"/>
                <a:cs typeface="Cambria"/>
              </a:rPr>
              <a:t>pipa plastik </a:t>
            </a:r>
            <a:r>
              <a:rPr sz="1000" spc="15" dirty="0">
                <a:latin typeface="Cambria"/>
                <a:cs typeface="Cambria"/>
              </a:rPr>
              <a:t>untuk </a:t>
            </a:r>
            <a:r>
              <a:rPr sz="1000" spc="10" dirty="0">
                <a:latin typeface="Cambria"/>
                <a:cs typeface="Cambria"/>
              </a:rPr>
              <a:t>penyangga </a:t>
            </a:r>
            <a:r>
              <a:rPr sz="1000" dirty="0">
                <a:latin typeface="Cambria"/>
                <a:cs typeface="Cambria"/>
              </a:rPr>
              <a:t>tray  </a:t>
            </a:r>
            <a:r>
              <a:rPr sz="1000" spc="15" dirty="0">
                <a:latin typeface="Cambria"/>
                <a:cs typeface="Cambria"/>
              </a:rPr>
              <a:t>pada </a:t>
            </a:r>
            <a:r>
              <a:rPr sz="1000" spc="10" dirty="0">
                <a:latin typeface="Cambria"/>
                <a:cs typeface="Cambria"/>
              </a:rPr>
              <a:t>closure bagian</a:t>
            </a:r>
            <a:r>
              <a:rPr sz="1000" spc="45" dirty="0">
                <a:latin typeface="Cambria"/>
                <a:cs typeface="Cambria"/>
              </a:rPr>
              <a:t> </a:t>
            </a:r>
            <a:r>
              <a:rPr sz="1000" spc="10" dirty="0">
                <a:latin typeface="Cambria"/>
                <a:cs typeface="Cambria"/>
              </a:rPr>
              <a:t>bawah.</a:t>
            </a:r>
            <a:endParaRPr sz="1000">
              <a:latin typeface="Cambria"/>
              <a:cs typeface="Cambria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50">
              <a:latin typeface="Times New Roman"/>
              <a:cs typeface="Times New Roman"/>
            </a:endParaRPr>
          </a:p>
          <a:p>
            <a:pPr marL="2803525">
              <a:lnSpc>
                <a:spcPct val="100000"/>
              </a:lnSpc>
            </a:pPr>
            <a:r>
              <a:rPr sz="1000" spc="10" dirty="0">
                <a:latin typeface="Cambria"/>
                <a:cs typeface="Cambria"/>
              </a:rPr>
              <a:t>Pasang klip </a:t>
            </a:r>
            <a:r>
              <a:rPr sz="1000" spc="15" dirty="0">
                <a:latin typeface="Cambria"/>
                <a:cs typeface="Cambria"/>
              </a:rPr>
              <a:t>ditempat </a:t>
            </a:r>
            <a:r>
              <a:rPr sz="1000" spc="5" dirty="0">
                <a:latin typeface="Cambria"/>
                <a:cs typeface="Cambria"/>
              </a:rPr>
              <a:t>yang </a:t>
            </a:r>
            <a:r>
              <a:rPr sz="1000" spc="15" dirty="0">
                <a:latin typeface="Cambria"/>
                <a:cs typeface="Cambria"/>
              </a:rPr>
              <a:t>sesuai pada dasar</a:t>
            </a:r>
            <a:r>
              <a:rPr sz="1000" spc="70" dirty="0">
                <a:latin typeface="Cambria"/>
                <a:cs typeface="Cambria"/>
              </a:rPr>
              <a:t> </a:t>
            </a:r>
            <a:r>
              <a:rPr sz="1000" spc="15" dirty="0">
                <a:latin typeface="Cambria"/>
                <a:cs typeface="Cambria"/>
              </a:rPr>
              <a:t>closure.</a:t>
            </a:r>
            <a:endParaRPr sz="1000">
              <a:latin typeface="Cambria"/>
              <a:cs typeface="Cambria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850">
              <a:latin typeface="Times New Roman"/>
              <a:cs typeface="Times New Roman"/>
            </a:endParaRPr>
          </a:p>
          <a:p>
            <a:pPr marL="374650">
              <a:lnSpc>
                <a:spcPct val="100000"/>
              </a:lnSpc>
            </a:pPr>
            <a:r>
              <a:rPr sz="700" spc="5" dirty="0">
                <a:latin typeface="Calibri"/>
                <a:cs typeface="Calibri"/>
              </a:rPr>
              <a:t>Page </a:t>
            </a:r>
            <a:r>
              <a:rPr sz="700" dirty="0">
                <a:latin typeface="Calibri"/>
                <a:cs typeface="Calibri"/>
              </a:rPr>
              <a:t>-</a:t>
            </a:r>
            <a:r>
              <a:rPr sz="700" spc="25" dirty="0">
                <a:latin typeface="Calibri"/>
                <a:cs typeface="Calibri"/>
              </a:rPr>
              <a:t> </a:t>
            </a:r>
            <a:r>
              <a:rPr sz="700" spc="15" dirty="0">
                <a:latin typeface="Calibri"/>
                <a:cs typeface="Calibri"/>
              </a:rPr>
              <a:t>138</a:t>
            </a:r>
            <a:endParaRPr sz="7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420937" y="5846438"/>
            <a:ext cx="370416" cy="32672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535"/>
              </a:lnSpc>
            </a:pPr>
            <a:fld id="{81D60167-4931-47E6-BA6A-407CBD079E47}" type="slidenum">
              <a:rPr dirty="0"/>
              <a:t>59</a:t>
            </a:fld>
            <a:endParaRPr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645870" y="4338673"/>
            <a:ext cx="480659" cy="2476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124959" y="2509520"/>
            <a:ext cx="478536" cy="4815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17549" y="1098550"/>
            <a:ext cx="6337300" cy="3631763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6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900" dirty="0">
              <a:latin typeface="Times New Roman"/>
              <a:cs typeface="Times New Roman"/>
            </a:endParaRPr>
          </a:p>
          <a:p>
            <a:pPr marL="4056379" marR="728980">
              <a:lnSpc>
                <a:spcPts val="1490"/>
              </a:lnSpc>
            </a:pPr>
            <a:r>
              <a:rPr sz="1300" spc="-30" dirty="0">
                <a:solidFill>
                  <a:srgbClr val="FF0000"/>
                </a:solidFill>
                <a:latin typeface="Calibri"/>
                <a:cs typeface="Calibri"/>
              </a:rPr>
              <a:t>Peserta </a:t>
            </a:r>
            <a:r>
              <a:rPr sz="1300" spc="-25" dirty="0">
                <a:solidFill>
                  <a:srgbClr val="FF0000"/>
                </a:solidFill>
                <a:latin typeface="Calibri"/>
                <a:cs typeface="Calibri"/>
              </a:rPr>
              <a:t>mencari </a:t>
            </a:r>
            <a:r>
              <a:rPr sz="1300" spc="-15" dirty="0">
                <a:solidFill>
                  <a:srgbClr val="FF0000"/>
                </a:solidFill>
                <a:latin typeface="Calibri"/>
                <a:cs typeface="Calibri"/>
              </a:rPr>
              <a:t>titik  </a:t>
            </a:r>
            <a:r>
              <a:rPr sz="1300" spc="-25" dirty="0">
                <a:solidFill>
                  <a:srgbClr val="FF0000"/>
                </a:solidFill>
                <a:latin typeface="Calibri"/>
                <a:cs typeface="Calibri"/>
              </a:rPr>
              <a:t>gangguan dengan</a:t>
            </a:r>
            <a:r>
              <a:rPr sz="1300" spc="-10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300" spc="-35" dirty="0">
                <a:solidFill>
                  <a:srgbClr val="FF0000"/>
                </a:solidFill>
                <a:latin typeface="Calibri"/>
                <a:cs typeface="Calibri"/>
              </a:rPr>
              <a:t>OTDR</a:t>
            </a:r>
            <a:endParaRPr sz="13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6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lang="en-US" sz="16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 dirty="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378668" y="1914709"/>
            <a:ext cx="2248400" cy="192566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645870" y="8619760"/>
            <a:ext cx="480659" cy="2467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503751" y="6077612"/>
            <a:ext cx="2367280" cy="1705610"/>
          </a:xfrm>
          <a:custGeom>
            <a:avLst/>
            <a:gdLst/>
            <a:ahLst/>
            <a:cxnLst/>
            <a:rect l="l" t="t" r="r" b="b"/>
            <a:pathLst>
              <a:path w="2367279" h="1705609">
                <a:moveTo>
                  <a:pt x="0" y="1705046"/>
                </a:moveTo>
                <a:lnTo>
                  <a:pt x="2366919" y="1705046"/>
                </a:lnTo>
                <a:lnTo>
                  <a:pt x="2366919" y="0"/>
                </a:lnTo>
                <a:lnTo>
                  <a:pt x="0" y="0"/>
                </a:lnTo>
                <a:lnTo>
                  <a:pt x="0" y="1705046"/>
                </a:lnTo>
                <a:close/>
              </a:path>
            </a:pathLst>
          </a:custGeom>
          <a:solidFill>
            <a:srgbClr val="EEECE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503751" y="6077612"/>
            <a:ext cx="2367280" cy="1705610"/>
          </a:xfrm>
          <a:custGeom>
            <a:avLst/>
            <a:gdLst/>
            <a:ahLst/>
            <a:cxnLst/>
            <a:rect l="l" t="t" r="r" b="b"/>
            <a:pathLst>
              <a:path w="2367279" h="1705609">
                <a:moveTo>
                  <a:pt x="0" y="0"/>
                </a:moveTo>
                <a:lnTo>
                  <a:pt x="2366918" y="0"/>
                </a:lnTo>
                <a:lnTo>
                  <a:pt x="2366918" y="1705045"/>
                </a:lnTo>
                <a:lnTo>
                  <a:pt x="0" y="1705045"/>
                </a:lnTo>
                <a:lnTo>
                  <a:pt x="0" y="0"/>
                </a:lnTo>
                <a:close/>
              </a:path>
            </a:pathLst>
          </a:custGeom>
          <a:ln w="17628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431807" y="7067816"/>
            <a:ext cx="865505" cy="931544"/>
          </a:xfrm>
          <a:custGeom>
            <a:avLst/>
            <a:gdLst/>
            <a:ahLst/>
            <a:cxnLst/>
            <a:rect l="l" t="t" r="r" b="b"/>
            <a:pathLst>
              <a:path w="865504" h="931545">
                <a:moveTo>
                  <a:pt x="0" y="0"/>
                </a:moveTo>
                <a:lnTo>
                  <a:pt x="9126" y="46916"/>
                </a:lnTo>
                <a:lnTo>
                  <a:pt x="18724" y="94500"/>
                </a:lnTo>
                <a:lnTo>
                  <a:pt x="29266" y="143419"/>
                </a:lnTo>
                <a:lnTo>
                  <a:pt x="41224" y="194343"/>
                </a:lnTo>
                <a:lnTo>
                  <a:pt x="55071" y="247938"/>
                </a:lnTo>
                <a:lnTo>
                  <a:pt x="68529" y="295668"/>
                </a:lnTo>
                <a:lnTo>
                  <a:pt x="83626" y="346139"/>
                </a:lnTo>
                <a:lnTo>
                  <a:pt x="99816" y="398156"/>
                </a:lnTo>
                <a:lnTo>
                  <a:pt x="116553" y="450525"/>
                </a:lnTo>
                <a:lnTo>
                  <a:pt x="133289" y="502050"/>
                </a:lnTo>
                <a:lnTo>
                  <a:pt x="149479" y="551537"/>
                </a:lnTo>
                <a:lnTo>
                  <a:pt x="163301" y="600766"/>
                </a:lnTo>
                <a:lnTo>
                  <a:pt x="174829" y="651049"/>
                </a:lnTo>
                <a:lnTo>
                  <a:pt x="186357" y="700490"/>
                </a:lnTo>
                <a:lnTo>
                  <a:pt x="200180" y="747189"/>
                </a:lnTo>
                <a:lnTo>
                  <a:pt x="218591" y="789250"/>
                </a:lnTo>
                <a:lnTo>
                  <a:pt x="243887" y="824775"/>
                </a:lnTo>
                <a:lnTo>
                  <a:pt x="276413" y="853788"/>
                </a:lnTo>
                <a:lnTo>
                  <a:pt x="314402" y="877811"/>
                </a:lnTo>
                <a:lnTo>
                  <a:pt x="356980" y="897196"/>
                </a:lnTo>
                <a:lnTo>
                  <a:pt x="403274" y="912294"/>
                </a:lnTo>
                <a:lnTo>
                  <a:pt x="452408" y="923456"/>
                </a:lnTo>
                <a:lnTo>
                  <a:pt x="503510" y="931034"/>
                </a:lnTo>
                <a:lnTo>
                  <a:pt x="603757" y="930481"/>
                </a:lnTo>
                <a:lnTo>
                  <a:pt x="723304" y="917752"/>
                </a:lnTo>
                <a:lnTo>
                  <a:pt x="823428" y="902809"/>
                </a:lnTo>
                <a:lnTo>
                  <a:pt x="865408" y="895614"/>
                </a:lnTo>
              </a:path>
            </a:pathLst>
          </a:custGeom>
          <a:ln w="2644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930202" y="6947758"/>
            <a:ext cx="478790" cy="340360"/>
          </a:xfrm>
          <a:custGeom>
            <a:avLst/>
            <a:gdLst/>
            <a:ahLst/>
            <a:cxnLst/>
            <a:rect l="l" t="t" r="r" b="b"/>
            <a:pathLst>
              <a:path w="478789" h="340359">
                <a:moveTo>
                  <a:pt x="0" y="170173"/>
                </a:moveTo>
                <a:lnTo>
                  <a:pt x="6318" y="131154"/>
                </a:lnTo>
                <a:lnTo>
                  <a:pt x="24315" y="95335"/>
                </a:lnTo>
                <a:lnTo>
                  <a:pt x="52555" y="63738"/>
                </a:lnTo>
                <a:lnTo>
                  <a:pt x="89602" y="37385"/>
                </a:lnTo>
                <a:lnTo>
                  <a:pt x="134021" y="17296"/>
                </a:lnTo>
                <a:lnTo>
                  <a:pt x="184374" y="4494"/>
                </a:lnTo>
                <a:lnTo>
                  <a:pt x="239227" y="0"/>
                </a:lnTo>
                <a:lnTo>
                  <a:pt x="294080" y="4494"/>
                </a:lnTo>
                <a:lnTo>
                  <a:pt x="344433" y="17296"/>
                </a:lnTo>
                <a:lnTo>
                  <a:pt x="388851" y="37385"/>
                </a:lnTo>
                <a:lnTo>
                  <a:pt x="425899" y="63738"/>
                </a:lnTo>
                <a:lnTo>
                  <a:pt x="454139" y="95335"/>
                </a:lnTo>
                <a:lnTo>
                  <a:pt x="472136" y="131154"/>
                </a:lnTo>
                <a:lnTo>
                  <a:pt x="478454" y="170173"/>
                </a:lnTo>
                <a:lnTo>
                  <a:pt x="472136" y="209193"/>
                </a:lnTo>
                <a:lnTo>
                  <a:pt x="454139" y="245012"/>
                </a:lnTo>
                <a:lnTo>
                  <a:pt x="425899" y="276609"/>
                </a:lnTo>
                <a:lnTo>
                  <a:pt x="388851" y="302962"/>
                </a:lnTo>
                <a:lnTo>
                  <a:pt x="344433" y="323051"/>
                </a:lnTo>
                <a:lnTo>
                  <a:pt x="294080" y="335853"/>
                </a:lnTo>
                <a:lnTo>
                  <a:pt x="239227" y="340347"/>
                </a:lnTo>
                <a:lnTo>
                  <a:pt x="184374" y="335853"/>
                </a:lnTo>
                <a:lnTo>
                  <a:pt x="134021" y="323051"/>
                </a:lnTo>
                <a:lnTo>
                  <a:pt x="89602" y="302962"/>
                </a:lnTo>
                <a:lnTo>
                  <a:pt x="52555" y="276609"/>
                </a:lnTo>
                <a:lnTo>
                  <a:pt x="24315" y="245012"/>
                </a:lnTo>
                <a:lnTo>
                  <a:pt x="6318" y="209193"/>
                </a:lnTo>
                <a:lnTo>
                  <a:pt x="0" y="170173"/>
                </a:lnTo>
                <a:close/>
              </a:path>
            </a:pathLst>
          </a:custGeom>
          <a:ln w="2644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940123" y="6959874"/>
            <a:ext cx="478790" cy="340360"/>
          </a:xfrm>
          <a:custGeom>
            <a:avLst/>
            <a:gdLst/>
            <a:ahLst/>
            <a:cxnLst/>
            <a:rect l="l" t="t" r="r" b="b"/>
            <a:pathLst>
              <a:path w="478789" h="340359">
                <a:moveTo>
                  <a:pt x="0" y="170174"/>
                </a:moveTo>
                <a:lnTo>
                  <a:pt x="6318" y="131154"/>
                </a:lnTo>
                <a:lnTo>
                  <a:pt x="24315" y="95335"/>
                </a:lnTo>
                <a:lnTo>
                  <a:pt x="52555" y="63738"/>
                </a:lnTo>
                <a:lnTo>
                  <a:pt x="89602" y="37385"/>
                </a:lnTo>
                <a:lnTo>
                  <a:pt x="134021" y="17296"/>
                </a:lnTo>
                <a:lnTo>
                  <a:pt x="184374" y="4494"/>
                </a:lnTo>
                <a:lnTo>
                  <a:pt x="239227" y="0"/>
                </a:lnTo>
                <a:lnTo>
                  <a:pt x="294080" y="4494"/>
                </a:lnTo>
                <a:lnTo>
                  <a:pt x="344433" y="17296"/>
                </a:lnTo>
                <a:lnTo>
                  <a:pt x="388851" y="37385"/>
                </a:lnTo>
                <a:lnTo>
                  <a:pt x="425899" y="63738"/>
                </a:lnTo>
                <a:lnTo>
                  <a:pt x="454139" y="95335"/>
                </a:lnTo>
                <a:lnTo>
                  <a:pt x="472136" y="131154"/>
                </a:lnTo>
                <a:lnTo>
                  <a:pt x="478454" y="170174"/>
                </a:lnTo>
                <a:lnTo>
                  <a:pt x="472136" y="209193"/>
                </a:lnTo>
                <a:lnTo>
                  <a:pt x="454139" y="245012"/>
                </a:lnTo>
                <a:lnTo>
                  <a:pt x="425899" y="276609"/>
                </a:lnTo>
                <a:lnTo>
                  <a:pt x="388851" y="302963"/>
                </a:lnTo>
                <a:lnTo>
                  <a:pt x="344433" y="323051"/>
                </a:lnTo>
                <a:lnTo>
                  <a:pt x="294080" y="335854"/>
                </a:lnTo>
                <a:lnTo>
                  <a:pt x="239227" y="340348"/>
                </a:lnTo>
                <a:lnTo>
                  <a:pt x="184374" y="335854"/>
                </a:lnTo>
                <a:lnTo>
                  <a:pt x="134021" y="323051"/>
                </a:lnTo>
                <a:lnTo>
                  <a:pt x="89602" y="302963"/>
                </a:lnTo>
                <a:lnTo>
                  <a:pt x="52555" y="276609"/>
                </a:lnTo>
                <a:lnTo>
                  <a:pt x="24315" y="245012"/>
                </a:lnTo>
                <a:lnTo>
                  <a:pt x="6318" y="209193"/>
                </a:lnTo>
                <a:lnTo>
                  <a:pt x="0" y="170174"/>
                </a:lnTo>
                <a:close/>
              </a:path>
            </a:pathLst>
          </a:custGeom>
          <a:ln w="2644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958864" y="6967584"/>
            <a:ext cx="478790" cy="339725"/>
          </a:xfrm>
          <a:custGeom>
            <a:avLst/>
            <a:gdLst/>
            <a:ahLst/>
            <a:cxnLst/>
            <a:rect l="l" t="t" r="r" b="b"/>
            <a:pathLst>
              <a:path w="478789" h="339725">
                <a:moveTo>
                  <a:pt x="0" y="169623"/>
                </a:moveTo>
                <a:lnTo>
                  <a:pt x="6318" y="130730"/>
                </a:lnTo>
                <a:lnTo>
                  <a:pt x="24315" y="95027"/>
                </a:lnTo>
                <a:lnTo>
                  <a:pt x="52555" y="63532"/>
                </a:lnTo>
                <a:lnTo>
                  <a:pt x="89602" y="37264"/>
                </a:lnTo>
                <a:lnTo>
                  <a:pt x="134021" y="17240"/>
                </a:lnTo>
                <a:lnTo>
                  <a:pt x="184374" y="4479"/>
                </a:lnTo>
                <a:lnTo>
                  <a:pt x="239227" y="0"/>
                </a:lnTo>
                <a:lnTo>
                  <a:pt x="294080" y="4479"/>
                </a:lnTo>
                <a:lnTo>
                  <a:pt x="344433" y="17240"/>
                </a:lnTo>
                <a:lnTo>
                  <a:pt x="388851" y="37264"/>
                </a:lnTo>
                <a:lnTo>
                  <a:pt x="425899" y="63532"/>
                </a:lnTo>
                <a:lnTo>
                  <a:pt x="454139" y="95027"/>
                </a:lnTo>
                <a:lnTo>
                  <a:pt x="472136" y="130730"/>
                </a:lnTo>
                <a:lnTo>
                  <a:pt x="478454" y="169623"/>
                </a:lnTo>
                <a:lnTo>
                  <a:pt x="472136" y="208516"/>
                </a:lnTo>
                <a:lnTo>
                  <a:pt x="454139" y="244219"/>
                </a:lnTo>
                <a:lnTo>
                  <a:pt x="425899" y="275714"/>
                </a:lnTo>
                <a:lnTo>
                  <a:pt x="388851" y="301982"/>
                </a:lnTo>
                <a:lnTo>
                  <a:pt x="344433" y="322006"/>
                </a:lnTo>
                <a:lnTo>
                  <a:pt x="294080" y="334766"/>
                </a:lnTo>
                <a:lnTo>
                  <a:pt x="239227" y="339246"/>
                </a:lnTo>
                <a:lnTo>
                  <a:pt x="184374" y="334766"/>
                </a:lnTo>
                <a:lnTo>
                  <a:pt x="134021" y="322006"/>
                </a:lnTo>
                <a:lnTo>
                  <a:pt x="89602" y="301982"/>
                </a:lnTo>
                <a:lnTo>
                  <a:pt x="52555" y="275714"/>
                </a:lnTo>
                <a:lnTo>
                  <a:pt x="24315" y="244219"/>
                </a:lnTo>
                <a:lnTo>
                  <a:pt x="6318" y="208516"/>
                </a:lnTo>
                <a:lnTo>
                  <a:pt x="0" y="169623"/>
                </a:lnTo>
                <a:close/>
              </a:path>
            </a:pathLst>
          </a:custGeom>
          <a:ln w="2644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978708" y="6970889"/>
            <a:ext cx="478790" cy="340360"/>
          </a:xfrm>
          <a:custGeom>
            <a:avLst/>
            <a:gdLst/>
            <a:ahLst/>
            <a:cxnLst/>
            <a:rect l="l" t="t" r="r" b="b"/>
            <a:pathLst>
              <a:path w="478789" h="340359">
                <a:moveTo>
                  <a:pt x="0" y="170174"/>
                </a:moveTo>
                <a:lnTo>
                  <a:pt x="6318" y="131154"/>
                </a:lnTo>
                <a:lnTo>
                  <a:pt x="24315" y="95335"/>
                </a:lnTo>
                <a:lnTo>
                  <a:pt x="52555" y="63738"/>
                </a:lnTo>
                <a:lnTo>
                  <a:pt x="89602" y="37385"/>
                </a:lnTo>
                <a:lnTo>
                  <a:pt x="134021" y="17296"/>
                </a:lnTo>
                <a:lnTo>
                  <a:pt x="184374" y="4494"/>
                </a:lnTo>
                <a:lnTo>
                  <a:pt x="239227" y="0"/>
                </a:lnTo>
                <a:lnTo>
                  <a:pt x="294080" y="4494"/>
                </a:lnTo>
                <a:lnTo>
                  <a:pt x="344433" y="17296"/>
                </a:lnTo>
                <a:lnTo>
                  <a:pt x="388851" y="37385"/>
                </a:lnTo>
                <a:lnTo>
                  <a:pt x="425899" y="63738"/>
                </a:lnTo>
                <a:lnTo>
                  <a:pt x="454139" y="95335"/>
                </a:lnTo>
                <a:lnTo>
                  <a:pt x="472136" y="131154"/>
                </a:lnTo>
                <a:lnTo>
                  <a:pt x="478454" y="170174"/>
                </a:lnTo>
                <a:lnTo>
                  <a:pt x="472136" y="209193"/>
                </a:lnTo>
                <a:lnTo>
                  <a:pt x="454139" y="245012"/>
                </a:lnTo>
                <a:lnTo>
                  <a:pt x="425899" y="276609"/>
                </a:lnTo>
                <a:lnTo>
                  <a:pt x="388851" y="302963"/>
                </a:lnTo>
                <a:lnTo>
                  <a:pt x="344433" y="323051"/>
                </a:lnTo>
                <a:lnTo>
                  <a:pt x="294080" y="335854"/>
                </a:lnTo>
                <a:lnTo>
                  <a:pt x="239227" y="340348"/>
                </a:lnTo>
                <a:lnTo>
                  <a:pt x="184374" y="335854"/>
                </a:lnTo>
                <a:lnTo>
                  <a:pt x="134021" y="323051"/>
                </a:lnTo>
                <a:lnTo>
                  <a:pt x="89602" y="302963"/>
                </a:lnTo>
                <a:lnTo>
                  <a:pt x="52555" y="276609"/>
                </a:lnTo>
                <a:lnTo>
                  <a:pt x="24315" y="245012"/>
                </a:lnTo>
                <a:lnTo>
                  <a:pt x="6318" y="209193"/>
                </a:lnTo>
                <a:lnTo>
                  <a:pt x="0" y="170174"/>
                </a:lnTo>
                <a:close/>
              </a:path>
            </a:pathLst>
          </a:custGeom>
          <a:ln w="2644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355835" y="6928946"/>
            <a:ext cx="998219" cy="78740"/>
          </a:xfrm>
          <a:custGeom>
            <a:avLst/>
            <a:gdLst/>
            <a:ahLst/>
            <a:cxnLst/>
            <a:rect l="l" t="t" r="r" b="b"/>
            <a:pathLst>
              <a:path w="998220" h="78740">
                <a:moveTo>
                  <a:pt x="997699" y="78290"/>
                </a:moveTo>
                <a:lnTo>
                  <a:pt x="955466" y="58670"/>
                </a:lnTo>
                <a:lnTo>
                  <a:pt x="912007" y="40156"/>
                </a:lnTo>
                <a:lnTo>
                  <a:pt x="866097" y="23856"/>
                </a:lnTo>
                <a:lnTo>
                  <a:pt x="816511" y="10877"/>
                </a:lnTo>
                <a:lnTo>
                  <a:pt x="762022" y="2325"/>
                </a:lnTo>
                <a:lnTo>
                  <a:pt x="718712" y="0"/>
                </a:lnTo>
                <a:lnTo>
                  <a:pt x="671576" y="885"/>
                </a:lnTo>
                <a:lnTo>
                  <a:pt x="621921" y="3986"/>
                </a:lnTo>
                <a:lnTo>
                  <a:pt x="571053" y="8305"/>
                </a:lnTo>
                <a:lnTo>
                  <a:pt x="520275" y="12845"/>
                </a:lnTo>
                <a:lnTo>
                  <a:pt x="470896" y="16610"/>
                </a:lnTo>
                <a:lnTo>
                  <a:pt x="424218" y="18603"/>
                </a:lnTo>
                <a:lnTo>
                  <a:pt x="133550" y="13177"/>
                </a:lnTo>
                <a:lnTo>
                  <a:pt x="87274" y="10909"/>
                </a:lnTo>
                <a:lnTo>
                  <a:pt x="24181" y="5356"/>
                </a:lnTo>
                <a:lnTo>
                  <a:pt x="0" y="2325"/>
                </a:lnTo>
              </a:path>
            </a:pathLst>
          </a:custGeom>
          <a:ln w="2643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101459" y="7065612"/>
            <a:ext cx="814069" cy="996315"/>
          </a:xfrm>
          <a:custGeom>
            <a:avLst/>
            <a:gdLst/>
            <a:ahLst/>
            <a:cxnLst/>
            <a:rect l="l" t="t" r="r" b="b"/>
            <a:pathLst>
              <a:path w="814069" h="996315">
                <a:moveTo>
                  <a:pt x="813593" y="0"/>
                </a:moveTo>
                <a:lnTo>
                  <a:pt x="805014" y="50204"/>
                </a:lnTo>
                <a:lnTo>
                  <a:pt x="795990" y="101123"/>
                </a:lnTo>
                <a:lnTo>
                  <a:pt x="786079" y="153472"/>
                </a:lnTo>
                <a:lnTo>
                  <a:pt x="774837" y="207965"/>
                </a:lnTo>
                <a:lnTo>
                  <a:pt x="761819" y="265317"/>
                </a:lnTo>
                <a:lnTo>
                  <a:pt x="751080" y="308887"/>
                </a:lnTo>
                <a:lnTo>
                  <a:pt x="739156" y="354745"/>
                </a:lnTo>
                <a:lnTo>
                  <a:pt x="726369" y="402088"/>
                </a:lnTo>
                <a:lnTo>
                  <a:pt x="713042" y="450110"/>
                </a:lnTo>
                <a:lnTo>
                  <a:pt x="699500" y="498005"/>
                </a:lnTo>
                <a:lnTo>
                  <a:pt x="686066" y="544968"/>
                </a:lnTo>
                <a:lnTo>
                  <a:pt x="673064" y="590196"/>
                </a:lnTo>
                <a:lnTo>
                  <a:pt x="660069" y="642876"/>
                </a:lnTo>
                <a:lnTo>
                  <a:pt x="649231" y="696684"/>
                </a:lnTo>
                <a:lnTo>
                  <a:pt x="638393" y="749589"/>
                </a:lnTo>
                <a:lnTo>
                  <a:pt x="625398" y="799562"/>
                </a:lnTo>
                <a:lnTo>
                  <a:pt x="608089" y="844571"/>
                </a:lnTo>
                <a:lnTo>
                  <a:pt x="584308" y="882586"/>
                </a:lnTo>
                <a:lnTo>
                  <a:pt x="553730" y="913633"/>
                </a:lnTo>
                <a:lnTo>
                  <a:pt x="518015" y="939340"/>
                </a:lnTo>
                <a:lnTo>
                  <a:pt x="477986" y="960083"/>
                </a:lnTo>
                <a:lnTo>
                  <a:pt x="434464" y="976240"/>
                </a:lnTo>
                <a:lnTo>
                  <a:pt x="388272" y="988184"/>
                </a:lnTo>
                <a:lnTo>
                  <a:pt x="340230" y="996294"/>
                </a:lnTo>
                <a:lnTo>
                  <a:pt x="245984" y="995702"/>
                </a:lnTo>
                <a:lnTo>
                  <a:pt x="133595" y="982080"/>
                </a:lnTo>
                <a:lnTo>
                  <a:pt x="39466" y="966090"/>
                </a:lnTo>
                <a:lnTo>
                  <a:pt x="0" y="958391"/>
                </a:lnTo>
              </a:path>
            </a:pathLst>
          </a:custGeom>
          <a:ln w="264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937102" y="6937844"/>
            <a:ext cx="450215" cy="362585"/>
          </a:xfrm>
          <a:custGeom>
            <a:avLst/>
            <a:gdLst/>
            <a:ahLst/>
            <a:cxnLst/>
            <a:rect l="l" t="t" r="r" b="b"/>
            <a:pathLst>
              <a:path w="450214" h="362584">
                <a:moveTo>
                  <a:pt x="449791" y="181188"/>
                </a:moveTo>
                <a:lnTo>
                  <a:pt x="443851" y="139643"/>
                </a:lnTo>
                <a:lnTo>
                  <a:pt x="426932" y="101506"/>
                </a:lnTo>
                <a:lnTo>
                  <a:pt x="400384" y="67864"/>
                </a:lnTo>
                <a:lnTo>
                  <a:pt x="365556" y="39805"/>
                </a:lnTo>
                <a:lnTo>
                  <a:pt x="323799" y="18416"/>
                </a:lnTo>
                <a:lnTo>
                  <a:pt x="276462" y="4785"/>
                </a:lnTo>
                <a:lnTo>
                  <a:pt x="224895" y="0"/>
                </a:lnTo>
                <a:lnTo>
                  <a:pt x="173329" y="4785"/>
                </a:lnTo>
                <a:lnTo>
                  <a:pt x="125992" y="18416"/>
                </a:lnTo>
                <a:lnTo>
                  <a:pt x="84234" y="39805"/>
                </a:lnTo>
                <a:lnTo>
                  <a:pt x="49407" y="67864"/>
                </a:lnTo>
                <a:lnTo>
                  <a:pt x="22858" y="101506"/>
                </a:lnTo>
                <a:lnTo>
                  <a:pt x="5939" y="139643"/>
                </a:lnTo>
                <a:lnTo>
                  <a:pt x="0" y="181188"/>
                </a:lnTo>
                <a:lnTo>
                  <a:pt x="5939" y="222733"/>
                </a:lnTo>
                <a:lnTo>
                  <a:pt x="22858" y="260871"/>
                </a:lnTo>
                <a:lnTo>
                  <a:pt x="49407" y="294513"/>
                </a:lnTo>
                <a:lnTo>
                  <a:pt x="84234" y="322572"/>
                </a:lnTo>
                <a:lnTo>
                  <a:pt x="125992" y="343961"/>
                </a:lnTo>
                <a:lnTo>
                  <a:pt x="173329" y="357592"/>
                </a:lnTo>
                <a:lnTo>
                  <a:pt x="224895" y="362377"/>
                </a:lnTo>
                <a:lnTo>
                  <a:pt x="276462" y="357592"/>
                </a:lnTo>
                <a:lnTo>
                  <a:pt x="323799" y="343961"/>
                </a:lnTo>
                <a:lnTo>
                  <a:pt x="365556" y="322572"/>
                </a:lnTo>
                <a:lnTo>
                  <a:pt x="400384" y="294513"/>
                </a:lnTo>
                <a:lnTo>
                  <a:pt x="426932" y="260871"/>
                </a:lnTo>
                <a:lnTo>
                  <a:pt x="443851" y="222733"/>
                </a:lnTo>
                <a:lnTo>
                  <a:pt x="449791" y="181188"/>
                </a:lnTo>
                <a:close/>
              </a:path>
            </a:pathLst>
          </a:custGeom>
          <a:ln w="264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928283" y="6951063"/>
            <a:ext cx="448945" cy="362585"/>
          </a:xfrm>
          <a:custGeom>
            <a:avLst/>
            <a:gdLst/>
            <a:ahLst/>
            <a:cxnLst/>
            <a:rect l="l" t="t" r="r" b="b"/>
            <a:pathLst>
              <a:path w="448944" h="362584">
                <a:moveTo>
                  <a:pt x="448689" y="181188"/>
                </a:moveTo>
                <a:lnTo>
                  <a:pt x="442764" y="139643"/>
                </a:lnTo>
                <a:lnTo>
                  <a:pt x="425886" y="101506"/>
                </a:lnTo>
                <a:lnTo>
                  <a:pt x="399403" y="67864"/>
                </a:lnTo>
                <a:lnTo>
                  <a:pt x="364660" y="39805"/>
                </a:lnTo>
                <a:lnTo>
                  <a:pt x="323005" y="18416"/>
                </a:lnTo>
                <a:lnTo>
                  <a:pt x="275784" y="4785"/>
                </a:lnTo>
                <a:lnTo>
                  <a:pt x="224344" y="0"/>
                </a:lnTo>
                <a:lnTo>
                  <a:pt x="172904" y="4785"/>
                </a:lnTo>
                <a:lnTo>
                  <a:pt x="125683" y="18416"/>
                </a:lnTo>
                <a:lnTo>
                  <a:pt x="84028" y="39805"/>
                </a:lnTo>
                <a:lnTo>
                  <a:pt x="49286" y="67864"/>
                </a:lnTo>
                <a:lnTo>
                  <a:pt x="22802" y="101506"/>
                </a:lnTo>
                <a:lnTo>
                  <a:pt x="5925" y="139643"/>
                </a:lnTo>
                <a:lnTo>
                  <a:pt x="0" y="181188"/>
                </a:lnTo>
                <a:lnTo>
                  <a:pt x="5925" y="222733"/>
                </a:lnTo>
                <a:lnTo>
                  <a:pt x="22802" y="260871"/>
                </a:lnTo>
                <a:lnTo>
                  <a:pt x="49286" y="294513"/>
                </a:lnTo>
                <a:lnTo>
                  <a:pt x="84028" y="322572"/>
                </a:lnTo>
                <a:lnTo>
                  <a:pt x="125683" y="343961"/>
                </a:lnTo>
                <a:lnTo>
                  <a:pt x="172904" y="357592"/>
                </a:lnTo>
                <a:lnTo>
                  <a:pt x="224344" y="362377"/>
                </a:lnTo>
                <a:lnTo>
                  <a:pt x="275784" y="357592"/>
                </a:lnTo>
                <a:lnTo>
                  <a:pt x="323005" y="343961"/>
                </a:lnTo>
                <a:lnTo>
                  <a:pt x="364660" y="322572"/>
                </a:lnTo>
                <a:lnTo>
                  <a:pt x="399403" y="294513"/>
                </a:lnTo>
                <a:lnTo>
                  <a:pt x="425886" y="260871"/>
                </a:lnTo>
                <a:lnTo>
                  <a:pt x="442764" y="222733"/>
                </a:lnTo>
                <a:lnTo>
                  <a:pt x="448689" y="181188"/>
                </a:lnTo>
                <a:close/>
              </a:path>
            </a:pathLst>
          </a:custGeom>
          <a:ln w="264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910644" y="6959874"/>
            <a:ext cx="450215" cy="361315"/>
          </a:xfrm>
          <a:custGeom>
            <a:avLst/>
            <a:gdLst/>
            <a:ahLst/>
            <a:cxnLst/>
            <a:rect l="l" t="t" r="r" b="b"/>
            <a:pathLst>
              <a:path w="450214" h="361315">
                <a:moveTo>
                  <a:pt x="449791" y="180637"/>
                </a:moveTo>
                <a:lnTo>
                  <a:pt x="443851" y="139219"/>
                </a:lnTo>
                <a:lnTo>
                  <a:pt x="426932" y="101197"/>
                </a:lnTo>
                <a:lnTo>
                  <a:pt x="400384" y="67658"/>
                </a:lnTo>
                <a:lnTo>
                  <a:pt x="365556" y="39684"/>
                </a:lnTo>
                <a:lnTo>
                  <a:pt x="323799" y="18360"/>
                </a:lnTo>
                <a:lnTo>
                  <a:pt x="276462" y="4770"/>
                </a:lnTo>
                <a:lnTo>
                  <a:pt x="224895" y="0"/>
                </a:lnTo>
                <a:lnTo>
                  <a:pt x="173329" y="4770"/>
                </a:lnTo>
                <a:lnTo>
                  <a:pt x="125992" y="18360"/>
                </a:lnTo>
                <a:lnTo>
                  <a:pt x="84234" y="39684"/>
                </a:lnTo>
                <a:lnTo>
                  <a:pt x="49407" y="67658"/>
                </a:lnTo>
                <a:lnTo>
                  <a:pt x="22858" y="101197"/>
                </a:lnTo>
                <a:lnTo>
                  <a:pt x="5939" y="139219"/>
                </a:lnTo>
                <a:lnTo>
                  <a:pt x="0" y="180637"/>
                </a:lnTo>
                <a:lnTo>
                  <a:pt x="5939" y="222056"/>
                </a:lnTo>
                <a:lnTo>
                  <a:pt x="22858" y="260077"/>
                </a:lnTo>
                <a:lnTo>
                  <a:pt x="49407" y="293617"/>
                </a:lnTo>
                <a:lnTo>
                  <a:pt x="84234" y="321591"/>
                </a:lnTo>
                <a:lnTo>
                  <a:pt x="125992" y="342915"/>
                </a:lnTo>
                <a:lnTo>
                  <a:pt x="173329" y="356505"/>
                </a:lnTo>
                <a:lnTo>
                  <a:pt x="224895" y="361275"/>
                </a:lnTo>
                <a:lnTo>
                  <a:pt x="276462" y="356505"/>
                </a:lnTo>
                <a:lnTo>
                  <a:pt x="323799" y="342915"/>
                </a:lnTo>
                <a:lnTo>
                  <a:pt x="365556" y="321591"/>
                </a:lnTo>
                <a:lnTo>
                  <a:pt x="400384" y="293617"/>
                </a:lnTo>
                <a:lnTo>
                  <a:pt x="426932" y="260077"/>
                </a:lnTo>
                <a:lnTo>
                  <a:pt x="443851" y="222056"/>
                </a:lnTo>
                <a:lnTo>
                  <a:pt x="449791" y="180637"/>
                </a:lnTo>
                <a:close/>
              </a:path>
            </a:pathLst>
          </a:custGeom>
          <a:ln w="264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891902" y="6963178"/>
            <a:ext cx="450215" cy="362585"/>
          </a:xfrm>
          <a:custGeom>
            <a:avLst/>
            <a:gdLst/>
            <a:ahLst/>
            <a:cxnLst/>
            <a:rect l="l" t="t" r="r" b="b"/>
            <a:pathLst>
              <a:path w="450214" h="362584">
                <a:moveTo>
                  <a:pt x="449791" y="181188"/>
                </a:moveTo>
                <a:lnTo>
                  <a:pt x="443851" y="139643"/>
                </a:lnTo>
                <a:lnTo>
                  <a:pt x="426932" y="101506"/>
                </a:lnTo>
                <a:lnTo>
                  <a:pt x="400384" y="67864"/>
                </a:lnTo>
                <a:lnTo>
                  <a:pt x="365556" y="39805"/>
                </a:lnTo>
                <a:lnTo>
                  <a:pt x="323799" y="18416"/>
                </a:lnTo>
                <a:lnTo>
                  <a:pt x="276462" y="4785"/>
                </a:lnTo>
                <a:lnTo>
                  <a:pt x="224895" y="0"/>
                </a:lnTo>
                <a:lnTo>
                  <a:pt x="173329" y="4785"/>
                </a:lnTo>
                <a:lnTo>
                  <a:pt x="125992" y="18416"/>
                </a:lnTo>
                <a:lnTo>
                  <a:pt x="84234" y="39805"/>
                </a:lnTo>
                <a:lnTo>
                  <a:pt x="49407" y="67864"/>
                </a:lnTo>
                <a:lnTo>
                  <a:pt x="22858" y="101506"/>
                </a:lnTo>
                <a:lnTo>
                  <a:pt x="5939" y="139643"/>
                </a:lnTo>
                <a:lnTo>
                  <a:pt x="0" y="181188"/>
                </a:lnTo>
                <a:lnTo>
                  <a:pt x="5939" y="222733"/>
                </a:lnTo>
                <a:lnTo>
                  <a:pt x="22858" y="260870"/>
                </a:lnTo>
                <a:lnTo>
                  <a:pt x="49407" y="294512"/>
                </a:lnTo>
                <a:lnTo>
                  <a:pt x="84234" y="322571"/>
                </a:lnTo>
                <a:lnTo>
                  <a:pt x="125992" y="343960"/>
                </a:lnTo>
                <a:lnTo>
                  <a:pt x="173329" y="357591"/>
                </a:lnTo>
                <a:lnTo>
                  <a:pt x="224895" y="362376"/>
                </a:lnTo>
                <a:lnTo>
                  <a:pt x="276462" y="357591"/>
                </a:lnTo>
                <a:lnTo>
                  <a:pt x="323799" y="343960"/>
                </a:lnTo>
                <a:lnTo>
                  <a:pt x="365556" y="322571"/>
                </a:lnTo>
                <a:lnTo>
                  <a:pt x="400384" y="294512"/>
                </a:lnTo>
                <a:lnTo>
                  <a:pt x="426932" y="260870"/>
                </a:lnTo>
                <a:lnTo>
                  <a:pt x="443851" y="222733"/>
                </a:lnTo>
                <a:lnTo>
                  <a:pt x="449791" y="181188"/>
                </a:lnTo>
                <a:close/>
              </a:path>
            </a:pathLst>
          </a:custGeom>
          <a:ln w="264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988917" y="6917266"/>
            <a:ext cx="938530" cy="83820"/>
          </a:xfrm>
          <a:custGeom>
            <a:avLst/>
            <a:gdLst/>
            <a:ahLst/>
            <a:cxnLst/>
            <a:rect l="l" t="t" r="r" b="b"/>
            <a:pathLst>
              <a:path w="938530" h="83820">
                <a:moveTo>
                  <a:pt x="0" y="83361"/>
                </a:moveTo>
                <a:lnTo>
                  <a:pt x="39713" y="62482"/>
                </a:lnTo>
                <a:lnTo>
                  <a:pt x="80579" y="42782"/>
                </a:lnTo>
                <a:lnTo>
                  <a:pt x="123749" y="25437"/>
                </a:lnTo>
                <a:lnTo>
                  <a:pt x="170377" y="11625"/>
                </a:lnTo>
                <a:lnTo>
                  <a:pt x="221614" y="2526"/>
                </a:lnTo>
                <a:lnTo>
                  <a:pt x="269511" y="0"/>
                </a:lnTo>
                <a:lnTo>
                  <a:pt x="322025" y="1884"/>
                </a:lnTo>
                <a:lnTo>
                  <a:pt x="377206" y="6495"/>
                </a:lnTo>
                <a:lnTo>
                  <a:pt x="433105" y="12149"/>
                </a:lnTo>
                <a:lnTo>
                  <a:pt x="487774" y="17161"/>
                </a:lnTo>
                <a:lnTo>
                  <a:pt x="539262" y="19847"/>
                </a:lnTo>
                <a:lnTo>
                  <a:pt x="812586" y="14073"/>
                </a:lnTo>
                <a:lnTo>
                  <a:pt x="856101" y="11660"/>
                </a:lnTo>
                <a:lnTo>
                  <a:pt x="915429" y="5751"/>
                </a:lnTo>
                <a:lnTo>
                  <a:pt x="938167" y="2526"/>
                </a:lnTo>
              </a:path>
            </a:pathLst>
          </a:custGeom>
          <a:ln w="2643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656608" y="7311237"/>
            <a:ext cx="120650" cy="918844"/>
          </a:xfrm>
          <a:custGeom>
            <a:avLst/>
            <a:gdLst/>
            <a:ahLst/>
            <a:cxnLst/>
            <a:rect l="l" t="t" r="r" b="b"/>
            <a:pathLst>
              <a:path w="120650" h="918845">
                <a:moveTo>
                  <a:pt x="60082" y="0"/>
                </a:moveTo>
                <a:lnTo>
                  <a:pt x="32471" y="51266"/>
                </a:lnTo>
                <a:lnTo>
                  <a:pt x="24598" y="88618"/>
                </a:lnTo>
                <a:lnTo>
                  <a:pt x="17597" y="134526"/>
                </a:lnTo>
                <a:lnTo>
                  <a:pt x="11592" y="188044"/>
                </a:lnTo>
                <a:lnTo>
                  <a:pt x="6706" y="248227"/>
                </a:lnTo>
                <a:lnTo>
                  <a:pt x="3063" y="314128"/>
                </a:lnTo>
                <a:lnTo>
                  <a:pt x="786" y="384802"/>
                </a:lnTo>
                <a:lnTo>
                  <a:pt x="0" y="459304"/>
                </a:lnTo>
                <a:lnTo>
                  <a:pt x="786" y="533806"/>
                </a:lnTo>
                <a:lnTo>
                  <a:pt x="3063" y="604480"/>
                </a:lnTo>
                <a:lnTo>
                  <a:pt x="6706" y="670381"/>
                </a:lnTo>
                <a:lnTo>
                  <a:pt x="11592" y="730564"/>
                </a:lnTo>
                <a:lnTo>
                  <a:pt x="17597" y="784082"/>
                </a:lnTo>
                <a:lnTo>
                  <a:pt x="24598" y="829990"/>
                </a:lnTo>
                <a:lnTo>
                  <a:pt x="32471" y="867343"/>
                </a:lnTo>
                <a:lnTo>
                  <a:pt x="50336" y="912598"/>
                </a:lnTo>
                <a:lnTo>
                  <a:pt x="60082" y="918610"/>
                </a:lnTo>
                <a:lnTo>
                  <a:pt x="69828" y="912598"/>
                </a:lnTo>
                <a:lnTo>
                  <a:pt x="87693" y="867343"/>
                </a:lnTo>
                <a:lnTo>
                  <a:pt x="95566" y="829990"/>
                </a:lnTo>
                <a:lnTo>
                  <a:pt x="102567" y="784082"/>
                </a:lnTo>
                <a:lnTo>
                  <a:pt x="108572" y="730564"/>
                </a:lnTo>
                <a:lnTo>
                  <a:pt x="113458" y="670381"/>
                </a:lnTo>
                <a:lnTo>
                  <a:pt x="117101" y="604480"/>
                </a:lnTo>
                <a:lnTo>
                  <a:pt x="119378" y="533806"/>
                </a:lnTo>
                <a:lnTo>
                  <a:pt x="120164" y="459304"/>
                </a:lnTo>
                <a:lnTo>
                  <a:pt x="119378" y="384802"/>
                </a:lnTo>
                <a:lnTo>
                  <a:pt x="117101" y="314128"/>
                </a:lnTo>
                <a:lnTo>
                  <a:pt x="113458" y="248227"/>
                </a:lnTo>
                <a:lnTo>
                  <a:pt x="108572" y="188044"/>
                </a:lnTo>
                <a:lnTo>
                  <a:pt x="102567" y="134526"/>
                </a:lnTo>
                <a:lnTo>
                  <a:pt x="95566" y="88618"/>
                </a:lnTo>
                <a:lnTo>
                  <a:pt x="87693" y="51266"/>
                </a:lnTo>
                <a:lnTo>
                  <a:pt x="69828" y="6011"/>
                </a:lnTo>
                <a:lnTo>
                  <a:pt x="60082" y="0"/>
                </a:lnTo>
                <a:close/>
              </a:path>
            </a:pathLst>
          </a:custGeom>
          <a:solidFill>
            <a:srgbClr val="E46C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656608" y="7311237"/>
            <a:ext cx="120650" cy="918844"/>
          </a:xfrm>
          <a:custGeom>
            <a:avLst/>
            <a:gdLst/>
            <a:ahLst/>
            <a:cxnLst/>
            <a:rect l="l" t="t" r="r" b="b"/>
            <a:pathLst>
              <a:path w="120650" h="918845">
                <a:moveTo>
                  <a:pt x="0" y="459304"/>
                </a:moveTo>
                <a:lnTo>
                  <a:pt x="786" y="384803"/>
                </a:lnTo>
                <a:lnTo>
                  <a:pt x="3063" y="314129"/>
                </a:lnTo>
                <a:lnTo>
                  <a:pt x="6706" y="248227"/>
                </a:lnTo>
                <a:lnTo>
                  <a:pt x="11592" y="188045"/>
                </a:lnTo>
                <a:lnTo>
                  <a:pt x="17597" y="134527"/>
                </a:lnTo>
                <a:lnTo>
                  <a:pt x="24598" y="88619"/>
                </a:lnTo>
                <a:lnTo>
                  <a:pt x="32471" y="51266"/>
                </a:lnTo>
                <a:lnTo>
                  <a:pt x="50336" y="6011"/>
                </a:lnTo>
                <a:lnTo>
                  <a:pt x="60082" y="0"/>
                </a:lnTo>
                <a:lnTo>
                  <a:pt x="69827" y="6011"/>
                </a:lnTo>
                <a:lnTo>
                  <a:pt x="87693" y="51266"/>
                </a:lnTo>
                <a:lnTo>
                  <a:pt x="95566" y="88619"/>
                </a:lnTo>
                <a:lnTo>
                  <a:pt x="102566" y="134527"/>
                </a:lnTo>
                <a:lnTo>
                  <a:pt x="108572" y="188045"/>
                </a:lnTo>
                <a:lnTo>
                  <a:pt x="113458" y="248227"/>
                </a:lnTo>
                <a:lnTo>
                  <a:pt x="117101" y="314129"/>
                </a:lnTo>
                <a:lnTo>
                  <a:pt x="119378" y="384803"/>
                </a:lnTo>
                <a:lnTo>
                  <a:pt x="120164" y="459304"/>
                </a:lnTo>
                <a:lnTo>
                  <a:pt x="119378" y="533806"/>
                </a:lnTo>
                <a:lnTo>
                  <a:pt x="117101" y="604480"/>
                </a:lnTo>
                <a:lnTo>
                  <a:pt x="113458" y="670381"/>
                </a:lnTo>
                <a:lnTo>
                  <a:pt x="108572" y="730564"/>
                </a:lnTo>
                <a:lnTo>
                  <a:pt x="102566" y="784082"/>
                </a:lnTo>
                <a:lnTo>
                  <a:pt x="95566" y="829990"/>
                </a:lnTo>
                <a:lnTo>
                  <a:pt x="87693" y="867343"/>
                </a:lnTo>
                <a:lnTo>
                  <a:pt x="69827" y="912598"/>
                </a:lnTo>
                <a:lnTo>
                  <a:pt x="60082" y="918609"/>
                </a:lnTo>
                <a:lnTo>
                  <a:pt x="50336" y="912598"/>
                </a:lnTo>
                <a:lnTo>
                  <a:pt x="32471" y="867343"/>
                </a:lnTo>
                <a:lnTo>
                  <a:pt x="24598" y="829990"/>
                </a:lnTo>
                <a:lnTo>
                  <a:pt x="17597" y="784082"/>
                </a:lnTo>
                <a:lnTo>
                  <a:pt x="11592" y="730564"/>
                </a:lnTo>
                <a:lnTo>
                  <a:pt x="6706" y="670381"/>
                </a:lnTo>
                <a:lnTo>
                  <a:pt x="3063" y="604480"/>
                </a:lnTo>
                <a:lnTo>
                  <a:pt x="786" y="533806"/>
                </a:lnTo>
                <a:lnTo>
                  <a:pt x="0" y="459304"/>
                </a:lnTo>
                <a:close/>
              </a:path>
            </a:pathLst>
          </a:custGeom>
          <a:ln w="17638">
            <a:solidFill>
              <a:srgbClr val="E46C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136261" y="7458831"/>
            <a:ext cx="568960" cy="626745"/>
          </a:xfrm>
          <a:custGeom>
            <a:avLst/>
            <a:gdLst/>
            <a:ahLst/>
            <a:cxnLst/>
            <a:rect l="l" t="t" r="r" b="b"/>
            <a:pathLst>
              <a:path w="568959" h="626745">
                <a:moveTo>
                  <a:pt x="0" y="626725"/>
                </a:moveTo>
                <a:lnTo>
                  <a:pt x="568854" y="626725"/>
                </a:lnTo>
                <a:lnTo>
                  <a:pt x="568854" y="0"/>
                </a:lnTo>
                <a:lnTo>
                  <a:pt x="0" y="0"/>
                </a:lnTo>
                <a:lnTo>
                  <a:pt x="0" y="62672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136261" y="7458831"/>
            <a:ext cx="568960" cy="626745"/>
          </a:xfrm>
          <a:custGeom>
            <a:avLst/>
            <a:gdLst/>
            <a:ahLst/>
            <a:cxnLst/>
            <a:rect l="l" t="t" r="r" b="b"/>
            <a:pathLst>
              <a:path w="568959" h="626745">
                <a:moveTo>
                  <a:pt x="0" y="0"/>
                </a:moveTo>
                <a:lnTo>
                  <a:pt x="568854" y="0"/>
                </a:lnTo>
                <a:lnTo>
                  <a:pt x="568854" y="626725"/>
                </a:lnTo>
                <a:lnTo>
                  <a:pt x="0" y="626725"/>
                </a:lnTo>
                <a:lnTo>
                  <a:pt x="0" y="0"/>
                </a:lnTo>
                <a:close/>
              </a:path>
            </a:pathLst>
          </a:custGeom>
          <a:ln w="1763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045861" y="7311237"/>
            <a:ext cx="113030" cy="918844"/>
          </a:xfrm>
          <a:custGeom>
            <a:avLst/>
            <a:gdLst/>
            <a:ahLst/>
            <a:cxnLst/>
            <a:rect l="l" t="t" r="r" b="b"/>
            <a:pathLst>
              <a:path w="113029" h="918845">
                <a:moveTo>
                  <a:pt x="56224" y="0"/>
                </a:moveTo>
                <a:lnTo>
                  <a:pt x="30386" y="51266"/>
                </a:lnTo>
                <a:lnTo>
                  <a:pt x="16467" y="134526"/>
                </a:lnTo>
                <a:lnTo>
                  <a:pt x="10848" y="188044"/>
                </a:lnTo>
                <a:lnTo>
                  <a:pt x="6275" y="248227"/>
                </a:lnTo>
                <a:lnTo>
                  <a:pt x="2866" y="314128"/>
                </a:lnTo>
                <a:lnTo>
                  <a:pt x="735" y="384802"/>
                </a:lnTo>
                <a:lnTo>
                  <a:pt x="0" y="459304"/>
                </a:lnTo>
                <a:lnTo>
                  <a:pt x="735" y="533806"/>
                </a:lnTo>
                <a:lnTo>
                  <a:pt x="2866" y="604480"/>
                </a:lnTo>
                <a:lnTo>
                  <a:pt x="6275" y="670381"/>
                </a:lnTo>
                <a:lnTo>
                  <a:pt x="10848" y="730564"/>
                </a:lnTo>
                <a:lnTo>
                  <a:pt x="16467" y="784082"/>
                </a:lnTo>
                <a:lnTo>
                  <a:pt x="23019" y="829990"/>
                </a:lnTo>
                <a:lnTo>
                  <a:pt x="38453" y="895194"/>
                </a:lnTo>
                <a:lnTo>
                  <a:pt x="56224" y="918610"/>
                </a:lnTo>
                <a:lnTo>
                  <a:pt x="65343" y="912598"/>
                </a:lnTo>
                <a:lnTo>
                  <a:pt x="82062" y="867343"/>
                </a:lnTo>
                <a:lnTo>
                  <a:pt x="95980" y="784082"/>
                </a:lnTo>
                <a:lnTo>
                  <a:pt x="101600" y="730564"/>
                </a:lnTo>
                <a:lnTo>
                  <a:pt x="106172" y="670381"/>
                </a:lnTo>
                <a:lnTo>
                  <a:pt x="109581" y="604480"/>
                </a:lnTo>
                <a:lnTo>
                  <a:pt x="111712" y="533806"/>
                </a:lnTo>
                <a:lnTo>
                  <a:pt x="112448" y="459304"/>
                </a:lnTo>
                <a:lnTo>
                  <a:pt x="111712" y="384802"/>
                </a:lnTo>
                <a:lnTo>
                  <a:pt x="109581" y="314128"/>
                </a:lnTo>
                <a:lnTo>
                  <a:pt x="106172" y="248227"/>
                </a:lnTo>
                <a:lnTo>
                  <a:pt x="101600" y="188044"/>
                </a:lnTo>
                <a:lnTo>
                  <a:pt x="95980" y="134526"/>
                </a:lnTo>
                <a:lnTo>
                  <a:pt x="89429" y="88618"/>
                </a:lnTo>
                <a:lnTo>
                  <a:pt x="73995" y="23415"/>
                </a:lnTo>
                <a:lnTo>
                  <a:pt x="56224" y="0"/>
                </a:lnTo>
                <a:close/>
              </a:path>
            </a:pathLst>
          </a:custGeom>
          <a:solidFill>
            <a:srgbClr val="E46C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045861" y="7311237"/>
            <a:ext cx="113030" cy="918844"/>
          </a:xfrm>
          <a:custGeom>
            <a:avLst/>
            <a:gdLst/>
            <a:ahLst/>
            <a:cxnLst/>
            <a:rect l="l" t="t" r="r" b="b"/>
            <a:pathLst>
              <a:path w="113029" h="918845">
                <a:moveTo>
                  <a:pt x="0" y="459304"/>
                </a:moveTo>
                <a:lnTo>
                  <a:pt x="735" y="384803"/>
                </a:lnTo>
                <a:lnTo>
                  <a:pt x="2866" y="314129"/>
                </a:lnTo>
                <a:lnTo>
                  <a:pt x="6275" y="248227"/>
                </a:lnTo>
                <a:lnTo>
                  <a:pt x="10847" y="188045"/>
                </a:lnTo>
                <a:lnTo>
                  <a:pt x="16467" y="134527"/>
                </a:lnTo>
                <a:lnTo>
                  <a:pt x="23018" y="88619"/>
                </a:lnTo>
                <a:lnTo>
                  <a:pt x="38452" y="23415"/>
                </a:lnTo>
                <a:lnTo>
                  <a:pt x="56223" y="0"/>
                </a:lnTo>
                <a:lnTo>
                  <a:pt x="65343" y="6011"/>
                </a:lnTo>
                <a:lnTo>
                  <a:pt x="82062" y="51266"/>
                </a:lnTo>
                <a:lnTo>
                  <a:pt x="95980" y="134527"/>
                </a:lnTo>
                <a:lnTo>
                  <a:pt x="101599" y="188045"/>
                </a:lnTo>
                <a:lnTo>
                  <a:pt x="106172" y="248227"/>
                </a:lnTo>
                <a:lnTo>
                  <a:pt x="109581" y="314129"/>
                </a:lnTo>
                <a:lnTo>
                  <a:pt x="111712" y="384803"/>
                </a:lnTo>
                <a:lnTo>
                  <a:pt x="112447" y="459304"/>
                </a:lnTo>
                <a:lnTo>
                  <a:pt x="111712" y="533806"/>
                </a:lnTo>
                <a:lnTo>
                  <a:pt x="109581" y="604480"/>
                </a:lnTo>
                <a:lnTo>
                  <a:pt x="106172" y="670381"/>
                </a:lnTo>
                <a:lnTo>
                  <a:pt x="101599" y="730564"/>
                </a:lnTo>
                <a:lnTo>
                  <a:pt x="95980" y="784082"/>
                </a:lnTo>
                <a:lnTo>
                  <a:pt x="89429" y="829990"/>
                </a:lnTo>
                <a:lnTo>
                  <a:pt x="73995" y="895194"/>
                </a:lnTo>
                <a:lnTo>
                  <a:pt x="56223" y="918609"/>
                </a:lnTo>
                <a:lnTo>
                  <a:pt x="47104" y="912598"/>
                </a:lnTo>
                <a:lnTo>
                  <a:pt x="30385" y="867343"/>
                </a:lnTo>
                <a:lnTo>
                  <a:pt x="16467" y="784082"/>
                </a:lnTo>
                <a:lnTo>
                  <a:pt x="10847" y="730564"/>
                </a:lnTo>
                <a:lnTo>
                  <a:pt x="6275" y="670381"/>
                </a:lnTo>
                <a:lnTo>
                  <a:pt x="2866" y="604480"/>
                </a:lnTo>
                <a:lnTo>
                  <a:pt x="735" y="533806"/>
                </a:lnTo>
                <a:lnTo>
                  <a:pt x="0" y="459304"/>
                </a:lnTo>
                <a:close/>
              </a:path>
            </a:pathLst>
          </a:custGeom>
          <a:ln w="17638">
            <a:solidFill>
              <a:srgbClr val="E46C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680861" y="7458831"/>
            <a:ext cx="59055" cy="626745"/>
          </a:xfrm>
          <a:custGeom>
            <a:avLst/>
            <a:gdLst/>
            <a:ahLst/>
            <a:cxnLst/>
            <a:rect l="l" t="t" r="r" b="b"/>
            <a:pathLst>
              <a:path w="59054" h="626745">
                <a:moveTo>
                  <a:pt x="29213" y="0"/>
                </a:moveTo>
                <a:lnTo>
                  <a:pt x="14469" y="42783"/>
                </a:lnTo>
                <a:lnTo>
                  <a:pt x="8556" y="91781"/>
                </a:lnTo>
                <a:lnTo>
                  <a:pt x="3988" y="155202"/>
                </a:lnTo>
                <a:lnTo>
                  <a:pt x="1043" y="230058"/>
                </a:lnTo>
                <a:lnTo>
                  <a:pt x="0" y="313362"/>
                </a:lnTo>
                <a:lnTo>
                  <a:pt x="1043" y="396666"/>
                </a:lnTo>
                <a:lnTo>
                  <a:pt x="3988" y="471522"/>
                </a:lnTo>
                <a:lnTo>
                  <a:pt x="8556" y="534943"/>
                </a:lnTo>
                <a:lnTo>
                  <a:pt x="14469" y="583941"/>
                </a:lnTo>
                <a:lnTo>
                  <a:pt x="29213" y="626724"/>
                </a:lnTo>
                <a:lnTo>
                  <a:pt x="36980" y="615531"/>
                </a:lnTo>
                <a:lnTo>
                  <a:pt x="49872" y="534943"/>
                </a:lnTo>
                <a:lnTo>
                  <a:pt x="54440" y="471522"/>
                </a:lnTo>
                <a:lnTo>
                  <a:pt x="57385" y="396666"/>
                </a:lnTo>
                <a:lnTo>
                  <a:pt x="58428" y="313362"/>
                </a:lnTo>
                <a:lnTo>
                  <a:pt x="57385" y="230058"/>
                </a:lnTo>
                <a:lnTo>
                  <a:pt x="54440" y="155202"/>
                </a:lnTo>
                <a:lnTo>
                  <a:pt x="49872" y="91781"/>
                </a:lnTo>
                <a:lnTo>
                  <a:pt x="43959" y="42783"/>
                </a:lnTo>
                <a:lnTo>
                  <a:pt x="2921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680861" y="7458831"/>
            <a:ext cx="59055" cy="626745"/>
          </a:xfrm>
          <a:custGeom>
            <a:avLst/>
            <a:gdLst/>
            <a:ahLst/>
            <a:cxnLst/>
            <a:rect l="l" t="t" r="r" b="b"/>
            <a:pathLst>
              <a:path w="59054" h="626745">
                <a:moveTo>
                  <a:pt x="0" y="313362"/>
                </a:moveTo>
                <a:lnTo>
                  <a:pt x="1043" y="230058"/>
                </a:lnTo>
                <a:lnTo>
                  <a:pt x="3988" y="155202"/>
                </a:lnTo>
                <a:lnTo>
                  <a:pt x="8556" y="91781"/>
                </a:lnTo>
                <a:lnTo>
                  <a:pt x="14469" y="42783"/>
                </a:lnTo>
                <a:lnTo>
                  <a:pt x="29214" y="0"/>
                </a:lnTo>
                <a:lnTo>
                  <a:pt x="36980" y="11193"/>
                </a:lnTo>
                <a:lnTo>
                  <a:pt x="49871" y="91781"/>
                </a:lnTo>
                <a:lnTo>
                  <a:pt x="54439" y="155202"/>
                </a:lnTo>
                <a:lnTo>
                  <a:pt x="57384" y="230058"/>
                </a:lnTo>
                <a:lnTo>
                  <a:pt x="58428" y="313362"/>
                </a:lnTo>
                <a:lnTo>
                  <a:pt x="57384" y="396666"/>
                </a:lnTo>
                <a:lnTo>
                  <a:pt x="54439" y="471522"/>
                </a:lnTo>
                <a:lnTo>
                  <a:pt x="49871" y="534943"/>
                </a:lnTo>
                <a:lnTo>
                  <a:pt x="43959" y="583941"/>
                </a:lnTo>
                <a:lnTo>
                  <a:pt x="29214" y="626725"/>
                </a:lnTo>
                <a:lnTo>
                  <a:pt x="21447" y="615531"/>
                </a:lnTo>
                <a:lnTo>
                  <a:pt x="8556" y="534943"/>
                </a:lnTo>
                <a:lnTo>
                  <a:pt x="3988" y="471522"/>
                </a:lnTo>
                <a:lnTo>
                  <a:pt x="1043" y="396666"/>
                </a:lnTo>
                <a:lnTo>
                  <a:pt x="0" y="313362"/>
                </a:lnTo>
                <a:close/>
              </a:path>
            </a:pathLst>
          </a:custGeom>
          <a:ln w="1763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6607202" y="5693011"/>
            <a:ext cx="290830" cy="1816735"/>
          </a:xfrm>
          <a:custGeom>
            <a:avLst/>
            <a:gdLst/>
            <a:ahLst/>
            <a:cxnLst/>
            <a:rect l="l" t="t" r="r" b="b"/>
            <a:pathLst>
              <a:path w="290829" h="1816734">
                <a:moveTo>
                  <a:pt x="56469" y="5276"/>
                </a:moveTo>
                <a:lnTo>
                  <a:pt x="97403" y="1019"/>
                </a:lnTo>
                <a:lnTo>
                  <a:pt x="136619" y="0"/>
                </a:lnTo>
                <a:lnTo>
                  <a:pt x="172400" y="5456"/>
                </a:lnTo>
                <a:lnTo>
                  <a:pt x="203029" y="20625"/>
                </a:lnTo>
                <a:lnTo>
                  <a:pt x="223654" y="32905"/>
                </a:lnTo>
                <a:lnTo>
                  <a:pt x="241455" y="43342"/>
                </a:lnTo>
                <a:lnTo>
                  <a:pt x="267942" y="102897"/>
                </a:lnTo>
                <a:lnTo>
                  <a:pt x="276310" y="174118"/>
                </a:lnTo>
                <a:lnTo>
                  <a:pt x="280913" y="246079"/>
                </a:lnTo>
                <a:lnTo>
                  <a:pt x="283184" y="289667"/>
                </a:lnTo>
                <a:lnTo>
                  <a:pt x="285302" y="337361"/>
                </a:lnTo>
                <a:lnTo>
                  <a:pt x="287166" y="388439"/>
                </a:lnTo>
                <a:lnTo>
                  <a:pt x="288674" y="442177"/>
                </a:lnTo>
                <a:lnTo>
                  <a:pt x="289726" y="497853"/>
                </a:lnTo>
                <a:lnTo>
                  <a:pt x="290221" y="554743"/>
                </a:lnTo>
                <a:lnTo>
                  <a:pt x="290059" y="612124"/>
                </a:lnTo>
                <a:lnTo>
                  <a:pt x="289140" y="669273"/>
                </a:lnTo>
                <a:lnTo>
                  <a:pt x="287361" y="725467"/>
                </a:lnTo>
                <a:lnTo>
                  <a:pt x="284623" y="779983"/>
                </a:lnTo>
                <a:lnTo>
                  <a:pt x="280826" y="832098"/>
                </a:lnTo>
                <a:lnTo>
                  <a:pt x="275867" y="881088"/>
                </a:lnTo>
                <a:lnTo>
                  <a:pt x="269648" y="926231"/>
                </a:lnTo>
                <a:lnTo>
                  <a:pt x="258236" y="984468"/>
                </a:lnTo>
                <a:lnTo>
                  <a:pt x="243266" y="1041760"/>
                </a:lnTo>
                <a:lnTo>
                  <a:pt x="225472" y="1097794"/>
                </a:lnTo>
                <a:lnTo>
                  <a:pt x="205592" y="1152260"/>
                </a:lnTo>
                <a:lnTo>
                  <a:pt x="184360" y="1204847"/>
                </a:lnTo>
                <a:lnTo>
                  <a:pt x="162513" y="1255242"/>
                </a:lnTo>
                <a:lnTo>
                  <a:pt x="140785" y="1303135"/>
                </a:lnTo>
                <a:lnTo>
                  <a:pt x="119914" y="1348214"/>
                </a:lnTo>
                <a:lnTo>
                  <a:pt x="100634" y="1390168"/>
                </a:lnTo>
                <a:lnTo>
                  <a:pt x="83682" y="1428685"/>
                </a:lnTo>
                <a:lnTo>
                  <a:pt x="69792" y="1463455"/>
                </a:lnTo>
                <a:lnTo>
                  <a:pt x="42052" y="1534684"/>
                </a:lnTo>
                <a:lnTo>
                  <a:pt x="23576" y="1578574"/>
                </a:lnTo>
                <a:lnTo>
                  <a:pt x="11554" y="1610951"/>
                </a:lnTo>
                <a:lnTo>
                  <a:pt x="3174" y="1647646"/>
                </a:lnTo>
                <a:lnTo>
                  <a:pt x="0" y="1698850"/>
                </a:lnTo>
                <a:lnTo>
                  <a:pt x="2758" y="1754131"/>
                </a:lnTo>
                <a:lnTo>
                  <a:pt x="7390" y="1798380"/>
                </a:lnTo>
                <a:lnTo>
                  <a:pt x="9836" y="1816487"/>
                </a:lnTo>
              </a:path>
            </a:pathLst>
          </a:custGeom>
          <a:ln w="2645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002241" y="5487234"/>
            <a:ext cx="528320" cy="476250"/>
          </a:xfrm>
          <a:custGeom>
            <a:avLst/>
            <a:gdLst/>
            <a:ahLst/>
            <a:cxnLst/>
            <a:rect l="l" t="t" r="r" b="b"/>
            <a:pathLst>
              <a:path w="528319" h="476250">
                <a:moveTo>
                  <a:pt x="0" y="475826"/>
                </a:moveTo>
                <a:lnTo>
                  <a:pt x="528064" y="475826"/>
                </a:lnTo>
                <a:lnTo>
                  <a:pt x="528064" y="0"/>
                </a:lnTo>
                <a:lnTo>
                  <a:pt x="0" y="0"/>
                </a:lnTo>
                <a:lnTo>
                  <a:pt x="0" y="475826"/>
                </a:lnTo>
                <a:close/>
              </a:path>
            </a:pathLst>
          </a:custGeom>
          <a:solidFill>
            <a:srgbClr val="DCE6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002241" y="5487235"/>
            <a:ext cx="528320" cy="476250"/>
          </a:xfrm>
          <a:custGeom>
            <a:avLst/>
            <a:gdLst/>
            <a:ahLst/>
            <a:cxnLst/>
            <a:rect l="l" t="t" r="r" b="b"/>
            <a:pathLst>
              <a:path w="528319" h="476250">
                <a:moveTo>
                  <a:pt x="0" y="0"/>
                </a:moveTo>
                <a:lnTo>
                  <a:pt x="528064" y="0"/>
                </a:lnTo>
                <a:lnTo>
                  <a:pt x="528064" y="475826"/>
                </a:lnTo>
                <a:lnTo>
                  <a:pt x="0" y="475826"/>
                </a:lnTo>
                <a:lnTo>
                  <a:pt x="0" y="0"/>
                </a:lnTo>
                <a:close/>
              </a:path>
            </a:pathLst>
          </a:custGeom>
          <a:ln w="1763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102563" y="5578655"/>
            <a:ext cx="252729" cy="293370"/>
          </a:xfrm>
          <a:custGeom>
            <a:avLst/>
            <a:gdLst/>
            <a:ahLst/>
            <a:cxnLst/>
            <a:rect l="l" t="t" r="r" b="b"/>
            <a:pathLst>
              <a:path w="252730" h="293370">
                <a:moveTo>
                  <a:pt x="151188" y="0"/>
                </a:moveTo>
                <a:lnTo>
                  <a:pt x="101267" y="0"/>
                </a:lnTo>
                <a:lnTo>
                  <a:pt x="61849" y="7950"/>
                </a:lnTo>
                <a:lnTo>
                  <a:pt x="29660" y="29634"/>
                </a:lnTo>
                <a:lnTo>
                  <a:pt x="7958" y="61794"/>
                </a:lnTo>
                <a:lnTo>
                  <a:pt x="0" y="101177"/>
                </a:lnTo>
                <a:lnTo>
                  <a:pt x="0" y="191808"/>
                </a:lnTo>
                <a:lnTo>
                  <a:pt x="7958" y="231191"/>
                </a:lnTo>
                <a:lnTo>
                  <a:pt x="29660" y="263351"/>
                </a:lnTo>
                <a:lnTo>
                  <a:pt x="61849" y="285035"/>
                </a:lnTo>
                <a:lnTo>
                  <a:pt x="101267" y="292986"/>
                </a:lnTo>
                <a:lnTo>
                  <a:pt x="151188" y="292986"/>
                </a:lnTo>
                <a:lnTo>
                  <a:pt x="190606" y="285035"/>
                </a:lnTo>
                <a:lnTo>
                  <a:pt x="222795" y="263351"/>
                </a:lnTo>
                <a:lnTo>
                  <a:pt x="244497" y="231191"/>
                </a:lnTo>
                <a:lnTo>
                  <a:pt x="252455" y="191808"/>
                </a:lnTo>
                <a:lnTo>
                  <a:pt x="252455" y="101177"/>
                </a:lnTo>
                <a:lnTo>
                  <a:pt x="244497" y="61794"/>
                </a:lnTo>
                <a:lnTo>
                  <a:pt x="222795" y="29634"/>
                </a:lnTo>
                <a:lnTo>
                  <a:pt x="190606" y="7950"/>
                </a:lnTo>
                <a:lnTo>
                  <a:pt x="151188" y="0"/>
                </a:lnTo>
                <a:close/>
              </a:path>
            </a:pathLst>
          </a:custGeom>
          <a:solidFill>
            <a:srgbClr val="FFFF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102563" y="5578655"/>
            <a:ext cx="252729" cy="293370"/>
          </a:xfrm>
          <a:custGeom>
            <a:avLst/>
            <a:gdLst/>
            <a:ahLst/>
            <a:cxnLst/>
            <a:rect l="l" t="t" r="r" b="b"/>
            <a:pathLst>
              <a:path w="252730" h="293370">
                <a:moveTo>
                  <a:pt x="0" y="101177"/>
                </a:moveTo>
                <a:lnTo>
                  <a:pt x="7958" y="61794"/>
                </a:lnTo>
                <a:lnTo>
                  <a:pt x="29660" y="29634"/>
                </a:lnTo>
                <a:lnTo>
                  <a:pt x="61849" y="7951"/>
                </a:lnTo>
                <a:lnTo>
                  <a:pt x="101267" y="0"/>
                </a:lnTo>
                <a:lnTo>
                  <a:pt x="151188" y="0"/>
                </a:lnTo>
                <a:lnTo>
                  <a:pt x="190606" y="7951"/>
                </a:lnTo>
                <a:lnTo>
                  <a:pt x="222795" y="29634"/>
                </a:lnTo>
                <a:lnTo>
                  <a:pt x="244498" y="61794"/>
                </a:lnTo>
                <a:lnTo>
                  <a:pt x="252456" y="101177"/>
                </a:lnTo>
                <a:lnTo>
                  <a:pt x="252456" y="191808"/>
                </a:lnTo>
                <a:lnTo>
                  <a:pt x="244498" y="231191"/>
                </a:lnTo>
                <a:lnTo>
                  <a:pt x="222795" y="263351"/>
                </a:lnTo>
                <a:lnTo>
                  <a:pt x="190606" y="285034"/>
                </a:lnTo>
                <a:lnTo>
                  <a:pt x="151188" y="292985"/>
                </a:lnTo>
                <a:lnTo>
                  <a:pt x="101267" y="292985"/>
                </a:lnTo>
                <a:lnTo>
                  <a:pt x="61849" y="285034"/>
                </a:lnTo>
                <a:lnTo>
                  <a:pt x="29660" y="263351"/>
                </a:lnTo>
                <a:lnTo>
                  <a:pt x="7958" y="231191"/>
                </a:lnTo>
                <a:lnTo>
                  <a:pt x="0" y="191808"/>
                </a:lnTo>
                <a:lnTo>
                  <a:pt x="0" y="101177"/>
                </a:lnTo>
                <a:close/>
              </a:path>
            </a:pathLst>
          </a:custGeom>
          <a:ln w="17632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480703" y="5513669"/>
            <a:ext cx="131182" cy="42516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6124134" y="5449786"/>
            <a:ext cx="528320" cy="476250"/>
          </a:xfrm>
          <a:custGeom>
            <a:avLst/>
            <a:gdLst/>
            <a:ahLst/>
            <a:cxnLst/>
            <a:rect l="l" t="t" r="r" b="b"/>
            <a:pathLst>
              <a:path w="528320" h="476250">
                <a:moveTo>
                  <a:pt x="0" y="475826"/>
                </a:moveTo>
                <a:lnTo>
                  <a:pt x="528063" y="475826"/>
                </a:lnTo>
                <a:lnTo>
                  <a:pt x="528063" y="0"/>
                </a:lnTo>
                <a:lnTo>
                  <a:pt x="0" y="0"/>
                </a:lnTo>
                <a:lnTo>
                  <a:pt x="0" y="475826"/>
                </a:lnTo>
                <a:close/>
              </a:path>
            </a:pathLst>
          </a:custGeom>
          <a:solidFill>
            <a:srgbClr val="DCE6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6124133" y="5449786"/>
            <a:ext cx="528320" cy="476250"/>
          </a:xfrm>
          <a:custGeom>
            <a:avLst/>
            <a:gdLst/>
            <a:ahLst/>
            <a:cxnLst/>
            <a:rect l="l" t="t" r="r" b="b"/>
            <a:pathLst>
              <a:path w="528320" h="476250">
                <a:moveTo>
                  <a:pt x="528064" y="475826"/>
                </a:moveTo>
                <a:lnTo>
                  <a:pt x="0" y="475826"/>
                </a:lnTo>
                <a:lnTo>
                  <a:pt x="0" y="0"/>
                </a:lnTo>
                <a:lnTo>
                  <a:pt x="528064" y="0"/>
                </a:lnTo>
                <a:lnTo>
                  <a:pt x="528064" y="475826"/>
                </a:lnTo>
                <a:close/>
              </a:path>
            </a:pathLst>
          </a:custGeom>
          <a:ln w="1763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6299420" y="5541205"/>
            <a:ext cx="252729" cy="293370"/>
          </a:xfrm>
          <a:custGeom>
            <a:avLst/>
            <a:gdLst/>
            <a:ahLst/>
            <a:cxnLst/>
            <a:rect l="l" t="t" r="r" b="b"/>
            <a:pathLst>
              <a:path w="252729" h="293370">
                <a:moveTo>
                  <a:pt x="151188" y="0"/>
                </a:moveTo>
                <a:lnTo>
                  <a:pt x="101267" y="0"/>
                </a:lnTo>
                <a:lnTo>
                  <a:pt x="61849" y="7951"/>
                </a:lnTo>
                <a:lnTo>
                  <a:pt x="29660" y="29634"/>
                </a:lnTo>
                <a:lnTo>
                  <a:pt x="7958" y="61795"/>
                </a:lnTo>
                <a:lnTo>
                  <a:pt x="0" y="101178"/>
                </a:lnTo>
                <a:lnTo>
                  <a:pt x="0" y="191809"/>
                </a:lnTo>
                <a:lnTo>
                  <a:pt x="7958" y="231192"/>
                </a:lnTo>
                <a:lnTo>
                  <a:pt x="29660" y="263352"/>
                </a:lnTo>
                <a:lnTo>
                  <a:pt x="61849" y="285035"/>
                </a:lnTo>
                <a:lnTo>
                  <a:pt x="101267" y="292986"/>
                </a:lnTo>
                <a:lnTo>
                  <a:pt x="151188" y="292986"/>
                </a:lnTo>
                <a:lnTo>
                  <a:pt x="190606" y="285035"/>
                </a:lnTo>
                <a:lnTo>
                  <a:pt x="222795" y="263352"/>
                </a:lnTo>
                <a:lnTo>
                  <a:pt x="244497" y="231192"/>
                </a:lnTo>
                <a:lnTo>
                  <a:pt x="252455" y="191809"/>
                </a:lnTo>
                <a:lnTo>
                  <a:pt x="252455" y="101178"/>
                </a:lnTo>
                <a:lnTo>
                  <a:pt x="244497" y="61795"/>
                </a:lnTo>
                <a:lnTo>
                  <a:pt x="222795" y="29634"/>
                </a:lnTo>
                <a:lnTo>
                  <a:pt x="190606" y="7951"/>
                </a:lnTo>
                <a:lnTo>
                  <a:pt x="151188" y="0"/>
                </a:lnTo>
                <a:close/>
              </a:path>
            </a:pathLst>
          </a:custGeom>
          <a:solidFill>
            <a:srgbClr val="FFFF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6299420" y="5541206"/>
            <a:ext cx="252729" cy="293370"/>
          </a:xfrm>
          <a:custGeom>
            <a:avLst/>
            <a:gdLst/>
            <a:ahLst/>
            <a:cxnLst/>
            <a:rect l="l" t="t" r="r" b="b"/>
            <a:pathLst>
              <a:path w="252729" h="293370">
                <a:moveTo>
                  <a:pt x="252456" y="191808"/>
                </a:moveTo>
                <a:lnTo>
                  <a:pt x="244498" y="231191"/>
                </a:lnTo>
                <a:lnTo>
                  <a:pt x="222795" y="263351"/>
                </a:lnTo>
                <a:lnTo>
                  <a:pt x="190606" y="285034"/>
                </a:lnTo>
                <a:lnTo>
                  <a:pt x="151188" y="292985"/>
                </a:lnTo>
                <a:lnTo>
                  <a:pt x="101267" y="292985"/>
                </a:lnTo>
                <a:lnTo>
                  <a:pt x="61849" y="285034"/>
                </a:lnTo>
                <a:lnTo>
                  <a:pt x="29660" y="263351"/>
                </a:lnTo>
                <a:lnTo>
                  <a:pt x="7958" y="231191"/>
                </a:lnTo>
                <a:lnTo>
                  <a:pt x="0" y="191808"/>
                </a:lnTo>
                <a:lnTo>
                  <a:pt x="0" y="101177"/>
                </a:lnTo>
                <a:lnTo>
                  <a:pt x="7958" y="61794"/>
                </a:lnTo>
                <a:lnTo>
                  <a:pt x="29660" y="29634"/>
                </a:lnTo>
                <a:lnTo>
                  <a:pt x="61849" y="7951"/>
                </a:lnTo>
                <a:lnTo>
                  <a:pt x="101267" y="0"/>
                </a:lnTo>
                <a:lnTo>
                  <a:pt x="151188" y="0"/>
                </a:lnTo>
                <a:lnTo>
                  <a:pt x="190606" y="7951"/>
                </a:lnTo>
                <a:lnTo>
                  <a:pt x="222795" y="29634"/>
                </a:lnTo>
                <a:lnTo>
                  <a:pt x="244498" y="61794"/>
                </a:lnTo>
                <a:lnTo>
                  <a:pt x="252456" y="101177"/>
                </a:lnTo>
                <a:lnTo>
                  <a:pt x="252456" y="191808"/>
                </a:lnTo>
                <a:close/>
              </a:path>
            </a:pathLst>
          </a:custGeom>
          <a:ln w="17632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6040349" y="5477322"/>
            <a:ext cx="146616" cy="42736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922800" y="5981834"/>
            <a:ext cx="751840" cy="2507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R="3810" algn="ctr">
              <a:lnSpc>
                <a:spcPts val="919"/>
              </a:lnSpc>
            </a:pPr>
            <a:r>
              <a:rPr sz="800" spc="5" dirty="0">
                <a:latin typeface="Calibri"/>
                <a:cs typeface="Calibri"/>
              </a:rPr>
              <a:t>OTB </a:t>
            </a:r>
            <a:endParaRPr sz="800" dirty="0">
              <a:latin typeface="Calibri"/>
              <a:cs typeface="Calibri"/>
            </a:endParaRPr>
          </a:p>
          <a:p>
            <a:pPr marR="5080" algn="ctr">
              <a:lnSpc>
                <a:spcPct val="100000"/>
              </a:lnSpc>
              <a:spcBef>
                <a:spcPts val="25"/>
              </a:spcBef>
            </a:pPr>
            <a:r>
              <a:rPr sz="800" spc="5" dirty="0">
                <a:latin typeface="Calibri"/>
                <a:cs typeface="Calibri"/>
              </a:rPr>
              <a:t>kapasitas 12</a:t>
            </a:r>
            <a:r>
              <a:rPr sz="800" spc="-15" dirty="0">
                <a:latin typeface="Calibri"/>
                <a:cs typeface="Calibri"/>
              </a:rPr>
              <a:t> </a:t>
            </a:r>
            <a:r>
              <a:rPr sz="800" spc="5" dirty="0">
                <a:latin typeface="Calibri"/>
                <a:cs typeface="Calibri"/>
              </a:rPr>
              <a:t>core</a:t>
            </a:r>
            <a:endParaRPr sz="800" dirty="0">
              <a:latin typeface="Calibri"/>
              <a:cs typeface="Calibri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5996185" y="5945258"/>
            <a:ext cx="751840" cy="26866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R="5080" indent="635" algn="ctr">
              <a:lnSpc>
                <a:spcPts val="980"/>
              </a:lnSpc>
            </a:pPr>
            <a:r>
              <a:rPr sz="800" spc="5" dirty="0">
                <a:latin typeface="Calibri"/>
                <a:cs typeface="Calibri"/>
              </a:rPr>
              <a:t>OTB </a:t>
            </a:r>
            <a:endParaRPr lang="en-US" sz="800" spc="5" dirty="0">
              <a:latin typeface="Calibri"/>
              <a:cs typeface="Calibri"/>
            </a:endParaRPr>
          </a:p>
          <a:p>
            <a:pPr marR="5080" indent="635" algn="ctr">
              <a:lnSpc>
                <a:spcPts val="980"/>
              </a:lnSpc>
            </a:pPr>
            <a:r>
              <a:rPr sz="800" spc="5" dirty="0" err="1">
                <a:latin typeface="Calibri"/>
                <a:cs typeface="Calibri"/>
              </a:rPr>
              <a:t>kapasitas</a:t>
            </a:r>
            <a:r>
              <a:rPr sz="800" spc="5" dirty="0">
                <a:latin typeface="Calibri"/>
                <a:cs typeface="Calibri"/>
              </a:rPr>
              <a:t> 12</a:t>
            </a:r>
            <a:r>
              <a:rPr sz="800" spc="-15" dirty="0">
                <a:latin typeface="Calibri"/>
                <a:cs typeface="Calibri"/>
              </a:rPr>
              <a:t> </a:t>
            </a:r>
            <a:r>
              <a:rPr sz="800" spc="5" dirty="0">
                <a:latin typeface="Calibri"/>
                <a:cs typeface="Calibri"/>
              </a:rPr>
              <a:t>core</a:t>
            </a:r>
            <a:endParaRPr sz="800" dirty="0">
              <a:latin typeface="Calibri"/>
              <a:cs typeface="Calibri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3448006" y="7802484"/>
            <a:ext cx="67691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000" spc="-15" dirty="0">
                <a:latin typeface="Calibri"/>
                <a:cs typeface="Calibri"/>
              </a:rPr>
              <a:t>Meja</a:t>
            </a:r>
            <a:r>
              <a:rPr sz="1000" spc="-60" dirty="0">
                <a:latin typeface="Calibri"/>
                <a:cs typeface="Calibri"/>
              </a:rPr>
              <a:t> </a:t>
            </a:r>
            <a:r>
              <a:rPr sz="1000" spc="-20" dirty="0">
                <a:latin typeface="Calibri"/>
                <a:cs typeface="Calibri"/>
              </a:rPr>
              <a:t>Praktek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1449828" y="7234135"/>
            <a:ext cx="116205" cy="996315"/>
          </a:xfrm>
          <a:custGeom>
            <a:avLst/>
            <a:gdLst/>
            <a:ahLst/>
            <a:cxnLst/>
            <a:rect l="l" t="t" r="r" b="b"/>
            <a:pathLst>
              <a:path w="116205" h="996315">
                <a:moveTo>
                  <a:pt x="57877" y="0"/>
                </a:moveTo>
                <a:lnTo>
                  <a:pt x="31279" y="55569"/>
                </a:lnTo>
                <a:lnTo>
                  <a:pt x="23696" y="96057"/>
                </a:lnTo>
                <a:lnTo>
                  <a:pt x="16952" y="145818"/>
                </a:lnTo>
                <a:lnTo>
                  <a:pt x="11167" y="203828"/>
                </a:lnTo>
                <a:lnTo>
                  <a:pt x="6460" y="269062"/>
                </a:lnTo>
                <a:lnTo>
                  <a:pt x="2950" y="340494"/>
                </a:lnTo>
                <a:lnTo>
                  <a:pt x="757" y="417100"/>
                </a:lnTo>
                <a:lnTo>
                  <a:pt x="0" y="497855"/>
                </a:lnTo>
                <a:lnTo>
                  <a:pt x="757" y="578610"/>
                </a:lnTo>
                <a:lnTo>
                  <a:pt x="2950" y="655216"/>
                </a:lnTo>
                <a:lnTo>
                  <a:pt x="6460" y="726649"/>
                </a:lnTo>
                <a:lnTo>
                  <a:pt x="11167" y="791882"/>
                </a:lnTo>
                <a:lnTo>
                  <a:pt x="16952" y="849893"/>
                </a:lnTo>
                <a:lnTo>
                  <a:pt x="23696" y="899654"/>
                </a:lnTo>
                <a:lnTo>
                  <a:pt x="31279" y="940141"/>
                </a:lnTo>
                <a:lnTo>
                  <a:pt x="48489" y="989195"/>
                </a:lnTo>
                <a:lnTo>
                  <a:pt x="57877" y="995711"/>
                </a:lnTo>
                <a:lnTo>
                  <a:pt x="67265" y="989195"/>
                </a:lnTo>
                <a:lnTo>
                  <a:pt x="84475" y="940141"/>
                </a:lnTo>
                <a:lnTo>
                  <a:pt x="92059" y="899654"/>
                </a:lnTo>
                <a:lnTo>
                  <a:pt x="98803" y="849893"/>
                </a:lnTo>
                <a:lnTo>
                  <a:pt x="104588" y="791882"/>
                </a:lnTo>
                <a:lnTo>
                  <a:pt x="109295" y="726649"/>
                </a:lnTo>
                <a:lnTo>
                  <a:pt x="112804" y="655216"/>
                </a:lnTo>
                <a:lnTo>
                  <a:pt x="114997" y="578610"/>
                </a:lnTo>
                <a:lnTo>
                  <a:pt x="115755" y="497855"/>
                </a:lnTo>
                <a:lnTo>
                  <a:pt x="114997" y="417100"/>
                </a:lnTo>
                <a:lnTo>
                  <a:pt x="112804" y="340494"/>
                </a:lnTo>
                <a:lnTo>
                  <a:pt x="109295" y="269062"/>
                </a:lnTo>
                <a:lnTo>
                  <a:pt x="104588" y="203828"/>
                </a:lnTo>
                <a:lnTo>
                  <a:pt x="98803" y="145818"/>
                </a:lnTo>
                <a:lnTo>
                  <a:pt x="92059" y="96057"/>
                </a:lnTo>
                <a:lnTo>
                  <a:pt x="84475" y="55569"/>
                </a:lnTo>
                <a:lnTo>
                  <a:pt x="67265" y="6516"/>
                </a:lnTo>
                <a:lnTo>
                  <a:pt x="57877" y="0"/>
                </a:lnTo>
                <a:close/>
              </a:path>
            </a:pathLst>
          </a:custGeom>
          <a:solidFill>
            <a:srgbClr val="E46C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449828" y="7234135"/>
            <a:ext cx="116205" cy="996315"/>
          </a:xfrm>
          <a:custGeom>
            <a:avLst/>
            <a:gdLst/>
            <a:ahLst/>
            <a:cxnLst/>
            <a:rect l="l" t="t" r="r" b="b"/>
            <a:pathLst>
              <a:path w="116205" h="996315">
                <a:moveTo>
                  <a:pt x="0" y="497855"/>
                </a:moveTo>
                <a:lnTo>
                  <a:pt x="757" y="417100"/>
                </a:lnTo>
                <a:lnTo>
                  <a:pt x="2950" y="340494"/>
                </a:lnTo>
                <a:lnTo>
                  <a:pt x="6460" y="269062"/>
                </a:lnTo>
                <a:lnTo>
                  <a:pt x="11167" y="203828"/>
                </a:lnTo>
                <a:lnTo>
                  <a:pt x="16952" y="145818"/>
                </a:lnTo>
                <a:lnTo>
                  <a:pt x="23695" y="96057"/>
                </a:lnTo>
                <a:lnTo>
                  <a:pt x="31279" y="55569"/>
                </a:lnTo>
                <a:lnTo>
                  <a:pt x="48489" y="6516"/>
                </a:lnTo>
                <a:lnTo>
                  <a:pt x="57877" y="0"/>
                </a:lnTo>
                <a:lnTo>
                  <a:pt x="67265" y="6516"/>
                </a:lnTo>
                <a:lnTo>
                  <a:pt x="84475" y="55569"/>
                </a:lnTo>
                <a:lnTo>
                  <a:pt x="92059" y="96057"/>
                </a:lnTo>
                <a:lnTo>
                  <a:pt x="98803" y="145818"/>
                </a:lnTo>
                <a:lnTo>
                  <a:pt x="104588" y="203828"/>
                </a:lnTo>
                <a:lnTo>
                  <a:pt x="109295" y="269062"/>
                </a:lnTo>
                <a:lnTo>
                  <a:pt x="112804" y="340494"/>
                </a:lnTo>
                <a:lnTo>
                  <a:pt x="114998" y="417100"/>
                </a:lnTo>
                <a:lnTo>
                  <a:pt x="115755" y="497855"/>
                </a:lnTo>
                <a:lnTo>
                  <a:pt x="114998" y="578610"/>
                </a:lnTo>
                <a:lnTo>
                  <a:pt x="112804" y="655216"/>
                </a:lnTo>
                <a:lnTo>
                  <a:pt x="109295" y="726649"/>
                </a:lnTo>
                <a:lnTo>
                  <a:pt x="104588" y="791882"/>
                </a:lnTo>
                <a:lnTo>
                  <a:pt x="98803" y="849892"/>
                </a:lnTo>
                <a:lnTo>
                  <a:pt x="92059" y="899654"/>
                </a:lnTo>
                <a:lnTo>
                  <a:pt x="84475" y="940141"/>
                </a:lnTo>
                <a:lnTo>
                  <a:pt x="67265" y="989195"/>
                </a:lnTo>
                <a:lnTo>
                  <a:pt x="57877" y="995711"/>
                </a:lnTo>
                <a:lnTo>
                  <a:pt x="48489" y="989195"/>
                </a:lnTo>
                <a:lnTo>
                  <a:pt x="31279" y="940141"/>
                </a:lnTo>
                <a:lnTo>
                  <a:pt x="23695" y="899654"/>
                </a:lnTo>
                <a:lnTo>
                  <a:pt x="16952" y="849892"/>
                </a:lnTo>
                <a:lnTo>
                  <a:pt x="11167" y="791882"/>
                </a:lnTo>
                <a:lnTo>
                  <a:pt x="6460" y="726649"/>
                </a:lnTo>
                <a:lnTo>
                  <a:pt x="2950" y="655216"/>
                </a:lnTo>
                <a:lnTo>
                  <a:pt x="757" y="578610"/>
                </a:lnTo>
                <a:lnTo>
                  <a:pt x="0" y="497855"/>
                </a:lnTo>
                <a:close/>
              </a:path>
            </a:pathLst>
          </a:custGeom>
          <a:ln w="17638">
            <a:solidFill>
              <a:srgbClr val="E46C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947119" y="7393845"/>
            <a:ext cx="526415" cy="680085"/>
          </a:xfrm>
          <a:custGeom>
            <a:avLst/>
            <a:gdLst/>
            <a:ahLst/>
            <a:cxnLst/>
            <a:rect l="l" t="t" r="r" b="b"/>
            <a:pathLst>
              <a:path w="526415" h="680084">
                <a:moveTo>
                  <a:pt x="0" y="679595"/>
                </a:moveTo>
                <a:lnTo>
                  <a:pt x="525860" y="679595"/>
                </a:lnTo>
                <a:lnTo>
                  <a:pt x="525860" y="0"/>
                </a:lnTo>
                <a:lnTo>
                  <a:pt x="0" y="0"/>
                </a:lnTo>
                <a:lnTo>
                  <a:pt x="0" y="67959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947119" y="7393846"/>
            <a:ext cx="550545" cy="680085"/>
          </a:xfrm>
          <a:custGeom>
            <a:avLst/>
            <a:gdLst/>
            <a:ahLst/>
            <a:cxnLst/>
            <a:rect l="l" t="t" r="r" b="b"/>
            <a:pathLst>
              <a:path w="550544" h="680084">
                <a:moveTo>
                  <a:pt x="0" y="0"/>
                </a:moveTo>
                <a:lnTo>
                  <a:pt x="550113" y="0"/>
                </a:lnTo>
                <a:lnTo>
                  <a:pt x="550113" y="679595"/>
                </a:lnTo>
                <a:lnTo>
                  <a:pt x="0" y="679595"/>
                </a:lnTo>
                <a:lnTo>
                  <a:pt x="0" y="0"/>
                </a:lnTo>
                <a:close/>
              </a:path>
            </a:pathLst>
          </a:custGeom>
          <a:ln w="176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860028" y="7234135"/>
            <a:ext cx="108585" cy="996315"/>
          </a:xfrm>
          <a:custGeom>
            <a:avLst/>
            <a:gdLst/>
            <a:ahLst/>
            <a:cxnLst/>
            <a:rect l="l" t="t" r="r" b="b"/>
            <a:pathLst>
              <a:path w="108584" h="996315">
                <a:moveTo>
                  <a:pt x="54019" y="0"/>
                </a:moveTo>
                <a:lnTo>
                  <a:pt x="29194" y="55569"/>
                </a:lnTo>
                <a:lnTo>
                  <a:pt x="22116" y="96057"/>
                </a:lnTo>
                <a:lnTo>
                  <a:pt x="15821" y="145818"/>
                </a:lnTo>
                <a:lnTo>
                  <a:pt x="10422" y="203828"/>
                </a:lnTo>
                <a:lnTo>
                  <a:pt x="6029" y="269062"/>
                </a:lnTo>
                <a:lnTo>
                  <a:pt x="2753" y="340494"/>
                </a:lnTo>
                <a:lnTo>
                  <a:pt x="707" y="417100"/>
                </a:lnTo>
                <a:lnTo>
                  <a:pt x="0" y="497855"/>
                </a:lnTo>
                <a:lnTo>
                  <a:pt x="707" y="578610"/>
                </a:lnTo>
                <a:lnTo>
                  <a:pt x="2753" y="655216"/>
                </a:lnTo>
                <a:lnTo>
                  <a:pt x="6029" y="726649"/>
                </a:lnTo>
                <a:lnTo>
                  <a:pt x="10422" y="791882"/>
                </a:lnTo>
                <a:lnTo>
                  <a:pt x="15821" y="849893"/>
                </a:lnTo>
                <a:lnTo>
                  <a:pt x="22116" y="899654"/>
                </a:lnTo>
                <a:lnTo>
                  <a:pt x="29194" y="940141"/>
                </a:lnTo>
                <a:lnTo>
                  <a:pt x="45256" y="989195"/>
                </a:lnTo>
                <a:lnTo>
                  <a:pt x="54019" y="995711"/>
                </a:lnTo>
                <a:lnTo>
                  <a:pt x="62781" y="989195"/>
                </a:lnTo>
                <a:lnTo>
                  <a:pt x="78843" y="940141"/>
                </a:lnTo>
                <a:lnTo>
                  <a:pt x="85922" y="899654"/>
                </a:lnTo>
                <a:lnTo>
                  <a:pt x="92216" y="849893"/>
                </a:lnTo>
                <a:lnTo>
                  <a:pt x="97615" y="791882"/>
                </a:lnTo>
                <a:lnTo>
                  <a:pt x="102008" y="726649"/>
                </a:lnTo>
                <a:lnTo>
                  <a:pt x="105284" y="655216"/>
                </a:lnTo>
                <a:lnTo>
                  <a:pt x="107331" y="578610"/>
                </a:lnTo>
                <a:lnTo>
                  <a:pt x="108038" y="497855"/>
                </a:lnTo>
                <a:lnTo>
                  <a:pt x="107331" y="417100"/>
                </a:lnTo>
                <a:lnTo>
                  <a:pt x="105284" y="340494"/>
                </a:lnTo>
                <a:lnTo>
                  <a:pt x="102008" y="269062"/>
                </a:lnTo>
                <a:lnTo>
                  <a:pt x="97615" y="203828"/>
                </a:lnTo>
                <a:lnTo>
                  <a:pt x="92216" y="145818"/>
                </a:lnTo>
                <a:lnTo>
                  <a:pt x="85922" y="96057"/>
                </a:lnTo>
                <a:lnTo>
                  <a:pt x="78843" y="55569"/>
                </a:lnTo>
                <a:lnTo>
                  <a:pt x="62781" y="6516"/>
                </a:lnTo>
                <a:lnTo>
                  <a:pt x="54019" y="0"/>
                </a:lnTo>
                <a:close/>
              </a:path>
            </a:pathLst>
          </a:custGeom>
          <a:solidFill>
            <a:srgbClr val="E46C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860028" y="7234135"/>
            <a:ext cx="108585" cy="996315"/>
          </a:xfrm>
          <a:custGeom>
            <a:avLst/>
            <a:gdLst/>
            <a:ahLst/>
            <a:cxnLst/>
            <a:rect l="l" t="t" r="r" b="b"/>
            <a:pathLst>
              <a:path w="108584" h="996315">
                <a:moveTo>
                  <a:pt x="0" y="497855"/>
                </a:moveTo>
                <a:lnTo>
                  <a:pt x="707" y="417100"/>
                </a:lnTo>
                <a:lnTo>
                  <a:pt x="2753" y="340494"/>
                </a:lnTo>
                <a:lnTo>
                  <a:pt x="6029" y="269062"/>
                </a:lnTo>
                <a:lnTo>
                  <a:pt x="10422" y="203828"/>
                </a:lnTo>
                <a:lnTo>
                  <a:pt x="15821" y="145818"/>
                </a:lnTo>
                <a:lnTo>
                  <a:pt x="22116" y="96057"/>
                </a:lnTo>
                <a:lnTo>
                  <a:pt x="29194" y="55569"/>
                </a:lnTo>
                <a:lnTo>
                  <a:pt x="45256" y="6516"/>
                </a:lnTo>
                <a:lnTo>
                  <a:pt x="54019" y="0"/>
                </a:lnTo>
                <a:lnTo>
                  <a:pt x="62781" y="6516"/>
                </a:lnTo>
                <a:lnTo>
                  <a:pt x="78843" y="55569"/>
                </a:lnTo>
                <a:lnTo>
                  <a:pt x="85922" y="96057"/>
                </a:lnTo>
                <a:lnTo>
                  <a:pt x="92216" y="145818"/>
                </a:lnTo>
                <a:lnTo>
                  <a:pt x="97615" y="203828"/>
                </a:lnTo>
                <a:lnTo>
                  <a:pt x="102008" y="269062"/>
                </a:lnTo>
                <a:lnTo>
                  <a:pt x="105284" y="340494"/>
                </a:lnTo>
                <a:lnTo>
                  <a:pt x="107331" y="417100"/>
                </a:lnTo>
                <a:lnTo>
                  <a:pt x="108038" y="497855"/>
                </a:lnTo>
                <a:lnTo>
                  <a:pt x="107331" y="578610"/>
                </a:lnTo>
                <a:lnTo>
                  <a:pt x="105284" y="655216"/>
                </a:lnTo>
                <a:lnTo>
                  <a:pt x="102008" y="726649"/>
                </a:lnTo>
                <a:lnTo>
                  <a:pt x="97615" y="791882"/>
                </a:lnTo>
                <a:lnTo>
                  <a:pt x="92216" y="849892"/>
                </a:lnTo>
                <a:lnTo>
                  <a:pt x="85922" y="899654"/>
                </a:lnTo>
                <a:lnTo>
                  <a:pt x="78843" y="940141"/>
                </a:lnTo>
                <a:lnTo>
                  <a:pt x="62781" y="989195"/>
                </a:lnTo>
                <a:lnTo>
                  <a:pt x="54019" y="995711"/>
                </a:lnTo>
                <a:lnTo>
                  <a:pt x="45256" y="989195"/>
                </a:lnTo>
                <a:lnTo>
                  <a:pt x="29194" y="940141"/>
                </a:lnTo>
                <a:lnTo>
                  <a:pt x="22116" y="899654"/>
                </a:lnTo>
                <a:lnTo>
                  <a:pt x="15821" y="849892"/>
                </a:lnTo>
                <a:lnTo>
                  <a:pt x="10422" y="791882"/>
                </a:lnTo>
                <a:lnTo>
                  <a:pt x="6029" y="726649"/>
                </a:lnTo>
                <a:lnTo>
                  <a:pt x="2753" y="655216"/>
                </a:lnTo>
                <a:lnTo>
                  <a:pt x="707" y="578610"/>
                </a:lnTo>
                <a:lnTo>
                  <a:pt x="0" y="497855"/>
                </a:lnTo>
                <a:close/>
              </a:path>
            </a:pathLst>
          </a:custGeom>
          <a:ln w="17638">
            <a:solidFill>
              <a:srgbClr val="E46C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501091" y="7393846"/>
            <a:ext cx="0" cy="680085"/>
          </a:xfrm>
          <a:custGeom>
            <a:avLst/>
            <a:gdLst/>
            <a:ahLst/>
            <a:cxnLst/>
            <a:rect l="l" t="t" r="r" b="b"/>
            <a:pathLst>
              <a:path h="680084">
                <a:moveTo>
                  <a:pt x="0" y="0"/>
                </a:moveTo>
                <a:lnTo>
                  <a:pt x="0" y="679594"/>
                </a:lnTo>
              </a:path>
            </a:pathLst>
          </a:custGeom>
          <a:ln w="5622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472980" y="7393846"/>
            <a:ext cx="56515" cy="680085"/>
          </a:xfrm>
          <a:custGeom>
            <a:avLst/>
            <a:gdLst/>
            <a:ahLst/>
            <a:cxnLst/>
            <a:rect l="l" t="t" r="r" b="b"/>
            <a:pathLst>
              <a:path w="56515" h="680084">
                <a:moveTo>
                  <a:pt x="0" y="339797"/>
                </a:moveTo>
                <a:lnTo>
                  <a:pt x="742" y="261885"/>
                </a:lnTo>
                <a:lnTo>
                  <a:pt x="2857" y="190363"/>
                </a:lnTo>
                <a:lnTo>
                  <a:pt x="6175" y="127271"/>
                </a:lnTo>
                <a:lnTo>
                  <a:pt x="10529" y="74649"/>
                </a:lnTo>
                <a:lnTo>
                  <a:pt x="15748" y="34537"/>
                </a:lnTo>
                <a:lnTo>
                  <a:pt x="28111" y="0"/>
                </a:lnTo>
                <a:lnTo>
                  <a:pt x="34557" y="8974"/>
                </a:lnTo>
                <a:lnTo>
                  <a:pt x="45694" y="74649"/>
                </a:lnTo>
                <a:lnTo>
                  <a:pt x="50047" y="127271"/>
                </a:lnTo>
                <a:lnTo>
                  <a:pt x="53366" y="190363"/>
                </a:lnTo>
                <a:lnTo>
                  <a:pt x="55481" y="261885"/>
                </a:lnTo>
                <a:lnTo>
                  <a:pt x="56223" y="339797"/>
                </a:lnTo>
                <a:lnTo>
                  <a:pt x="55481" y="417710"/>
                </a:lnTo>
                <a:lnTo>
                  <a:pt x="53366" y="489232"/>
                </a:lnTo>
                <a:lnTo>
                  <a:pt x="50047" y="552323"/>
                </a:lnTo>
                <a:lnTo>
                  <a:pt x="45694" y="604945"/>
                </a:lnTo>
                <a:lnTo>
                  <a:pt x="40474" y="645057"/>
                </a:lnTo>
                <a:lnTo>
                  <a:pt x="28111" y="679595"/>
                </a:lnTo>
                <a:lnTo>
                  <a:pt x="21666" y="670621"/>
                </a:lnTo>
                <a:lnTo>
                  <a:pt x="10529" y="604945"/>
                </a:lnTo>
                <a:lnTo>
                  <a:pt x="6175" y="552323"/>
                </a:lnTo>
                <a:lnTo>
                  <a:pt x="2857" y="489232"/>
                </a:lnTo>
                <a:lnTo>
                  <a:pt x="742" y="417710"/>
                </a:lnTo>
                <a:lnTo>
                  <a:pt x="0" y="339797"/>
                </a:lnTo>
                <a:close/>
              </a:path>
            </a:pathLst>
          </a:custGeom>
          <a:ln w="1763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2836694" y="6685566"/>
            <a:ext cx="1640408" cy="48669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3048353" y="6610714"/>
            <a:ext cx="588010" cy="320675"/>
          </a:xfrm>
          <a:custGeom>
            <a:avLst/>
            <a:gdLst/>
            <a:ahLst/>
            <a:cxnLst/>
            <a:rect l="l" t="t" r="r" b="b"/>
            <a:pathLst>
              <a:path w="588010" h="320675">
                <a:moveTo>
                  <a:pt x="0" y="319178"/>
                </a:moveTo>
                <a:lnTo>
                  <a:pt x="60048" y="320203"/>
                </a:lnTo>
                <a:lnTo>
                  <a:pt x="117874" y="319399"/>
                </a:lnTo>
                <a:lnTo>
                  <a:pt x="171259" y="314939"/>
                </a:lnTo>
                <a:lnTo>
                  <a:pt x="217979" y="304992"/>
                </a:lnTo>
                <a:lnTo>
                  <a:pt x="252556" y="290252"/>
                </a:lnTo>
                <a:lnTo>
                  <a:pt x="277805" y="271301"/>
                </a:lnTo>
                <a:lnTo>
                  <a:pt x="303942" y="246144"/>
                </a:lnTo>
                <a:lnTo>
                  <a:pt x="341185" y="212785"/>
                </a:lnTo>
                <a:lnTo>
                  <a:pt x="405675" y="158093"/>
                </a:lnTo>
                <a:lnTo>
                  <a:pt x="487491" y="87330"/>
                </a:lnTo>
                <a:lnTo>
                  <a:pt x="557756" y="26099"/>
                </a:lnTo>
                <a:lnTo>
                  <a:pt x="587595" y="0"/>
                </a:lnTo>
              </a:path>
            </a:pathLst>
          </a:custGeom>
          <a:ln w="12702">
            <a:solidFill>
              <a:srgbClr val="0070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2967875" y="6116162"/>
            <a:ext cx="1337310" cy="856615"/>
          </a:xfrm>
          <a:custGeom>
            <a:avLst/>
            <a:gdLst/>
            <a:ahLst/>
            <a:cxnLst/>
            <a:rect l="l" t="t" r="r" b="b"/>
            <a:pathLst>
              <a:path w="1337310" h="856615">
                <a:moveTo>
                  <a:pt x="0" y="817052"/>
                </a:moveTo>
                <a:lnTo>
                  <a:pt x="42489" y="827977"/>
                </a:lnTo>
                <a:lnTo>
                  <a:pt x="85427" y="838142"/>
                </a:lnTo>
                <a:lnTo>
                  <a:pt x="129263" y="846786"/>
                </a:lnTo>
                <a:lnTo>
                  <a:pt x="174446" y="853150"/>
                </a:lnTo>
                <a:lnTo>
                  <a:pt x="221424" y="856474"/>
                </a:lnTo>
                <a:lnTo>
                  <a:pt x="270646" y="855996"/>
                </a:lnTo>
                <a:lnTo>
                  <a:pt x="322561" y="850958"/>
                </a:lnTo>
                <a:lnTo>
                  <a:pt x="377617" y="840598"/>
                </a:lnTo>
                <a:lnTo>
                  <a:pt x="436265" y="824157"/>
                </a:lnTo>
                <a:lnTo>
                  <a:pt x="474403" y="810934"/>
                </a:lnTo>
                <a:lnTo>
                  <a:pt x="515737" y="795110"/>
                </a:lnTo>
                <a:lnTo>
                  <a:pt x="559709" y="776924"/>
                </a:lnTo>
                <a:lnTo>
                  <a:pt x="605763" y="756615"/>
                </a:lnTo>
                <a:lnTo>
                  <a:pt x="653344" y="734425"/>
                </a:lnTo>
                <a:lnTo>
                  <a:pt x="701894" y="710593"/>
                </a:lnTo>
                <a:lnTo>
                  <a:pt x="750857" y="685359"/>
                </a:lnTo>
                <a:lnTo>
                  <a:pt x="799676" y="658963"/>
                </a:lnTo>
                <a:lnTo>
                  <a:pt x="847796" y="631645"/>
                </a:lnTo>
                <a:lnTo>
                  <a:pt x="894660" y="603644"/>
                </a:lnTo>
                <a:lnTo>
                  <a:pt x="939711" y="575202"/>
                </a:lnTo>
                <a:lnTo>
                  <a:pt x="982394" y="546557"/>
                </a:lnTo>
                <a:lnTo>
                  <a:pt x="1022151" y="517951"/>
                </a:lnTo>
                <a:lnTo>
                  <a:pt x="1058426" y="489622"/>
                </a:lnTo>
                <a:lnTo>
                  <a:pt x="1090663" y="461811"/>
                </a:lnTo>
                <a:lnTo>
                  <a:pt x="1129166" y="423752"/>
                </a:lnTo>
                <a:lnTo>
                  <a:pt x="1163072" y="384571"/>
                </a:lnTo>
                <a:lnTo>
                  <a:pt x="1192842" y="344382"/>
                </a:lnTo>
                <a:lnTo>
                  <a:pt x="1218936" y="303296"/>
                </a:lnTo>
                <a:lnTo>
                  <a:pt x="1241812" y="261425"/>
                </a:lnTo>
                <a:lnTo>
                  <a:pt x="1261931" y="218882"/>
                </a:lnTo>
                <a:lnTo>
                  <a:pt x="1279752" y="175778"/>
                </a:lnTo>
                <a:lnTo>
                  <a:pt x="1295734" y="132225"/>
                </a:lnTo>
                <a:lnTo>
                  <a:pt x="1310338" y="88337"/>
                </a:lnTo>
                <a:lnTo>
                  <a:pt x="1324022" y="44224"/>
                </a:lnTo>
                <a:lnTo>
                  <a:pt x="1337247" y="0"/>
                </a:lnTo>
              </a:path>
            </a:pathLst>
          </a:custGeom>
          <a:ln w="12703">
            <a:solidFill>
              <a:srgbClr val="00B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2960157" y="6098396"/>
            <a:ext cx="969010" cy="839469"/>
          </a:xfrm>
          <a:custGeom>
            <a:avLst/>
            <a:gdLst/>
            <a:ahLst/>
            <a:cxnLst/>
            <a:rect l="l" t="t" r="r" b="b"/>
            <a:pathLst>
              <a:path w="969010" h="839470">
                <a:moveTo>
                  <a:pt x="0" y="823624"/>
                </a:moveTo>
                <a:lnTo>
                  <a:pt x="21622" y="822791"/>
                </a:lnTo>
                <a:lnTo>
                  <a:pt x="45022" y="822291"/>
                </a:lnTo>
                <a:lnTo>
                  <a:pt x="71976" y="822457"/>
                </a:lnTo>
                <a:lnTo>
                  <a:pt x="104262" y="823624"/>
                </a:lnTo>
                <a:lnTo>
                  <a:pt x="145508" y="827846"/>
                </a:lnTo>
                <a:lnTo>
                  <a:pt x="193715" y="834290"/>
                </a:lnTo>
                <a:lnTo>
                  <a:pt x="242218" y="838957"/>
                </a:lnTo>
                <a:lnTo>
                  <a:pt x="284352" y="837845"/>
                </a:lnTo>
                <a:lnTo>
                  <a:pt x="312565" y="831957"/>
                </a:lnTo>
                <a:lnTo>
                  <a:pt x="332336" y="822735"/>
                </a:lnTo>
                <a:lnTo>
                  <a:pt x="356551" y="806847"/>
                </a:lnTo>
                <a:lnTo>
                  <a:pt x="398093" y="780960"/>
                </a:lnTo>
                <a:lnTo>
                  <a:pt x="435012" y="759669"/>
                </a:lnTo>
                <a:lnTo>
                  <a:pt x="481050" y="733403"/>
                </a:lnTo>
                <a:lnTo>
                  <a:pt x="532559" y="703716"/>
                </a:lnTo>
                <a:lnTo>
                  <a:pt x="585893" y="672163"/>
                </a:lnTo>
                <a:lnTo>
                  <a:pt x="637402" y="640300"/>
                </a:lnTo>
                <a:lnTo>
                  <a:pt x="683440" y="609680"/>
                </a:lnTo>
                <a:lnTo>
                  <a:pt x="720359" y="581859"/>
                </a:lnTo>
                <a:lnTo>
                  <a:pt x="763234" y="543139"/>
                </a:lnTo>
                <a:lnTo>
                  <a:pt x="789670" y="510307"/>
                </a:lnTo>
                <a:lnTo>
                  <a:pt x="809885" y="472364"/>
                </a:lnTo>
                <a:lnTo>
                  <a:pt x="834099" y="418311"/>
                </a:lnTo>
                <a:lnTo>
                  <a:pt x="849891" y="380369"/>
                </a:lnTo>
                <a:lnTo>
                  <a:pt x="867126" y="334316"/>
                </a:lnTo>
                <a:lnTo>
                  <a:pt x="885028" y="283152"/>
                </a:lnTo>
                <a:lnTo>
                  <a:pt x="902818" y="229877"/>
                </a:lnTo>
                <a:lnTo>
                  <a:pt x="919720" y="177490"/>
                </a:lnTo>
                <a:lnTo>
                  <a:pt x="934956" y="128993"/>
                </a:lnTo>
                <a:lnTo>
                  <a:pt x="947748" y="87384"/>
                </a:lnTo>
                <a:lnTo>
                  <a:pt x="967427" y="17554"/>
                </a:lnTo>
                <a:lnTo>
                  <a:pt x="968871" y="1444"/>
                </a:lnTo>
                <a:lnTo>
                  <a:pt x="964539" y="0"/>
                </a:lnTo>
                <a:lnTo>
                  <a:pt x="957320" y="5888"/>
                </a:lnTo>
              </a:path>
            </a:pathLst>
          </a:custGeom>
          <a:ln w="12704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2974489" y="6930339"/>
            <a:ext cx="1185545" cy="554355"/>
          </a:xfrm>
          <a:custGeom>
            <a:avLst/>
            <a:gdLst/>
            <a:ahLst/>
            <a:cxnLst/>
            <a:rect l="l" t="t" r="r" b="b"/>
            <a:pathLst>
              <a:path w="1185545" h="554354">
                <a:moveTo>
                  <a:pt x="0" y="7537"/>
                </a:moveTo>
                <a:lnTo>
                  <a:pt x="53404" y="1939"/>
                </a:lnTo>
                <a:lnTo>
                  <a:pt x="107252" y="0"/>
                </a:lnTo>
                <a:lnTo>
                  <a:pt x="161989" y="5376"/>
                </a:lnTo>
                <a:lnTo>
                  <a:pt x="218060" y="21727"/>
                </a:lnTo>
                <a:lnTo>
                  <a:pt x="257344" y="40662"/>
                </a:lnTo>
                <a:lnTo>
                  <a:pt x="298472" y="65608"/>
                </a:lnTo>
                <a:lnTo>
                  <a:pt x="340126" y="94890"/>
                </a:lnTo>
                <a:lnTo>
                  <a:pt x="380991" y="126832"/>
                </a:lnTo>
                <a:lnTo>
                  <a:pt x="419748" y="159760"/>
                </a:lnTo>
                <a:lnTo>
                  <a:pt x="455082" y="191998"/>
                </a:lnTo>
                <a:lnTo>
                  <a:pt x="490958" y="232579"/>
                </a:lnTo>
                <a:lnTo>
                  <a:pt x="521373" y="276850"/>
                </a:lnTo>
                <a:lnTo>
                  <a:pt x="549967" y="321404"/>
                </a:lnTo>
                <a:lnTo>
                  <a:pt x="580382" y="362837"/>
                </a:lnTo>
                <a:lnTo>
                  <a:pt x="616258" y="397742"/>
                </a:lnTo>
                <a:lnTo>
                  <a:pt x="657291" y="425099"/>
                </a:lnTo>
                <a:lnTo>
                  <a:pt x="701055" y="447178"/>
                </a:lnTo>
                <a:lnTo>
                  <a:pt x="748004" y="465510"/>
                </a:lnTo>
                <a:lnTo>
                  <a:pt x="798594" y="481629"/>
                </a:lnTo>
                <a:lnTo>
                  <a:pt x="853280" y="497067"/>
                </a:lnTo>
                <a:lnTo>
                  <a:pt x="895295" y="507596"/>
                </a:lnTo>
                <a:lnTo>
                  <a:pt x="939797" y="517007"/>
                </a:lnTo>
                <a:lnTo>
                  <a:pt x="986372" y="525487"/>
                </a:lnTo>
                <a:lnTo>
                  <a:pt x="1034606" y="533223"/>
                </a:lnTo>
                <a:lnTo>
                  <a:pt x="1084084" y="540401"/>
                </a:lnTo>
                <a:lnTo>
                  <a:pt x="1134390" y="547206"/>
                </a:lnTo>
                <a:lnTo>
                  <a:pt x="1185112" y="553824"/>
                </a:lnTo>
              </a:path>
            </a:pathLst>
          </a:custGeom>
          <a:ln w="12702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2984411" y="6923527"/>
            <a:ext cx="1203960" cy="741045"/>
          </a:xfrm>
          <a:custGeom>
            <a:avLst/>
            <a:gdLst/>
            <a:ahLst/>
            <a:cxnLst/>
            <a:rect l="l" t="t" r="r" b="b"/>
            <a:pathLst>
              <a:path w="1203960" h="741045">
                <a:moveTo>
                  <a:pt x="0" y="0"/>
                </a:moveTo>
                <a:lnTo>
                  <a:pt x="31909" y="31788"/>
                </a:lnTo>
                <a:lnTo>
                  <a:pt x="64111" y="63738"/>
                </a:lnTo>
                <a:lnTo>
                  <a:pt x="96898" y="96008"/>
                </a:lnTo>
                <a:lnTo>
                  <a:pt x="130562" y="128762"/>
                </a:lnTo>
                <a:lnTo>
                  <a:pt x="165397" y="162158"/>
                </a:lnTo>
                <a:lnTo>
                  <a:pt x="201695" y="196358"/>
                </a:lnTo>
                <a:lnTo>
                  <a:pt x="239748" y="231522"/>
                </a:lnTo>
                <a:lnTo>
                  <a:pt x="279849" y="267812"/>
                </a:lnTo>
                <a:lnTo>
                  <a:pt x="322291" y="305387"/>
                </a:lnTo>
                <a:lnTo>
                  <a:pt x="356170" y="335674"/>
                </a:lnTo>
                <a:lnTo>
                  <a:pt x="392024" y="368648"/>
                </a:lnTo>
                <a:lnTo>
                  <a:pt x="429524" y="403595"/>
                </a:lnTo>
                <a:lnTo>
                  <a:pt x="468340" y="439800"/>
                </a:lnTo>
                <a:lnTo>
                  <a:pt x="508144" y="476547"/>
                </a:lnTo>
                <a:lnTo>
                  <a:pt x="548606" y="513122"/>
                </a:lnTo>
                <a:lnTo>
                  <a:pt x="589397" y="548809"/>
                </a:lnTo>
                <a:lnTo>
                  <a:pt x="630188" y="582893"/>
                </a:lnTo>
                <a:lnTo>
                  <a:pt x="670650" y="614659"/>
                </a:lnTo>
                <a:lnTo>
                  <a:pt x="710454" y="643392"/>
                </a:lnTo>
                <a:lnTo>
                  <a:pt x="749270" y="668376"/>
                </a:lnTo>
                <a:lnTo>
                  <a:pt x="786770" y="688898"/>
                </a:lnTo>
                <a:lnTo>
                  <a:pt x="913924" y="727126"/>
                </a:lnTo>
                <a:lnTo>
                  <a:pt x="1050409" y="740831"/>
                </a:lnTo>
                <a:lnTo>
                  <a:pt x="1159346" y="740998"/>
                </a:lnTo>
                <a:lnTo>
                  <a:pt x="1203854" y="738612"/>
                </a:lnTo>
              </a:path>
            </a:pathLst>
          </a:custGeom>
          <a:ln w="12703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2993231" y="6946657"/>
            <a:ext cx="1090930" cy="276860"/>
          </a:xfrm>
          <a:custGeom>
            <a:avLst/>
            <a:gdLst/>
            <a:ahLst/>
            <a:cxnLst/>
            <a:rect l="l" t="t" r="r" b="b"/>
            <a:pathLst>
              <a:path w="1090929" h="276859">
                <a:moveTo>
                  <a:pt x="0" y="0"/>
                </a:moveTo>
                <a:lnTo>
                  <a:pt x="48136" y="6934"/>
                </a:lnTo>
                <a:lnTo>
                  <a:pt x="96401" y="14007"/>
                </a:lnTo>
                <a:lnTo>
                  <a:pt x="144922" y="21356"/>
                </a:lnTo>
                <a:lnTo>
                  <a:pt x="193827" y="29120"/>
                </a:lnTo>
                <a:lnTo>
                  <a:pt x="243244" y="37438"/>
                </a:lnTo>
                <a:lnTo>
                  <a:pt x="293301" y="46446"/>
                </a:lnTo>
                <a:lnTo>
                  <a:pt x="344126" y="56283"/>
                </a:lnTo>
                <a:lnTo>
                  <a:pt x="395847" y="67088"/>
                </a:lnTo>
                <a:lnTo>
                  <a:pt x="448591" y="78999"/>
                </a:lnTo>
                <a:lnTo>
                  <a:pt x="502488" y="92154"/>
                </a:lnTo>
                <a:lnTo>
                  <a:pt x="548349" y="104140"/>
                </a:lnTo>
                <a:lnTo>
                  <a:pt x="595025" y="117006"/>
                </a:lnTo>
                <a:lnTo>
                  <a:pt x="642442" y="130672"/>
                </a:lnTo>
                <a:lnTo>
                  <a:pt x="690525" y="145058"/>
                </a:lnTo>
                <a:lnTo>
                  <a:pt x="739201" y="160084"/>
                </a:lnTo>
                <a:lnTo>
                  <a:pt x="788396" y="175670"/>
                </a:lnTo>
                <a:lnTo>
                  <a:pt x="838035" y="191735"/>
                </a:lnTo>
                <a:lnTo>
                  <a:pt x="888044" y="208201"/>
                </a:lnTo>
                <a:lnTo>
                  <a:pt x="938350" y="224987"/>
                </a:lnTo>
                <a:lnTo>
                  <a:pt x="988877" y="242012"/>
                </a:lnTo>
                <a:lnTo>
                  <a:pt x="1039553" y="259198"/>
                </a:lnTo>
                <a:lnTo>
                  <a:pt x="1090304" y="276464"/>
                </a:lnTo>
              </a:path>
            </a:pathLst>
          </a:custGeom>
          <a:ln w="12700">
            <a:solidFill>
              <a:srgbClr val="FAC09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3322454" y="6296362"/>
            <a:ext cx="1072515" cy="720725"/>
          </a:xfrm>
          <a:custGeom>
            <a:avLst/>
            <a:gdLst/>
            <a:ahLst/>
            <a:cxnLst/>
            <a:rect l="l" t="t" r="r" b="b"/>
            <a:pathLst>
              <a:path w="1072514" h="720725">
                <a:moveTo>
                  <a:pt x="1071966" y="652180"/>
                </a:moveTo>
                <a:lnTo>
                  <a:pt x="1046605" y="676103"/>
                </a:lnTo>
                <a:lnTo>
                  <a:pt x="1019337" y="697289"/>
                </a:lnTo>
                <a:lnTo>
                  <a:pt x="988257" y="713002"/>
                </a:lnTo>
                <a:lnTo>
                  <a:pt x="951459" y="720506"/>
                </a:lnTo>
                <a:lnTo>
                  <a:pt x="907035" y="717065"/>
                </a:lnTo>
                <a:lnTo>
                  <a:pt x="853080" y="699942"/>
                </a:lnTo>
                <a:lnTo>
                  <a:pt x="787687" y="666401"/>
                </a:lnTo>
                <a:lnTo>
                  <a:pt x="726676" y="625331"/>
                </a:lnTo>
                <a:lnTo>
                  <a:pt x="690820" y="598386"/>
                </a:lnTo>
                <a:lnTo>
                  <a:pt x="652071" y="567894"/>
                </a:lnTo>
                <a:lnTo>
                  <a:pt x="610934" y="534399"/>
                </a:lnTo>
                <a:lnTo>
                  <a:pt x="567916" y="498445"/>
                </a:lnTo>
                <a:lnTo>
                  <a:pt x="523522" y="460576"/>
                </a:lnTo>
                <a:lnTo>
                  <a:pt x="478257" y="421336"/>
                </a:lnTo>
                <a:lnTo>
                  <a:pt x="432628" y="381271"/>
                </a:lnTo>
                <a:lnTo>
                  <a:pt x="387139" y="340923"/>
                </a:lnTo>
                <a:lnTo>
                  <a:pt x="342298" y="300838"/>
                </a:lnTo>
                <a:lnTo>
                  <a:pt x="298608" y="261560"/>
                </a:lnTo>
                <a:lnTo>
                  <a:pt x="256576" y="223632"/>
                </a:lnTo>
                <a:lnTo>
                  <a:pt x="216708" y="187599"/>
                </a:lnTo>
                <a:lnTo>
                  <a:pt x="179509" y="154005"/>
                </a:lnTo>
                <a:lnTo>
                  <a:pt x="145484" y="123395"/>
                </a:lnTo>
                <a:lnTo>
                  <a:pt x="115140" y="96312"/>
                </a:lnTo>
                <a:lnTo>
                  <a:pt x="67516" y="54907"/>
                </a:lnTo>
                <a:lnTo>
                  <a:pt x="21671" y="16714"/>
                </a:lnTo>
                <a:lnTo>
                  <a:pt x="833" y="0"/>
                </a:lnTo>
                <a:lnTo>
                  <a:pt x="0" y="469"/>
                </a:lnTo>
                <a:lnTo>
                  <a:pt x="14170" y="13825"/>
                </a:lnTo>
                <a:lnTo>
                  <a:pt x="38342" y="35774"/>
                </a:lnTo>
                <a:lnTo>
                  <a:pt x="67516" y="62018"/>
                </a:lnTo>
              </a:path>
            </a:pathLst>
          </a:custGeom>
          <a:ln w="12703">
            <a:solidFill>
              <a:srgbClr val="00B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4176551" y="5887061"/>
            <a:ext cx="172085" cy="1079500"/>
          </a:xfrm>
          <a:custGeom>
            <a:avLst/>
            <a:gdLst/>
            <a:ahLst/>
            <a:cxnLst/>
            <a:rect l="l" t="t" r="r" b="b"/>
            <a:pathLst>
              <a:path w="172085" h="1079500">
                <a:moveTo>
                  <a:pt x="171567" y="1079421"/>
                </a:moveTo>
                <a:lnTo>
                  <a:pt x="132852" y="1051098"/>
                </a:lnTo>
                <a:lnTo>
                  <a:pt x="96359" y="1020612"/>
                </a:lnTo>
                <a:lnTo>
                  <a:pt x="64307" y="985798"/>
                </a:lnTo>
                <a:lnTo>
                  <a:pt x="38917" y="944493"/>
                </a:lnTo>
                <a:lnTo>
                  <a:pt x="24515" y="907566"/>
                </a:lnTo>
                <a:lnTo>
                  <a:pt x="14661" y="868082"/>
                </a:lnTo>
                <a:lnTo>
                  <a:pt x="8218" y="824337"/>
                </a:lnTo>
                <a:lnTo>
                  <a:pt x="4049" y="774626"/>
                </a:lnTo>
                <a:lnTo>
                  <a:pt x="1017" y="717247"/>
                </a:lnTo>
                <a:lnTo>
                  <a:pt x="0" y="675803"/>
                </a:lnTo>
                <a:lnTo>
                  <a:pt x="277" y="629588"/>
                </a:lnTo>
                <a:lnTo>
                  <a:pt x="1517" y="579933"/>
                </a:lnTo>
                <a:lnTo>
                  <a:pt x="3386" y="528170"/>
                </a:lnTo>
                <a:lnTo>
                  <a:pt x="5551" y="475631"/>
                </a:lnTo>
                <a:lnTo>
                  <a:pt x="7679" y="423646"/>
                </a:lnTo>
                <a:lnTo>
                  <a:pt x="9438" y="373547"/>
                </a:lnTo>
                <a:lnTo>
                  <a:pt x="10492" y="326667"/>
                </a:lnTo>
                <a:lnTo>
                  <a:pt x="11096" y="268154"/>
                </a:lnTo>
                <a:lnTo>
                  <a:pt x="11370" y="211860"/>
                </a:lnTo>
                <a:lnTo>
                  <a:pt x="11381" y="157341"/>
                </a:lnTo>
                <a:lnTo>
                  <a:pt x="11194" y="104154"/>
                </a:lnTo>
                <a:lnTo>
                  <a:pt x="10876" y="51855"/>
                </a:lnTo>
                <a:lnTo>
                  <a:pt x="10492" y="0"/>
                </a:lnTo>
              </a:path>
            </a:pathLst>
          </a:custGeom>
          <a:ln w="12711">
            <a:solidFill>
              <a:srgbClr val="4A7EB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3112293" y="6900647"/>
            <a:ext cx="1336675" cy="620395"/>
          </a:xfrm>
          <a:custGeom>
            <a:avLst/>
            <a:gdLst/>
            <a:ahLst/>
            <a:cxnLst/>
            <a:rect l="l" t="t" r="r" b="b"/>
            <a:pathLst>
              <a:path w="1336675" h="620395">
                <a:moveTo>
                  <a:pt x="1336145" y="44685"/>
                </a:moveTo>
                <a:lnTo>
                  <a:pt x="1281250" y="22911"/>
                </a:lnTo>
                <a:lnTo>
                  <a:pt x="1227464" y="6296"/>
                </a:lnTo>
                <a:lnTo>
                  <a:pt x="1175900" y="0"/>
                </a:lnTo>
                <a:lnTo>
                  <a:pt x="1127668" y="9181"/>
                </a:lnTo>
                <a:lnTo>
                  <a:pt x="1095146" y="30541"/>
                </a:lnTo>
                <a:lnTo>
                  <a:pt x="1068006" y="62750"/>
                </a:lnTo>
                <a:lnTo>
                  <a:pt x="1041018" y="102743"/>
                </a:lnTo>
                <a:lnTo>
                  <a:pt x="1008951" y="147451"/>
                </a:lnTo>
                <a:lnTo>
                  <a:pt x="966573" y="193806"/>
                </a:lnTo>
                <a:lnTo>
                  <a:pt x="938872" y="221226"/>
                </a:lnTo>
                <a:lnTo>
                  <a:pt x="910157" y="251598"/>
                </a:lnTo>
                <a:lnTo>
                  <a:pt x="879883" y="284015"/>
                </a:lnTo>
                <a:lnTo>
                  <a:pt x="847503" y="317571"/>
                </a:lnTo>
                <a:lnTo>
                  <a:pt x="812470" y="351362"/>
                </a:lnTo>
                <a:lnTo>
                  <a:pt x="774241" y="384480"/>
                </a:lnTo>
                <a:lnTo>
                  <a:pt x="732267" y="416021"/>
                </a:lnTo>
                <a:lnTo>
                  <a:pt x="686004" y="445077"/>
                </a:lnTo>
                <a:lnTo>
                  <a:pt x="634905" y="470744"/>
                </a:lnTo>
                <a:lnTo>
                  <a:pt x="596418" y="486579"/>
                </a:lnTo>
                <a:lnTo>
                  <a:pt x="555447" y="501366"/>
                </a:lnTo>
                <a:lnTo>
                  <a:pt x="512198" y="515193"/>
                </a:lnTo>
                <a:lnTo>
                  <a:pt x="466878" y="528147"/>
                </a:lnTo>
                <a:lnTo>
                  <a:pt x="419696" y="540316"/>
                </a:lnTo>
                <a:lnTo>
                  <a:pt x="370857" y="551787"/>
                </a:lnTo>
                <a:lnTo>
                  <a:pt x="320569" y="562647"/>
                </a:lnTo>
                <a:lnTo>
                  <a:pt x="269038" y="572983"/>
                </a:lnTo>
                <a:lnTo>
                  <a:pt x="216473" y="582883"/>
                </a:lnTo>
                <a:lnTo>
                  <a:pt x="163079" y="592434"/>
                </a:lnTo>
                <a:lnTo>
                  <a:pt x="109064" y="601723"/>
                </a:lnTo>
                <a:lnTo>
                  <a:pt x="54635" y="610838"/>
                </a:lnTo>
                <a:lnTo>
                  <a:pt x="0" y="619865"/>
                </a:lnTo>
              </a:path>
            </a:pathLst>
          </a:custGeom>
          <a:ln w="12702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2762823" y="6916394"/>
            <a:ext cx="1668145" cy="465455"/>
          </a:xfrm>
          <a:custGeom>
            <a:avLst/>
            <a:gdLst/>
            <a:ahLst/>
            <a:cxnLst/>
            <a:rect l="l" t="t" r="r" b="b"/>
            <a:pathLst>
              <a:path w="1668145" h="465454">
                <a:moveTo>
                  <a:pt x="1667976" y="10656"/>
                </a:moveTo>
                <a:lnTo>
                  <a:pt x="1618369" y="3996"/>
                </a:lnTo>
                <a:lnTo>
                  <a:pt x="1569651" y="0"/>
                </a:lnTo>
                <a:lnTo>
                  <a:pt x="1522710" y="1332"/>
                </a:lnTo>
                <a:lnTo>
                  <a:pt x="1478434" y="10656"/>
                </a:lnTo>
                <a:lnTo>
                  <a:pt x="1452353" y="24183"/>
                </a:lnTo>
                <a:lnTo>
                  <a:pt x="1435067" y="42142"/>
                </a:lnTo>
                <a:lnTo>
                  <a:pt x="1415657" y="64706"/>
                </a:lnTo>
                <a:lnTo>
                  <a:pt x="1383207" y="92043"/>
                </a:lnTo>
                <a:lnTo>
                  <a:pt x="1326799" y="124326"/>
                </a:lnTo>
                <a:lnTo>
                  <a:pt x="1294616" y="140041"/>
                </a:lnTo>
                <a:lnTo>
                  <a:pt x="1258353" y="157890"/>
                </a:lnTo>
                <a:lnTo>
                  <a:pt x="1218404" y="177442"/>
                </a:lnTo>
                <a:lnTo>
                  <a:pt x="1175165" y="198264"/>
                </a:lnTo>
                <a:lnTo>
                  <a:pt x="1129029" y="219924"/>
                </a:lnTo>
                <a:lnTo>
                  <a:pt x="1080393" y="241992"/>
                </a:lnTo>
                <a:lnTo>
                  <a:pt x="1029651" y="264034"/>
                </a:lnTo>
                <a:lnTo>
                  <a:pt x="977198" y="285621"/>
                </a:lnTo>
                <a:lnTo>
                  <a:pt x="923428" y="306319"/>
                </a:lnTo>
                <a:lnTo>
                  <a:pt x="868738" y="325698"/>
                </a:lnTo>
                <a:lnTo>
                  <a:pt x="813520" y="343325"/>
                </a:lnTo>
                <a:lnTo>
                  <a:pt x="758171" y="358769"/>
                </a:lnTo>
                <a:lnTo>
                  <a:pt x="713326" y="369719"/>
                </a:lnTo>
                <a:lnTo>
                  <a:pt x="667303" y="379874"/>
                </a:lnTo>
                <a:lnTo>
                  <a:pt x="620184" y="389290"/>
                </a:lnTo>
                <a:lnTo>
                  <a:pt x="572054" y="398023"/>
                </a:lnTo>
                <a:lnTo>
                  <a:pt x="522997" y="406132"/>
                </a:lnTo>
                <a:lnTo>
                  <a:pt x="473098" y="413672"/>
                </a:lnTo>
                <a:lnTo>
                  <a:pt x="422441" y="420700"/>
                </a:lnTo>
                <a:lnTo>
                  <a:pt x="371110" y="427274"/>
                </a:lnTo>
                <a:lnTo>
                  <a:pt x="319189" y="433450"/>
                </a:lnTo>
                <a:lnTo>
                  <a:pt x="266763" y="439285"/>
                </a:lnTo>
                <a:lnTo>
                  <a:pt x="213916" y="444836"/>
                </a:lnTo>
                <a:lnTo>
                  <a:pt x="160732" y="450160"/>
                </a:lnTo>
                <a:lnTo>
                  <a:pt x="107295" y="455313"/>
                </a:lnTo>
                <a:lnTo>
                  <a:pt x="53689" y="460352"/>
                </a:lnTo>
                <a:lnTo>
                  <a:pt x="0" y="465335"/>
                </a:lnTo>
              </a:path>
            </a:pathLst>
          </a:custGeom>
          <a:ln w="12700">
            <a:solidFill>
              <a:srgbClr val="E46C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3462866" y="5996105"/>
            <a:ext cx="899794" cy="929640"/>
          </a:xfrm>
          <a:custGeom>
            <a:avLst/>
            <a:gdLst/>
            <a:ahLst/>
            <a:cxnLst/>
            <a:rect l="l" t="t" r="r" b="b"/>
            <a:pathLst>
              <a:path w="899795" h="929640">
                <a:moveTo>
                  <a:pt x="899583" y="929624"/>
                </a:moveTo>
                <a:lnTo>
                  <a:pt x="830634" y="903678"/>
                </a:lnTo>
                <a:lnTo>
                  <a:pt x="767012" y="865756"/>
                </a:lnTo>
                <a:lnTo>
                  <a:pt x="748074" y="844024"/>
                </a:lnTo>
                <a:lnTo>
                  <a:pt x="737903" y="828172"/>
                </a:lnTo>
                <a:lnTo>
                  <a:pt x="712213" y="795368"/>
                </a:lnTo>
                <a:lnTo>
                  <a:pt x="662850" y="738022"/>
                </a:lnTo>
                <a:lnTo>
                  <a:pt x="620449" y="690310"/>
                </a:lnTo>
                <a:lnTo>
                  <a:pt x="570506" y="634358"/>
                </a:lnTo>
                <a:lnTo>
                  <a:pt x="542967" y="603579"/>
                </a:lnTo>
                <a:lnTo>
                  <a:pt x="513858" y="571084"/>
                </a:lnTo>
                <a:lnTo>
                  <a:pt x="483282" y="536986"/>
                </a:lnTo>
                <a:lnTo>
                  <a:pt x="451344" y="501401"/>
                </a:lnTo>
                <a:lnTo>
                  <a:pt x="418149" y="464443"/>
                </a:lnTo>
                <a:lnTo>
                  <a:pt x="383802" y="426225"/>
                </a:lnTo>
                <a:lnTo>
                  <a:pt x="348407" y="386864"/>
                </a:lnTo>
                <a:lnTo>
                  <a:pt x="312070" y="346473"/>
                </a:lnTo>
                <a:lnTo>
                  <a:pt x="274894" y="305166"/>
                </a:lnTo>
                <a:lnTo>
                  <a:pt x="236985" y="263059"/>
                </a:lnTo>
                <a:lnTo>
                  <a:pt x="198448" y="220264"/>
                </a:lnTo>
                <a:lnTo>
                  <a:pt x="159387" y="176898"/>
                </a:lnTo>
                <a:lnTo>
                  <a:pt x="119906" y="133074"/>
                </a:lnTo>
                <a:lnTo>
                  <a:pt x="80112" y="88906"/>
                </a:lnTo>
                <a:lnTo>
                  <a:pt x="40108" y="44510"/>
                </a:lnTo>
                <a:lnTo>
                  <a:pt x="0" y="0"/>
                </a:lnTo>
              </a:path>
            </a:pathLst>
          </a:custGeom>
          <a:ln w="12705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763538" y="5719224"/>
            <a:ext cx="288290" cy="1762760"/>
          </a:xfrm>
          <a:custGeom>
            <a:avLst/>
            <a:gdLst/>
            <a:ahLst/>
            <a:cxnLst/>
            <a:rect l="l" t="t" r="r" b="b"/>
            <a:pathLst>
              <a:path w="288290" h="1762759">
                <a:moveTo>
                  <a:pt x="232088" y="5120"/>
                </a:moveTo>
                <a:lnTo>
                  <a:pt x="191445" y="989"/>
                </a:lnTo>
                <a:lnTo>
                  <a:pt x="152507" y="0"/>
                </a:lnTo>
                <a:lnTo>
                  <a:pt x="116979" y="5294"/>
                </a:lnTo>
                <a:lnTo>
                  <a:pt x="61401" y="34212"/>
                </a:lnTo>
                <a:lnTo>
                  <a:pt x="24711" y="87741"/>
                </a:lnTo>
                <a:lnTo>
                  <a:pt x="13807" y="168965"/>
                </a:lnTo>
                <a:lnTo>
                  <a:pt x="8909" y="244570"/>
                </a:lnTo>
                <a:lnTo>
                  <a:pt x="6514" y="290702"/>
                </a:lnTo>
                <a:lnTo>
                  <a:pt x="4319" y="341236"/>
                </a:lnTo>
                <a:lnTo>
                  <a:pt x="2447" y="395309"/>
                </a:lnTo>
                <a:lnTo>
                  <a:pt x="1022" y="452059"/>
                </a:lnTo>
                <a:lnTo>
                  <a:pt x="165" y="510621"/>
                </a:lnTo>
                <a:lnTo>
                  <a:pt x="0" y="570134"/>
                </a:lnTo>
                <a:lnTo>
                  <a:pt x="649" y="629733"/>
                </a:lnTo>
                <a:lnTo>
                  <a:pt x="2237" y="688556"/>
                </a:lnTo>
                <a:lnTo>
                  <a:pt x="4885" y="745740"/>
                </a:lnTo>
                <a:lnTo>
                  <a:pt x="8716" y="800421"/>
                </a:lnTo>
                <a:lnTo>
                  <a:pt x="13854" y="851737"/>
                </a:lnTo>
                <a:lnTo>
                  <a:pt x="20422" y="898824"/>
                </a:lnTo>
                <a:lnTo>
                  <a:pt x="31752" y="955338"/>
                </a:lnTo>
                <a:lnTo>
                  <a:pt x="46617" y="1010934"/>
                </a:lnTo>
                <a:lnTo>
                  <a:pt x="64284" y="1065311"/>
                </a:lnTo>
                <a:lnTo>
                  <a:pt x="84023" y="1118165"/>
                </a:lnTo>
                <a:lnTo>
                  <a:pt x="105104" y="1169196"/>
                </a:lnTo>
                <a:lnTo>
                  <a:pt x="126797" y="1218100"/>
                </a:lnTo>
                <a:lnTo>
                  <a:pt x="148370" y="1264575"/>
                </a:lnTo>
                <a:lnTo>
                  <a:pt x="169093" y="1308321"/>
                </a:lnTo>
                <a:lnTo>
                  <a:pt x="188237" y="1349033"/>
                </a:lnTo>
                <a:lnTo>
                  <a:pt x="205069" y="1386411"/>
                </a:lnTo>
                <a:lnTo>
                  <a:pt x="218859" y="1420151"/>
                </a:lnTo>
                <a:lnTo>
                  <a:pt x="246403" y="1489274"/>
                </a:lnTo>
                <a:lnTo>
                  <a:pt x="264748" y="1531864"/>
                </a:lnTo>
                <a:lnTo>
                  <a:pt x="276685" y="1563283"/>
                </a:lnTo>
                <a:lnTo>
                  <a:pt x="285005" y="1598892"/>
                </a:lnTo>
                <a:lnTo>
                  <a:pt x="288157" y="1648581"/>
                </a:lnTo>
                <a:lnTo>
                  <a:pt x="285419" y="1702227"/>
                </a:lnTo>
                <a:lnTo>
                  <a:pt x="280820" y="1745166"/>
                </a:lnTo>
                <a:lnTo>
                  <a:pt x="278391" y="1762738"/>
                </a:lnTo>
              </a:path>
            </a:pathLst>
          </a:custGeom>
          <a:ln w="2645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5442586" y="6499688"/>
            <a:ext cx="106894" cy="46485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5442586" y="6353211"/>
            <a:ext cx="638120" cy="14647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5442586" y="6353212"/>
            <a:ext cx="745015" cy="61133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5549481" y="6818070"/>
            <a:ext cx="638119" cy="14647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6080705" y="6353211"/>
            <a:ext cx="106895" cy="46485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 txBox="1"/>
          <p:nvPr/>
        </p:nvSpPr>
        <p:spPr>
          <a:xfrm>
            <a:off x="5241710" y="6120981"/>
            <a:ext cx="46291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latin typeface="Calibri"/>
                <a:cs typeface="Calibri"/>
              </a:rPr>
              <a:t>Patch</a:t>
            </a:r>
            <a:r>
              <a:rPr sz="800" spc="-30" dirty="0">
                <a:latin typeface="Calibri"/>
                <a:cs typeface="Calibri"/>
              </a:rPr>
              <a:t> </a:t>
            </a:r>
            <a:r>
              <a:rPr sz="800" spc="5" dirty="0">
                <a:latin typeface="Calibri"/>
                <a:cs typeface="Calibri"/>
              </a:rPr>
              <a:t>cord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71" name="object 71"/>
          <p:cNvSpPr/>
          <p:nvPr/>
        </p:nvSpPr>
        <p:spPr>
          <a:xfrm>
            <a:off x="5717716" y="5793494"/>
            <a:ext cx="365760" cy="705485"/>
          </a:xfrm>
          <a:custGeom>
            <a:avLst/>
            <a:gdLst/>
            <a:ahLst/>
            <a:cxnLst/>
            <a:rect l="l" t="t" r="r" b="b"/>
            <a:pathLst>
              <a:path w="365760" h="705485">
                <a:moveTo>
                  <a:pt x="365628" y="15067"/>
                </a:moveTo>
                <a:lnTo>
                  <a:pt x="325341" y="7458"/>
                </a:lnTo>
                <a:lnTo>
                  <a:pt x="285701" y="1789"/>
                </a:lnTo>
                <a:lnTo>
                  <a:pt x="247356" y="0"/>
                </a:lnTo>
                <a:lnTo>
                  <a:pt x="210952" y="4031"/>
                </a:lnTo>
                <a:lnTo>
                  <a:pt x="142246" y="29208"/>
                </a:lnTo>
                <a:lnTo>
                  <a:pt x="83897" y="75770"/>
                </a:lnTo>
                <a:lnTo>
                  <a:pt x="60506" y="109699"/>
                </a:lnTo>
                <a:lnTo>
                  <a:pt x="40395" y="150614"/>
                </a:lnTo>
                <a:lnTo>
                  <a:pt x="24081" y="194115"/>
                </a:lnTo>
                <a:lnTo>
                  <a:pt x="12083" y="235805"/>
                </a:lnTo>
                <a:lnTo>
                  <a:pt x="0" y="307890"/>
                </a:lnTo>
                <a:lnTo>
                  <a:pt x="561" y="345613"/>
                </a:lnTo>
                <a:lnTo>
                  <a:pt x="6560" y="390321"/>
                </a:lnTo>
                <a:lnTo>
                  <a:pt x="17873" y="435970"/>
                </a:lnTo>
                <a:lnTo>
                  <a:pt x="34976" y="489300"/>
                </a:lnTo>
                <a:lnTo>
                  <a:pt x="54156" y="544087"/>
                </a:lnTo>
                <a:lnTo>
                  <a:pt x="71700" y="594106"/>
                </a:lnTo>
                <a:lnTo>
                  <a:pt x="83897" y="633133"/>
                </a:lnTo>
                <a:lnTo>
                  <a:pt x="91169" y="665101"/>
                </a:lnTo>
                <a:lnTo>
                  <a:pt x="93392" y="685040"/>
                </a:lnTo>
                <a:lnTo>
                  <a:pt x="92248" y="696961"/>
                </a:lnTo>
                <a:lnTo>
                  <a:pt x="89421" y="704872"/>
                </a:lnTo>
              </a:path>
            </a:pathLst>
          </a:custGeom>
          <a:ln w="17635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 txBox="1"/>
          <p:nvPr/>
        </p:nvSpPr>
        <p:spPr>
          <a:xfrm rot="21480000">
            <a:off x="5699587" y="6882143"/>
            <a:ext cx="261817" cy="101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00"/>
              </a:lnSpc>
            </a:pPr>
            <a:r>
              <a:rPr sz="800" dirty="0">
                <a:latin typeface="Calibri"/>
                <a:cs typeface="Calibri"/>
              </a:rPr>
              <a:t>O</a:t>
            </a:r>
            <a:r>
              <a:rPr sz="800" spc="5" dirty="0">
                <a:latin typeface="Calibri"/>
                <a:cs typeface="Calibri"/>
              </a:rPr>
              <a:t>T</a:t>
            </a:r>
            <a:r>
              <a:rPr sz="800" spc="10" dirty="0">
                <a:latin typeface="Calibri"/>
                <a:cs typeface="Calibri"/>
              </a:rPr>
              <a:t>D</a:t>
            </a:r>
            <a:r>
              <a:rPr sz="800" dirty="0">
                <a:latin typeface="Calibri"/>
                <a:cs typeface="Calibri"/>
              </a:rPr>
              <a:t>R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73" name="object 73"/>
          <p:cNvSpPr/>
          <p:nvPr/>
        </p:nvSpPr>
        <p:spPr>
          <a:xfrm>
            <a:off x="717549" y="5391150"/>
            <a:ext cx="6337300" cy="3556000"/>
          </a:xfrm>
          <a:custGeom>
            <a:avLst/>
            <a:gdLst/>
            <a:ahLst/>
            <a:cxnLst/>
            <a:rect l="l" t="t" r="r" b="b"/>
            <a:pathLst>
              <a:path w="6337300" h="3556000">
                <a:moveTo>
                  <a:pt x="0" y="0"/>
                </a:moveTo>
                <a:lnTo>
                  <a:pt x="6337300" y="0"/>
                </a:lnTo>
                <a:lnTo>
                  <a:pt x="6337300" y="3556000"/>
                </a:lnTo>
                <a:lnTo>
                  <a:pt x="0" y="35560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535"/>
              </a:lnSpc>
            </a:pPr>
            <a:fld id="{81D60167-4931-47E6-BA6A-407CBD079E47}" type="slidenum">
              <a:rPr dirty="0"/>
              <a:t>6</a:t>
            </a:fld>
            <a:endParaRPr dirty="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645870" y="4338673"/>
            <a:ext cx="480659" cy="2476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17549" y="1098550"/>
            <a:ext cx="6337300" cy="356870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400">
              <a:latin typeface="Times New Roman"/>
              <a:cs typeface="Times New Roman"/>
            </a:endParaRPr>
          </a:p>
          <a:p>
            <a:pPr marL="621030">
              <a:lnSpc>
                <a:spcPct val="100000"/>
              </a:lnSpc>
            </a:pPr>
            <a:r>
              <a:rPr sz="1100" dirty="0">
                <a:latin typeface="Cambria"/>
                <a:cs typeface="Cambria"/>
              </a:rPr>
              <a:t>Langkah </a:t>
            </a:r>
            <a:r>
              <a:rPr sz="1100" spc="-5" dirty="0">
                <a:latin typeface="Cambria"/>
                <a:cs typeface="Cambria"/>
              </a:rPr>
              <a:t>selanjutnya</a:t>
            </a:r>
            <a:r>
              <a:rPr sz="1100" spc="10" dirty="0">
                <a:latin typeface="Cambria"/>
                <a:cs typeface="Cambria"/>
              </a:rPr>
              <a:t> </a:t>
            </a:r>
            <a:r>
              <a:rPr sz="1100" dirty="0">
                <a:latin typeface="Cambria"/>
                <a:cs typeface="Cambria"/>
              </a:rPr>
              <a:t>: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550">
              <a:latin typeface="Times New Roman"/>
              <a:cs typeface="Times New Roman"/>
            </a:endParaRPr>
          </a:p>
          <a:p>
            <a:pPr marL="859155" indent="-238760">
              <a:lnSpc>
                <a:spcPct val="100000"/>
              </a:lnSpc>
              <a:buAutoNum type="alphaLcParenR"/>
              <a:tabLst>
                <a:tab pos="859790" algn="l"/>
              </a:tabLst>
            </a:pPr>
            <a:r>
              <a:rPr sz="1100" dirty="0">
                <a:latin typeface="Cambria"/>
                <a:cs typeface="Cambria"/>
              </a:rPr>
              <a:t>Pasang dua </a:t>
            </a:r>
            <a:r>
              <a:rPr sz="1100" spc="5" dirty="0">
                <a:latin typeface="Cambria"/>
                <a:cs typeface="Cambria"/>
              </a:rPr>
              <a:t>buah </a:t>
            </a:r>
            <a:r>
              <a:rPr sz="1100" i="1" dirty="0">
                <a:latin typeface="Cambria"/>
                <a:cs typeface="Cambria"/>
              </a:rPr>
              <a:t>sealing washer </a:t>
            </a:r>
            <a:r>
              <a:rPr sz="1100" dirty="0">
                <a:latin typeface="Cambria"/>
                <a:cs typeface="Cambria"/>
              </a:rPr>
              <a:t>pada tiap ujung</a:t>
            </a:r>
            <a:r>
              <a:rPr sz="1100" spc="25" dirty="0">
                <a:latin typeface="Cambria"/>
                <a:cs typeface="Cambria"/>
              </a:rPr>
              <a:t> </a:t>
            </a:r>
            <a:r>
              <a:rPr sz="1100" dirty="0">
                <a:latin typeface="Cambria"/>
                <a:cs typeface="Cambria"/>
              </a:rPr>
              <a:t>kabel.</a:t>
            </a:r>
            <a:endParaRPr sz="1100">
              <a:latin typeface="Cambria"/>
              <a:cs typeface="Cambria"/>
            </a:endParaRPr>
          </a:p>
          <a:p>
            <a:pPr marL="859155" marR="503555" indent="-238125">
              <a:lnSpc>
                <a:spcPct val="100000"/>
              </a:lnSpc>
              <a:spcBef>
                <a:spcPts val="675"/>
              </a:spcBef>
              <a:buAutoNum type="alphaLcParenR"/>
              <a:tabLst>
                <a:tab pos="859790" algn="l"/>
              </a:tabLst>
            </a:pPr>
            <a:r>
              <a:rPr sz="1100" dirty="0">
                <a:latin typeface="Cambria"/>
                <a:cs typeface="Cambria"/>
              </a:rPr>
              <a:t>Pasang cable tie </a:t>
            </a:r>
            <a:r>
              <a:rPr sz="1100" i="1" dirty="0">
                <a:latin typeface="Cambria"/>
                <a:cs typeface="Cambria"/>
              </a:rPr>
              <a:t>(tie </a:t>
            </a:r>
            <a:r>
              <a:rPr sz="1100" i="1" spc="-5" dirty="0">
                <a:latin typeface="Cambria"/>
                <a:cs typeface="Cambria"/>
              </a:rPr>
              <a:t>wrap) </a:t>
            </a:r>
            <a:r>
              <a:rPr sz="1100" dirty="0">
                <a:latin typeface="Cambria"/>
                <a:cs typeface="Cambria"/>
              </a:rPr>
              <a:t>warna hijau pada salah satu ujung </a:t>
            </a:r>
            <a:r>
              <a:rPr sz="1100" spc="5" dirty="0">
                <a:latin typeface="Cambria"/>
                <a:cs typeface="Cambria"/>
              </a:rPr>
              <a:t>dan </a:t>
            </a:r>
            <a:r>
              <a:rPr sz="1100" dirty="0">
                <a:latin typeface="Cambria"/>
                <a:cs typeface="Cambria"/>
              </a:rPr>
              <a:t>warna biru pada  ujung </a:t>
            </a:r>
            <a:r>
              <a:rPr sz="1100" spc="-5" dirty="0">
                <a:latin typeface="Cambria"/>
                <a:cs typeface="Cambria"/>
              </a:rPr>
              <a:t>lainnya </a:t>
            </a:r>
            <a:r>
              <a:rPr sz="1100" dirty="0">
                <a:latin typeface="Cambria"/>
                <a:cs typeface="Cambria"/>
              </a:rPr>
              <a:t>(untuk membedakan </a:t>
            </a:r>
            <a:r>
              <a:rPr sz="1100" spc="-5" dirty="0">
                <a:latin typeface="Cambria"/>
                <a:cs typeface="Cambria"/>
              </a:rPr>
              <a:t>arah</a:t>
            </a:r>
            <a:r>
              <a:rPr sz="1100" spc="30" dirty="0">
                <a:latin typeface="Cambria"/>
                <a:cs typeface="Cambria"/>
              </a:rPr>
              <a:t> </a:t>
            </a:r>
            <a:r>
              <a:rPr sz="1100" dirty="0">
                <a:latin typeface="Cambria"/>
                <a:cs typeface="Cambria"/>
              </a:rPr>
              <a:t>kabel)</a:t>
            </a:r>
            <a:endParaRPr sz="1100">
              <a:latin typeface="Cambria"/>
              <a:cs typeface="Cambria"/>
            </a:endParaRPr>
          </a:p>
          <a:p>
            <a:pPr marL="859155" indent="-238760">
              <a:lnSpc>
                <a:spcPct val="100000"/>
              </a:lnSpc>
              <a:spcBef>
                <a:spcPts val="670"/>
              </a:spcBef>
              <a:buAutoNum type="alphaLcParenR"/>
              <a:tabLst>
                <a:tab pos="859790" algn="l"/>
              </a:tabLst>
            </a:pPr>
            <a:r>
              <a:rPr sz="1100" spc="-5" dirty="0">
                <a:latin typeface="Cambria"/>
                <a:cs typeface="Cambria"/>
              </a:rPr>
              <a:t>Kupas </a:t>
            </a:r>
            <a:r>
              <a:rPr sz="1100" dirty="0">
                <a:latin typeface="Cambria"/>
                <a:cs typeface="Cambria"/>
              </a:rPr>
              <a:t>kulit kabel sepanjang 180 cm. </a:t>
            </a:r>
            <a:r>
              <a:rPr sz="1100" spc="-5" dirty="0">
                <a:latin typeface="Cambria"/>
                <a:cs typeface="Cambria"/>
              </a:rPr>
              <a:t>Urai </a:t>
            </a:r>
            <a:r>
              <a:rPr sz="1100" dirty="0">
                <a:latin typeface="Cambria"/>
                <a:cs typeface="Cambria"/>
              </a:rPr>
              <a:t>loose</a:t>
            </a:r>
            <a:r>
              <a:rPr sz="1100" spc="40" dirty="0">
                <a:latin typeface="Cambria"/>
                <a:cs typeface="Cambria"/>
              </a:rPr>
              <a:t> </a:t>
            </a:r>
            <a:r>
              <a:rPr sz="1100" dirty="0">
                <a:latin typeface="Cambria"/>
                <a:cs typeface="Cambria"/>
              </a:rPr>
              <a:t>tube.</a:t>
            </a:r>
            <a:endParaRPr sz="1100">
              <a:latin typeface="Cambria"/>
              <a:cs typeface="Cambria"/>
            </a:endParaRPr>
          </a:p>
          <a:p>
            <a:pPr marL="859155" indent="-238760">
              <a:lnSpc>
                <a:spcPct val="100000"/>
              </a:lnSpc>
              <a:spcBef>
                <a:spcPts val="695"/>
              </a:spcBef>
              <a:buAutoNum type="alphaLcParenR"/>
              <a:tabLst>
                <a:tab pos="859790" algn="l"/>
              </a:tabLst>
            </a:pPr>
            <a:r>
              <a:rPr sz="1100" dirty="0">
                <a:latin typeface="Cambria"/>
                <a:cs typeface="Cambria"/>
              </a:rPr>
              <a:t>Bersihkan </a:t>
            </a:r>
            <a:r>
              <a:rPr sz="1100" spc="-5" dirty="0">
                <a:latin typeface="Cambria"/>
                <a:cs typeface="Cambria"/>
              </a:rPr>
              <a:t>jelly </a:t>
            </a:r>
            <a:r>
              <a:rPr sz="1100" dirty="0">
                <a:latin typeface="Cambria"/>
                <a:cs typeface="Cambria"/>
              </a:rPr>
              <a:t>dengan menggunakan </a:t>
            </a:r>
            <a:r>
              <a:rPr sz="1100" i="1" dirty="0">
                <a:latin typeface="Cambria"/>
                <a:cs typeface="Cambria"/>
              </a:rPr>
              <a:t>Jelly</a:t>
            </a:r>
            <a:r>
              <a:rPr sz="1100" i="1" spc="20" dirty="0">
                <a:latin typeface="Cambria"/>
                <a:cs typeface="Cambria"/>
              </a:rPr>
              <a:t> </a:t>
            </a:r>
            <a:r>
              <a:rPr sz="1100" i="1" dirty="0">
                <a:latin typeface="Cambria"/>
                <a:cs typeface="Cambria"/>
              </a:rPr>
              <a:t>Cleaner</a:t>
            </a:r>
            <a:endParaRPr sz="1100">
              <a:latin typeface="Cambria"/>
              <a:cs typeface="Cambria"/>
            </a:endParaRPr>
          </a:p>
          <a:p>
            <a:pPr marL="859155" indent="-238760">
              <a:lnSpc>
                <a:spcPct val="100000"/>
              </a:lnSpc>
              <a:spcBef>
                <a:spcPts val="675"/>
              </a:spcBef>
              <a:buAutoNum type="alphaLcParenR"/>
              <a:tabLst>
                <a:tab pos="859790" algn="l"/>
              </a:tabLst>
            </a:pPr>
            <a:r>
              <a:rPr sz="1100" spc="-5" dirty="0">
                <a:latin typeface="Cambria"/>
                <a:cs typeface="Cambria"/>
              </a:rPr>
              <a:t>Potong </a:t>
            </a:r>
            <a:r>
              <a:rPr sz="1100" dirty="0">
                <a:latin typeface="Cambria"/>
                <a:cs typeface="Cambria"/>
              </a:rPr>
              <a:t>Filler </a:t>
            </a:r>
            <a:r>
              <a:rPr sz="1100" spc="5" dirty="0">
                <a:latin typeface="Cambria"/>
                <a:cs typeface="Cambria"/>
              </a:rPr>
              <a:t>dan </a:t>
            </a:r>
            <a:r>
              <a:rPr sz="1100" dirty="0">
                <a:latin typeface="Cambria"/>
                <a:cs typeface="Cambria"/>
              </a:rPr>
              <a:t>buang. Jangan memotong </a:t>
            </a:r>
            <a:r>
              <a:rPr sz="1100" spc="-5" dirty="0">
                <a:latin typeface="Cambria"/>
                <a:cs typeface="Cambria"/>
              </a:rPr>
              <a:t>strength </a:t>
            </a:r>
            <a:r>
              <a:rPr sz="1100" dirty="0">
                <a:latin typeface="Cambria"/>
                <a:cs typeface="Cambria"/>
              </a:rPr>
              <a:t>member</a:t>
            </a:r>
            <a:r>
              <a:rPr sz="1100" spc="30" dirty="0">
                <a:latin typeface="Cambria"/>
                <a:cs typeface="Cambria"/>
              </a:rPr>
              <a:t> </a:t>
            </a:r>
            <a:r>
              <a:rPr sz="1100" dirty="0">
                <a:latin typeface="Cambria"/>
                <a:cs typeface="Cambria"/>
              </a:rPr>
              <a:t>dulu.</a:t>
            </a:r>
            <a:endParaRPr sz="1100">
              <a:latin typeface="Cambria"/>
              <a:cs typeface="Cambria"/>
            </a:endParaRPr>
          </a:p>
          <a:p>
            <a:pPr marL="859155" marR="502284" indent="-238125">
              <a:lnSpc>
                <a:spcPts val="1300"/>
              </a:lnSpc>
              <a:spcBef>
                <a:spcPts val="755"/>
              </a:spcBef>
              <a:buAutoNum type="alphaLcParenR"/>
              <a:tabLst>
                <a:tab pos="859155" algn="l"/>
                <a:tab pos="859790" algn="l"/>
              </a:tabLst>
            </a:pPr>
            <a:r>
              <a:rPr sz="1100" dirty="0">
                <a:latin typeface="Cambria"/>
                <a:cs typeface="Cambria"/>
              </a:rPr>
              <a:t>Kasarkan (amplas) 127 </a:t>
            </a:r>
            <a:r>
              <a:rPr sz="1100" spc="5" dirty="0">
                <a:latin typeface="Cambria"/>
                <a:cs typeface="Cambria"/>
              </a:rPr>
              <a:t>mm </a:t>
            </a:r>
            <a:r>
              <a:rPr sz="1100" dirty="0">
                <a:latin typeface="Cambria"/>
                <a:cs typeface="Cambria"/>
              </a:rPr>
              <a:t>pada </a:t>
            </a:r>
            <a:r>
              <a:rPr sz="1100" spc="5" dirty="0">
                <a:latin typeface="Cambria"/>
                <a:cs typeface="Cambria"/>
              </a:rPr>
              <a:t>masing masing </a:t>
            </a:r>
            <a:r>
              <a:rPr sz="1100" dirty="0">
                <a:latin typeface="Cambria"/>
                <a:cs typeface="Cambria"/>
              </a:rPr>
              <a:t>ujung kabel menggunakan  sarana </a:t>
            </a:r>
            <a:r>
              <a:rPr sz="1100" spc="-5" dirty="0">
                <a:latin typeface="Cambria"/>
                <a:cs typeface="Cambria"/>
              </a:rPr>
              <a:t>yang </a:t>
            </a:r>
            <a:r>
              <a:rPr sz="1100" dirty="0">
                <a:latin typeface="Cambria"/>
                <a:cs typeface="Cambria"/>
              </a:rPr>
              <a:t>telah</a:t>
            </a:r>
            <a:r>
              <a:rPr sz="1100" spc="15" dirty="0">
                <a:latin typeface="Cambria"/>
                <a:cs typeface="Cambria"/>
              </a:rPr>
              <a:t> </a:t>
            </a:r>
            <a:r>
              <a:rPr sz="1100" dirty="0">
                <a:latin typeface="Cambria"/>
                <a:cs typeface="Cambria"/>
              </a:rPr>
              <a:t>tersedia.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400">
              <a:latin typeface="Times New Roman"/>
              <a:cs typeface="Times New Roman"/>
            </a:endParaRPr>
          </a:p>
          <a:p>
            <a:pPr marL="374650">
              <a:lnSpc>
                <a:spcPct val="100000"/>
              </a:lnSpc>
            </a:pPr>
            <a:r>
              <a:rPr sz="700" spc="5" dirty="0">
                <a:latin typeface="Calibri"/>
                <a:cs typeface="Calibri"/>
              </a:rPr>
              <a:t>Page </a:t>
            </a:r>
            <a:r>
              <a:rPr sz="700" dirty="0">
                <a:latin typeface="Calibri"/>
                <a:cs typeface="Calibri"/>
              </a:rPr>
              <a:t>-</a:t>
            </a:r>
            <a:r>
              <a:rPr sz="700" spc="25" dirty="0">
                <a:latin typeface="Calibri"/>
                <a:cs typeface="Calibri"/>
              </a:rPr>
              <a:t> </a:t>
            </a:r>
            <a:r>
              <a:rPr sz="700" spc="15" dirty="0">
                <a:latin typeface="Calibri"/>
                <a:cs typeface="Calibri"/>
              </a:rPr>
              <a:t>139</a:t>
            </a:r>
            <a:endParaRPr sz="7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645870" y="8619760"/>
            <a:ext cx="480659" cy="2467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428176" y="6307963"/>
            <a:ext cx="1357092" cy="77321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421560" y="7418227"/>
            <a:ext cx="1357092" cy="78202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717549" y="5391150"/>
            <a:ext cx="6337300" cy="355600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200">
              <a:latin typeface="Times New Roman"/>
              <a:cs typeface="Times New Roman"/>
            </a:endParaRPr>
          </a:p>
          <a:p>
            <a:pPr marL="401320">
              <a:lnSpc>
                <a:spcPct val="100000"/>
              </a:lnSpc>
            </a:pPr>
            <a:r>
              <a:rPr sz="1100" b="1" dirty="0">
                <a:latin typeface="Cambria"/>
                <a:cs typeface="Cambria"/>
              </a:rPr>
              <a:t>2) Pemasangan </a:t>
            </a:r>
            <a:r>
              <a:rPr sz="1100" b="1" spc="5" dirty="0">
                <a:latin typeface="Cambria"/>
                <a:cs typeface="Cambria"/>
              </a:rPr>
              <a:t>kabel </a:t>
            </a:r>
            <a:r>
              <a:rPr sz="1100" b="1" dirty="0">
                <a:latin typeface="Cambria"/>
                <a:cs typeface="Cambria"/>
              </a:rPr>
              <a:t>dan strain </a:t>
            </a:r>
            <a:r>
              <a:rPr sz="1100" b="1" spc="-5" dirty="0">
                <a:latin typeface="Cambria"/>
                <a:cs typeface="Cambria"/>
              </a:rPr>
              <a:t>relief</a:t>
            </a:r>
            <a:r>
              <a:rPr sz="1100" b="1" spc="35" dirty="0">
                <a:latin typeface="Cambria"/>
                <a:cs typeface="Cambria"/>
              </a:rPr>
              <a:t> </a:t>
            </a:r>
            <a:r>
              <a:rPr sz="1100" b="1" dirty="0">
                <a:latin typeface="Cambria"/>
                <a:cs typeface="Cambria"/>
              </a:rPr>
              <a:t>::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500">
              <a:latin typeface="Times New Roman"/>
              <a:cs typeface="Times New Roman"/>
            </a:endParaRPr>
          </a:p>
          <a:p>
            <a:pPr marL="2247900" marR="433705">
              <a:lnSpc>
                <a:spcPct val="100000"/>
              </a:lnSpc>
            </a:pPr>
            <a:r>
              <a:rPr sz="1000" spc="-15" dirty="0">
                <a:latin typeface="Cambria"/>
                <a:cs typeface="Cambria"/>
              </a:rPr>
              <a:t>Isolasi kabel </a:t>
            </a:r>
            <a:r>
              <a:rPr sz="1000" dirty="0">
                <a:latin typeface="Cambria"/>
                <a:cs typeface="Cambria"/>
              </a:rPr>
              <a:t>3 </a:t>
            </a:r>
            <a:r>
              <a:rPr sz="1000" spc="-10" dirty="0">
                <a:latin typeface="Cambria"/>
                <a:cs typeface="Cambria"/>
              </a:rPr>
              <a:t>cm </a:t>
            </a:r>
            <a:r>
              <a:rPr sz="1000" spc="-15" dirty="0">
                <a:latin typeface="Cambria"/>
                <a:cs typeface="Cambria"/>
              </a:rPr>
              <a:t>dari ujung kulit kabel. </a:t>
            </a:r>
            <a:r>
              <a:rPr sz="1000" spc="-20" dirty="0">
                <a:latin typeface="Cambria"/>
                <a:cs typeface="Cambria"/>
              </a:rPr>
              <a:t>Potong </a:t>
            </a:r>
            <a:r>
              <a:rPr sz="1000" spc="-15" dirty="0">
                <a:latin typeface="Cambria"/>
                <a:cs typeface="Cambria"/>
              </a:rPr>
              <a:t>strength </a:t>
            </a:r>
            <a:r>
              <a:rPr sz="1000" spc="-20" dirty="0">
                <a:latin typeface="Cambria"/>
                <a:cs typeface="Cambria"/>
              </a:rPr>
              <a:t>member </a:t>
            </a:r>
            <a:r>
              <a:rPr sz="1000" spc="-10" dirty="0">
                <a:latin typeface="Cambria"/>
                <a:cs typeface="Cambria"/>
              </a:rPr>
              <a:t>4,5  </a:t>
            </a:r>
            <a:r>
              <a:rPr sz="1000" spc="-15" dirty="0">
                <a:latin typeface="Cambria"/>
                <a:cs typeface="Cambria"/>
              </a:rPr>
              <a:t>cm, pasang strength </a:t>
            </a:r>
            <a:r>
              <a:rPr sz="1000" spc="-20" dirty="0">
                <a:latin typeface="Cambria"/>
                <a:cs typeface="Cambria"/>
              </a:rPr>
              <a:t>member </a:t>
            </a:r>
            <a:r>
              <a:rPr sz="1000" spc="-15" dirty="0">
                <a:latin typeface="Cambria"/>
                <a:cs typeface="Cambria"/>
              </a:rPr>
              <a:t>pada </a:t>
            </a:r>
            <a:r>
              <a:rPr sz="1000" spc="-20" dirty="0">
                <a:latin typeface="Cambria"/>
                <a:cs typeface="Cambria"/>
              </a:rPr>
              <a:t>klemnya </a:t>
            </a:r>
            <a:r>
              <a:rPr sz="1000" spc="-15" dirty="0">
                <a:latin typeface="Cambria"/>
                <a:cs typeface="Cambria"/>
              </a:rPr>
              <a:t>dan</a:t>
            </a:r>
            <a:r>
              <a:rPr sz="1000" spc="-5" dirty="0">
                <a:latin typeface="Cambria"/>
                <a:cs typeface="Cambria"/>
              </a:rPr>
              <a:t> </a:t>
            </a:r>
            <a:r>
              <a:rPr sz="1000" spc="-20" dirty="0">
                <a:latin typeface="Cambria"/>
                <a:cs typeface="Cambria"/>
              </a:rPr>
              <a:t>kencangkan.</a:t>
            </a:r>
            <a:endParaRPr sz="1000">
              <a:latin typeface="Cambria"/>
              <a:cs typeface="Cambria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 marL="2256790" marR="434340">
              <a:lnSpc>
                <a:spcPct val="100000"/>
              </a:lnSpc>
              <a:spcBef>
                <a:spcPts val="775"/>
              </a:spcBef>
            </a:pPr>
            <a:r>
              <a:rPr sz="1000" spc="-20" dirty="0">
                <a:latin typeface="Cambria"/>
                <a:cs typeface="Cambria"/>
              </a:rPr>
              <a:t>Pasang </a:t>
            </a:r>
            <a:r>
              <a:rPr sz="1000" spc="-15" dirty="0">
                <a:latin typeface="Cambria"/>
                <a:cs typeface="Cambria"/>
              </a:rPr>
              <a:t>kabel pada klem </a:t>
            </a:r>
            <a:r>
              <a:rPr sz="1000" spc="-20" dirty="0">
                <a:latin typeface="Cambria"/>
                <a:cs typeface="Cambria"/>
              </a:rPr>
              <a:t>menggunakan </a:t>
            </a:r>
            <a:r>
              <a:rPr sz="1000" spc="-15" dirty="0">
                <a:latin typeface="Cambria"/>
                <a:cs typeface="Cambria"/>
              </a:rPr>
              <a:t>hose </a:t>
            </a:r>
            <a:r>
              <a:rPr sz="1000" spc="-20" dirty="0">
                <a:latin typeface="Cambria"/>
                <a:cs typeface="Cambria"/>
              </a:rPr>
              <a:t>clamp, </a:t>
            </a:r>
            <a:r>
              <a:rPr sz="1000" spc="-15" dirty="0">
                <a:latin typeface="Cambria"/>
                <a:cs typeface="Cambria"/>
              </a:rPr>
              <a:t>tambatkan  strength </a:t>
            </a:r>
            <a:r>
              <a:rPr sz="1000" spc="-20" dirty="0">
                <a:latin typeface="Cambria"/>
                <a:cs typeface="Cambria"/>
              </a:rPr>
              <a:t>member </a:t>
            </a:r>
            <a:r>
              <a:rPr sz="1000" spc="-15" dirty="0">
                <a:latin typeface="Cambria"/>
                <a:cs typeface="Cambria"/>
              </a:rPr>
              <a:t>dan </a:t>
            </a:r>
            <a:r>
              <a:rPr sz="1000" spc="-20" dirty="0">
                <a:latin typeface="Cambria"/>
                <a:cs typeface="Cambria"/>
              </a:rPr>
              <a:t>kencangkan, </a:t>
            </a:r>
            <a:r>
              <a:rPr sz="1000" spc="-15" dirty="0">
                <a:latin typeface="Cambria"/>
                <a:cs typeface="Cambria"/>
              </a:rPr>
              <a:t>pasang sepatu karet pada</a:t>
            </a:r>
            <a:r>
              <a:rPr sz="1000" spc="-5" dirty="0">
                <a:latin typeface="Cambria"/>
                <a:cs typeface="Cambria"/>
              </a:rPr>
              <a:t> </a:t>
            </a:r>
            <a:r>
              <a:rPr sz="1000" spc="-15" dirty="0">
                <a:latin typeface="Cambria"/>
                <a:cs typeface="Cambria"/>
              </a:rPr>
              <a:t>klem.</a:t>
            </a:r>
            <a:endParaRPr sz="1000">
              <a:latin typeface="Cambria"/>
              <a:cs typeface="Cambria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50">
              <a:latin typeface="Times New Roman"/>
              <a:cs typeface="Times New Roman"/>
            </a:endParaRPr>
          </a:p>
          <a:p>
            <a:pPr marL="374650">
              <a:lnSpc>
                <a:spcPct val="100000"/>
              </a:lnSpc>
            </a:pPr>
            <a:r>
              <a:rPr sz="700" spc="5" dirty="0">
                <a:latin typeface="Calibri"/>
                <a:cs typeface="Calibri"/>
              </a:rPr>
              <a:t>Page </a:t>
            </a:r>
            <a:r>
              <a:rPr sz="700" dirty="0">
                <a:latin typeface="Calibri"/>
                <a:cs typeface="Calibri"/>
              </a:rPr>
              <a:t>-</a:t>
            </a:r>
            <a:r>
              <a:rPr sz="700" spc="25" dirty="0">
                <a:latin typeface="Calibri"/>
                <a:cs typeface="Calibri"/>
              </a:rPr>
              <a:t> </a:t>
            </a:r>
            <a:r>
              <a:rPr sz="700" spc="15" dirty="0">
                <a:latin typeface="Calibri"/>
                <a:cs typeface="Calibri"/>
              </a:rPr>
              <a:t>140</a:t>
            </a:r>
            <a:endParaRPr sz="700">
              <a:latin typeface="Calibri"/>
              <a:cs typeface="Calibri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535"/>
              </a:lnSpc>
            </a:pPr>
            <a:fld id="{81D60167-4931-47E6-BA6A-407CBD079E47}" type="slidenum">
              <a:rPr dirty="0"/>
              <a:t>60</a:t>
            </a:fld>
            <a:endParaRPr dirty="0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645870" y="4338673"/>
            <a:ext cx="480659" cy="2476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464373" y="2119109"/>
            <a:ext cx="1591909" cy="934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464373" y="3250971"/>
            <a:ext cx="1426790" cy="94288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717549" y="1098550"/>
            <a:ext cx="6337300" cy="356870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650">
              <a:latin typeface="Times New Roman"/>
              <a:cs typeface="Times New Roman"/>
            </a:endParaRPr>
          </a:p>
          <a:p>
            <a:pPr marL="575310">
              <a:lnSpc>
                <a:spcPct val="100000"/>
              </a:lnSpc>
            </a:pPr>
            <a:r>
              <a:rPr sz="1100" b="1" spc="5" dirty="0">
                <a:latin typeface="Cambria"/>
                <a:cs typeface="Cambria"/>
              </a:rPr>
              <a:t>a) </a:t>
            </a:r>
            <a:r>
              <a:rPr sz="1100" b="1" dirty="0">
                <a:latin typeface="Cambria"/>
                <a:cs typeface="Cambria"/>
              </a:rPr>
              <a:t>Penanganan</a:t>
            </a:r>
            <a:r>
              <a:rPr sz="1100" b="1" spc="-165" dirty="0">
                <a:latin typeface="Cambria"/>
                <a:cs typeface="Cambria"/>
              </a:rPr>
              <a:t> </a:t>
            </a:r>
            <a:r>
              <a:rPr sz="1100" b="1" spc="5" dirty="0">
                <a:latin typeface="Cambria"/>
                <a:cs typeface="Cambria"/>
              </a:rPr>
              <a:t>kabel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700">
              <a:latin typeface="Times New Roman"/>
              <a:cs typeface="Times New Roman"/>
            </a:endParaRPr>
          </a:p>
          <a:p>
            <a:pPr marL="2625725" marR="432434" algn="just">
              <a:lnSpc>
                <a:spcPct val="100000"/>
              </a:lnSpc>
            </a:pPr>
            <a:r>
              <a:rPr sz="1000" spc="-15" dirty="0">
                <a:latin typeface="Cambria"/>
                <a:cs typeface="Cambria"/>
              </a:rPr>
              <a:t>Bersihkan kabel dari </a:t>
            </a:r>
            <a:r>
              <a:rPr sz="1000" spc="-20" dirty="0">
                <a:latin typeface="Cambria"/>
                <a:cs typeface="Cambria"/>
              </a:rPr>
              <a:t>kotoran menggunakan </a:t>
            </a:r>
            <a:r>
              <a:rPr sz="1000" spc="-15" dirty="0">
                <a:latin typeface="Cambria"/>
                <a:cs typeface="Cambria"/>
              </a:rPr>
              <a:t>tissue </a:t>
            </a:r>
            <a:r>
              <a:rPr sz="1000" spc="-20" dirty="0">
                <a:latin typeface="Cambria"/>
                <a:cs typeface="Cambria"/>
              </a:rPr>
              <a:t>alkohol,  </a:t>
            </a:r>
            <a:r>
              <a:rPr sz="1000" spc="-15" dirty="0">
                <a:latin typeface="Cambria"/>
                <a:cs typeface="Cambria"/>
              </a:rPr>
              <a:t>amplas kulit kabel agar </a:t>
            </a:r>
            <a:r>
              <a:rPr sz="1000" spc="-20" dirty="0">
                <a:latin typeface="Cambria"/>
                <a:cs typeface="Cambria"/>
              </a:rPr>
              <a:t>permukaan </a:t>
            </a:r>
            <a:r>
              <a:rPr sz="1000" spc="-15" dirty="0">
                <a:latin typeface="Cambria"/>
                <a:cs typeface="Cambria"/>
              </a:rPr>
              <a:t>kabel</a:t>
            </a:r>
            <a:r>
              <a:rPr sz="1000" spc="-35" dirty="0">
                <a:latin typeface="Cambria"/>
                <a:cs typeface="Cambria"/>
              </a:rPr>
              <a:t> </a:t>
            </a:r>
            <a:r>
              <a:rPr sz="1000" spc="-30" dirty="0">
                <a:latin typeface="Cambria"/>
                <a:cs typeface="Cambria"/>
              </a:rPr>
              <a:t>kasar.</a:t>
            </a:r>
            <a:endParaRPr sz="1000">
              <a:latin typeface="Cambria"/>
              <a:cs typeface="Cambria"/>
            </a:endParaRPr>
          </a:p>
          <a:p>
            <a:pPr marL="2625725" marR="431800" algn="just">
              <a:lnSpc>
                <a:spcPct val="96000"/>
              </a:lnSpc>
              <a:spcBef>
                <a:spcPts val="675"/>
              </a:spcBef>
            </a:pPr>
            <a:r>
              <a:rPr sz="1000" spc="-15" dirty="0">
                <a:latin typeface="Cambria"/>
                <a:cs typeface="Cambria"/>
              </a:rPr>
              <a:t>Lilitkan sealing tape pada kabel diantara dua sealing </a:t>
            </a:r>
            <a:r>
              <a:rPr sz="1000" spc="-20" dirty="0">
                <a:latin typeface="Cambria"/>
                <a:cs typeface="Cambria"/>
              </a:rPr>
              <a:t>washer  yang ketebalannya </a:t>
            </a:r>
            <a:r>
              <a:rPr sz="1000" spc="-15" dirty="0">
                <a:latin typeface="Cambria"/>
                <a:cs typeface="Cambria"/>
              </a:rPr>
              <a:t>melebihi diameter </a:t>
            </a:r>
            <a:r>
              <a:rPr sz="1000" spc="-20" dirty="0">
                <a:latin typeface="Cambria"/>
                <a:cs typeface="Cambria"/>
              </a:rPr>
              <a:t>washer </a:t>
            </a:r>
            <a:r>
              <a:rPr sz="1000" spc="-15" dirty="0">
                <a:latin typeface="Cambria"/>
                <a:cs typeface="Cambria"/>
              </a:rPr>
              <a:t>agar </a:t>
            </a:r>
            <a:r>
              <a:rPr sz="1000" spc="-10" dirty="0">
                <a:latin typeface="Cambria"/>
                <a:cs typeface="Cambria"/>
              </a:rPr>
              <a:t>air </a:t>
            </a:r>
            <a:r>
              <a:rPr sz="1000" spc="-15" dirty="0">
                <a:latin typeface="Cambria"/>
                <a:cs typeface="Cambria"/>
              </a:rPr>
              <a:t>tidak  masuk </a:t>
            </a:r>
            <a:r>
              <a:rPr sz="1000" spc="-20" dirty="0">
                <a:latin typeface="Cambria"/>
                <a:cs typeface="Cambria"/>
              </a:rPr>
              <a:t>kedalam</a:t>
            </a:r>
            <a:r>
              <a:rPr sz="1000" spc="-40" dirty="0">
                <a:latin typeface="Cambria"/>
                <a:cs typeface="Cambria"/>
              </a:rPr>
              <a:t> </a:t>
            </a:r>
            <a:r>
              <a:rPr sz="1000" spc="-20" dirty="0">
                <a:latin typeface="Cambria"/>
                <a:cs typeface="Cambria"/>
              </a:rPr>
              <a:t>closure.</a:t>
            </a:r>
            <a:endParaRPr sz="1000">
              <a:latin typeface="Cambria"/>
              <a:cs typeface="Cambria"/>
            </a:endParaRPr>
          </a:p>
          <a:p>
            <a:pPr>
              <a:lnSpc>
                <a:spcPct val="100000"/>
              </a:lnSpc>
            </a:pP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250">
              <a:latin typeface="Times New Roman"/>
              <a:cs typeface="Times New Roman"/>
            </a:endParaRPr>
          </a:p>
          <a:p>
            <a:pPr marL="2625725" marR="431165" algn="just">
              <a:lnSpc>
                <a:spcPct val="101000"/>
              </a:lnSpc>
            </a:pPr>
            <a:r>
              <a:rPr sz="1000" spc="-20" dirty="0">
                <a:latin typeface="Cambria"/>
                <a:cs typeface="Cambria"/>
              </a:rPr>
              <a:t>Tutup </a:t>
            </a:r>
            <a:r>
              <a:rPr sz="1000" spc="-15" dirty="0">
                <a:latin typeface="Cambria"/>
                <a:cs typeface="Cambria"/>
              </a:rPr>
              <a:t>lubang </a:t>
            </a:r>
            <a:r>
              <a:rPr sz="1000" spc="-20" dirty="0">
                <a:latin typeface="Cambria"/>
                <a:cs typeface="Cambria"/>
              </a:rPr>
              <a:t>closure yang terbuka </a:t>
            </a:r>
            <a:r>
              <a:rPr sz="1000" spc="-15" dirty="0">
                <a:latin typeface="Cambria"/>
                <a:cs typeface="Cambria"/>
              </a:rPr>
              <a:t>dan tidak digunakan  untuk kabel </a:t>
            </a:r>
            <a:r>
              <a:rPr sz="1000" spc="-20" dirty="0">
                <a:latin typeface="Cambria"/>
                <a:cs typeface="Cambria"/>
              </a:rPr>
              <a:t>menggunakan </a:t>
            </a:r>
            <a:r>
              <a:rPr sz="1000" spc="-15" dirty="0">
                <a:latin typeface="Cambria"/>
                <a:cs typeface="Cambria"/>
              </a:rPr>
              <a:t>plug </a:t>
            </a:r>
            <a:r>
              <a:rPr sz="1000" spc="-20" dirty="0">
                <a:latin typeface="Cambria"/>
                <a:cs typeface="Cambria"/>
              </a:rPr>
              <a:t>yang </a:t>
            </a:r>
            <a:r>
              <a:rPr sz="1000" spc="-15" dirty="0">
                <a:latin typeface="Cambria"/>
                <a:cs typeface="Cambria"/>
              </a:rPr>
              <a:t>dililit dengan sealing  tape.</a:t>
            </a:r>
            <a:endParaRPr sz="1000">
              <a:latin typeface="Cambria"/>
              <a:cs typeface="Cambria"/>
            </a:endParaRPr>
          </a:p>
          <a:p>
            <a:pPr>
              <a:lnSpc>
                <a:spcPct val="100000"/>
              </a:lnSpc>
            </a:pPr>
            <a:endParaRPr sz="1200">
              <a:latin typeface="Times New Roman"/>
              <a:cs typeface="Times New Roman"/>
            </a:endParaRPr>
          </a:p>
          <a:p>
            <a:pPr marL="374650">
              <a:lnSpc>
                <a:spcPct val="100000"/>
              </a:lnSpc>
              <a:spcBef>
                <a:spcPts val="1005"/>
              </a:spcBef>
            </a:pPr>
            <a:r>
              <a:rPr sz="700" spc="5" dirty="0">
                <a:latin typeface="Calibri"/>
                <a:cs typeface="Calibri"/>
              </a:rPr>
              <a:t>Page </a:t>
            </a:r>
            <a:r>
              <a:rPr sz="700" dirty="0">
                <a:latin typeface="Calibri"/>
                <a:cs typeface="Calibri"/>
              </a:rPr>
              <a:t>-</a:t>
            </a:r>
            <a:r>
              <a:rPr sz="700" spc="25" dirty="0">
                <a:latin typeface="Calibri"/>
                <a:cs typeface="Calibri"/>
              </a:rPr>
              <a:t> </a:t>
            </a:r>
            <a:r>
              <a:rPr sz="700" spc="15" dirty="0">
                <a:latin typeface="Calibri"/>
                <a:cs typeface="Calibri"/>
              </a:rPr>
              <a:t>141</a:t>
            </a:r>
            <a:endParaRPr sz="7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645870" y="8619760"/>
            <a:ext cx="480659" cy="2467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681623" y="6594550"/>
            <a:ext cx="2310693" cy="126446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717549" y="5391150"/>
            <a:ext cx="6337300" cy="355600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450">
              <a:latin typeface="Times New Roman"/>
              <a:cs typeface="Times New Roman"/>
            </a:endParaRPr>
          </a:p>
          <a:p>
            <a:pPr marL="622300">
              <a:lnSpc>
                <a:spcPct val="100000"/>
              </a:lnSpc>
            </a:pPr>
            <a:r>
              <a:rPr sz="1100" b="1" dirty="0">
                <a:latin typeface="Cambria"/>
                <a:cs typeface="Cambria"/>
              </a:rPr>
              <a:t>b) Pemasangan grounding</a:t>
            </a:r>
            <a:r>
              <a:rPr sz="1100" b="1" spc="45" dirty="0">
                <a:latin typeface="Cambria"/>
                <a:cs typeface="Cambria"/>
              </a:rPr>
              <a:t> </a:t>
            </a:r>
            <a:r>
              <a:rPr sz="1100" b="1" dirty="0">
                <a:latin typeface="Cambria"/>
                <a:cs typeface="Cambria"/>
              </a:rPr>
              <a:t>(opsi)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 marL="3564890" marR="738505">
              <a:lnSpc>
                <a:spcPct val="100000"/>
              </a:lnSpc>
              <a:spcBef>
                <a:spcPts val="1050"/>
              </a:spcBef>
            </a:pPr>
            <a:r>
              <a:rPr sz="1000" spc="-25" dirty="0">
                <a:latin typeface="Cambria"/>
                <a:cs typeface="Cambria"/>
              </a:rPr>
              <a:t>Terminal </a:t>
            </a:r>
            <a:r>
              <a:rPr sz="1000" spc="-20" dirty="0">
                <a:latin typeface="Cambria"/>
                <a:cs typeface="Cambria"/>
              </a:rPr>
              <a:t>grounding </a:t>
            </a:r>
            <a:r>
              <a:rPr sz="1000" spc="-15" dirty="0">
                <a:latin typeface="Cambria"/>
                <a:cs typeface="Cambria"/>
              </a:rPr>
              <a:t>dipasang sebelum  kabel ditambatkan pada</a:t>
            </a:r>
            <a:r>
              <a:rPr sz="1000" spc="-30" dirty="0">
                <a:latin typeface="Cambria"/>
                <a:cs typeface="Cambria"/>
              </a:rPr>
              <a:t> </a:t>
            </a:r>
            <a:r>
              <a:rPr sz="1000" spc="-15" dirty="0">
                <a:latin typeface="Cambria"/>
                <a:cs typeface="Cambria"/>
              </a:rPr>
              <a:t>klem.</a:t>
            </a:r>
            <a:endParaRPr sz="1000">
              <a:latin typeface="Cambria"/>
              <a:cs typeface="Cambria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 marL="374650">
              <a:lnSpc>
                <a:spcPct val="100000"/>
              </a:lnSpc>
              <a:spcBef>
                <a:spcPts val="670"/>
              </a:spcBef>
            </a:pPr>
            <a:r>
              <a:rPr sz="700" spc="5" dirty="0">
                <a:latin typeface="Calibri"/>
                <a:cs typeface="Calibri"/>
              </a:rPr>
              <a:t>Page </a:t>
            </a:r>
            <a:r>
              <a:rPr sz="700" dirty="0">
                <a:latin typeface="Calibri"/>
                <a:cs typeface="Calibri"/>
              </a:rPr>
              <a:t>-</a:t>
            </a:r>
            <a:r>
              <a:rPr sz="700" spc="25" dirty="0">
                <a:latin typeface="Calibri"/>
                <a:cs typeface="Calibri"/>
              </a:rPr>
              <a:t> </a:t>
            </a:r>
            <a:r>
              <a:rPr sz="700" spc="15" dirty="0">
                <a:latin typeface="Calibri"/>
                <a:cs typeface="Calibri"/>
              </a:rPr>
              <a:t>142</a:t>
            </a:r>
            <a:endParaRPr sz="700">
              <a:latin typeface="Calibri"/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535"/>
              </a:lnSpc>
            </a:pPr>
            <a:fld id="{81D60167-4931-47E6-BA6A-407CBD079E47}" type="slidenum">
              <a:rPr dirty="0"/>
              <a:t>61</a:t>
            </a:fld>
            <a:endParaRPr dirty="0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645870" y="4338673"/>
            <a:ext cx="480659" cy="2476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630465" y="3023218"/>
            <a:ext cx="2498107" cy="103573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17549" y="1098550"/>
            <a:ext cx="6337300" cy="356870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200">
              <a:latin typeface="Times New Roman"/>
              <a:cs typeface="Times New Roman"/>
            </a:endParaRPr>
          </a:p>
          <a:p>
            <a:pPr marL="676910" indent="-238760">
              <a:lnSpc>
                <a:spcPct val="100000"/>
              </a:lnSpc>
              <a:buAutoNum type="arabicParenR" startAt="3"/>
              <a:tabLst>
                <a:tab pos="677545" algn="l"/>
              </a:tabLst>
            </a:pPr>
            <a:r>
              <a:rPr sz="1100" b="1" dirty="0">
                <a:latin typeface="Cambria"/>
                <a:cs typeface="Cambria"/>
              </a:rPr>
              <a:t>Persiapan serat optik</a:t>
            </a:r>
            <a:r>
              <a:rPr sz="1100" b="1" spc="10" dirty="0">
                <a:latin typeface="Cambria"/>
                <a:cs typeface="Cambria"/>
              </a:rPr>
              <a:t> </a:t>
            </a:r>
            <a:r>
              <a:rPr sz="1100" b="1" dirty="0">
                <a:latin typeface="Cambria"/>
                <a:cs typeface="Cambria"/>
              </a:rPr>
              <a:t>::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Font typeface="Cambria"/>
              <a:buAutoNum type="arabicParenR" startAt="3"/>
            </a:pPr>
            <a:endParaRPr sz="1500">
              <a:latin typeface="Times New Roman"/>
              <a:cs typeface="Times New Roman"/>
            </a:endParaRPr>
          </a:p>
          <a:p>
            <a:pPr marL="908685" marR="447675" lvl="1" indent="-238125">
              <a:lnSpc>
                <a:spcPts val="1300"/>
              </a:lnSpc>
              <a:buAutoNum type="alphaLcParenR"/>
              <a:tabLst>
                <a:tab pos="909319" algn="l"/>
              </a:tabLst>
            </a:pPr>
            <a:r>
              <a:rPr sz="1100" spc="-5" dirty="0">
                <a:latin typeface="Cambria"/>
                <a:cs typeface="Cambria"/>
              </a:rPr>
              <a:t>Kupas </a:t>
            </a:r>
            <a:r>
              <a:rPr sz="1100" i="1" dirty="0">
                <a:latin typeface="Cambria"/>
                <a:cs typeface="Cambria"/>
              </a:rPr>
              <a:t>loose tube </a:t>
            </a:r>
            <a:r>
              <a:rPr sz="1100" dirty="0">
                <a:latin typeface="Cambria"/>
                <a:cs typeface="Cambria"/>
              </a:rPr>
              <a:t>dengan menggunakan </a:t>
            </a:r>
            <a:r>
              <a:rPr sz="1100" i="1" dirty="0">
                <a:latin typeface="Cambria"/>
                <a:cs typeface="Cambria"/>
              </a:rPr>
              <a:t>loose tube cutter</a:t>
            </a:r>
            <a:r>
              <a:rPr sz="1100" dirty="0">
                <a:latin typeface="Cambria"/>
                <a:cs typeface="Cambria"/>
              </a:rPr>
              <a:t>, sisakan 50 </a:t>
            </a:r>
            <a:r>
              <a:rPr sz="1100" spc="5" dirty="0">
                <a:latin typeface="Cambria"/>
                <a:cs typeface="Cambria"/>
              </a:rPr>
              <a:t>mm dari  </a:t>
            </a:r>
            <a:r>
              <a:rPr sz="1100" dirty="0">
                <a:latin typeface="Cambria"/>
                <a:cs typeface="Cambria"/>
              </a:rPr>
              <a:t>ujung kupasan kabel. Bersihkan </a:t>
            </a:r>
            <a:r>
              <a:rPr sz="1100" spc="-5" dirty="0">
                <a:latin typeface="Cambria"/>
                <a:cs typeface="Cambria"/>
              </a:rPr>
              <a:t>serat </a:t>
            </a:r>
            <a:r>
              <a:rPr sz="1100" dirty="0">
                <a:latin typeface="Cambria"/>
                <a:cs typeface="Cambria"/>
              </a:rPr>
              <a:t>optik </a:t>
            </a:r>
            <a:r>
              <a:rPr sz="1100" spc="5" dirty="0">
                <a:latin typeface="Cambria"/>
                <a:cs typeface="Cambria"/>
              </a:rPr>
              <a:t>dari</a:t>
            </a:r>
            <a:r>
              <a:rPr sz="1100" spc="10" dirty="0">
                <a:latin typeface="Cambria"/>
                <a:cs typeface="Cambria"/>
              </a:rPr>
              <a:t> </a:t>
            </a:r>
            <a:r>
              <a:rPr sz="1100" spc="-20" dirty="0">
                <a:latin typeface="Cambria"/>
                <a:cs typeface="Cambria"/>
              </a:rPr>
              <a:t>jelly.</a:t>
            </a:r>
            <a:endParaRPr sz="1100">
              <a:latin typeface="Cambria"/>
              <a:cs typeface="Cambria"/>
            </a:endParaRPr>
          </a:p>
          <a:p>
            <a:pPr marL="908685" marR="448309" lvl="1" indent="-238125">
              <a:lnSpc>
                <a:spcPts val="1300"/>
              </a:lnSpc>
              <a:spcBef>
                <a:spcPts val="710"/>
              </a:spcBef>
              <a:buAutoNum type="alphaLcParenR"/>
              <a:tabLst>
                <a:tab pos="909319" algn="l"/>
              </a:tabLst>
            </a:pPr>
            <a:r>
              <a:rPr sz="1100" spc="-5" dirty="0">
                <a:latin typeface="Cambria"/>
                <a:cs typeface="Cambria"/>
              </a:rPr>
              <a:t>Potong </a:t>
            </a:r>
            <a:r>
              <a:rPr sz="1100" i="1" dirty="0">
                <a:latin typeface="Cambria"/>
                <a:cs typeface="Cambria"/>
              </a:rPr>
              <a:t>flexible tube </a:t>
            </a:r>
            <a:r>
              <a:rPr sz="1100" dirty="0">
                <a:latin typeface="Cambria"/>
                <a:cs typeface="Cambria"/>
              </a:rPr>
              <a:t>sepanjang 838 </a:t>
            </a:r>
            <a:r>
              <a:rPr sz="1100" spc="5" dirty="0">
                <a:latin typeface="Cambria"/>
                <a:cs typeface="Cambria"/>
              </a:rPr>
              <a:t>mm. </a:t>
            </a:r>
            <a:r>
              <a:rPr sz="1100" dirty="0">
                <a:latin typeface="Cambria"/>
                <a:cs typeface="Cambria"/>
              </a:rPr>
              <a:t>Masukkan </a:t>
            </a:r>
            <a:r>
              <a:rPr sz="1100" spc="-5" dirty="0">
                <a:latin typeface="Cambria"/>
                <a:cs typeface="Cambria"/>
              </a:rPr>
              <a:t>serat </a:t>
            </a:r>
            <a:r>
              <a:rPr sz="1100" dirty="0">
                <a:latin typeface="Cambria"/>
                <a:cs typeface="Cambria"/>
              </a:rPr>
              <a:t>optik kedalam </a:t>
            </a:r>
            <a:r>
              <a:rPr sz="1100" i="1" dirty="0">
                <a:latin typeface="Cambria"/>
                <a:cs typeface="Cambria"/>
              </a:rPr>
              <a:t>flexible  tube </a:t>
            </a:r>
            <a:r>
              <a:rPr sz="1100" dirty="0">
                <a:latin typeface="Cambria"/>
                <a:cs typeface="Cambria"/>
              </a:rPr>
              <a:t>. </a:t>
            </a:r>
            <a:r>
              <a:rPr sz="1100" i="1" dirty="0">
                <a:latin typeface="Cambria"/>
                <a:cs typeface="Cambria"/>
              </a:rPr>
              <a:t>Flexible tube </a:t>
            </a:r>
            <a:r>
              <a:rPr sz="1100" spc="5" dirty="0">
                <a:latin typeface="Cambria"/>
                <a:cs typeface="Cambria"/>
              </a:rPr>
              <a:t>dan </a:t>
            </a:r>
            <a:r>
              <a:rPr sz="1100" i="1" dirty="0">
                <a:latin typeface="Cambria"/>
                <a:cs typeface="Cambria"/>
              </a:rPr>
              <a:t>loose tube overlap </a:t>
            </a:r>
            <a:r>
              <a:rPr sz="1100" u="heavy" dirty="0">
                <a:uFill>
                  <a:solidFill>
                    <a:srgbClr val="000000"/>
                  </a:solidFill>
                </a:uFill>
                <a:latin typeface="Cambria"/>
                <a:cs typeface="Cambria"/>
              </a:rPr>
              <a:t>+</a:t>
            </a:r>
            <a:r>
              <a:rPr sz="1100" dirty="0">
                <a:latin typeface="Cambria"/>
                <a:cs typeface="Cambria"/>
              </a:rPr>
              <a:t> 25</a:t>
            </a:r>
            <a:r>
              <a:rPr sz="1100" spc="40" dirty="0">
                <a:latin typeface="Cambria"/>
                <a:cs typeface="Cambria"/>
              </a:rPr>
              <a:t> </a:t>
            </a:r>
            <a:r>
              <a:rPr sz="1100" spc="5" dirty="0">
                <a:latin typeface="Cambria"/>
                <a:cs typeface="Cambria"/>
              </a:rPr>
              <a:t>mm.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 marL="374650">
              <a:lnSpc>
                <a:spcPct val="100000"/>
              </a:lnSpc>
              <a:spcBef>
                <a:spcPts val="1065"/>
              </a:spcBef>
            </a:pPr>
            <a:r>
              <a:rPr sz="700" spc="5" dirty="0">
                <a:latin typeface="Calibri"/>
                <a:cs typeface="Calibri"/>
              </a:rPr>
              <a:t>Page </a:t>
            </a:r>
            <a:r>
              <a:rPr sz="700" dirty="0">
                <a:latin typeface="Calibri"/>
                <a:cs typeface="Calibri"/>
              </a:rPr>
              <a:t>-</a:t>
            </a:r>
            <a:r>
              <a:rPr sz="700" spc="25" dirty="0">
                <a:latin typeface="Calibri"/>
                <a:cs typeface="Calibri"/>
              </a:rPr>
              <a:t> </a:t>
            </a:r>
            <a:r>
              <a:rPr sz="700" spc="15" dirty="0">
                <a:latin typeface="Calibri"/>
                <a:cs typeface="Calibri"/>
              </a:rPr>
              <a:t>143</a:t>
            </a:r>
            <a:endParaRPr sz="7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645870" y="8619760"/>
            <a:ext cx="480659" cy="2467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728963" y="7360346"/>
            <a:ext cx="2434167" cy="121930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717549" y="5391150"/>
            <a:ext cx="6337300" cy="355600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190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5"/>
              </a:spcBef>
            </a:pPr>
            <a:endParaRPr sz="1300">
              <a:latin typeface="Times New Roman"/>
              <a:cs typeface="Times New Roman"/>
            </a:endParaRPr>
          </a:p>
          <a:p>
            <a:pPr marL="669925" indent="-238760">
              <a:lnSpc>
                <a:spcPct val="100000"/>
              </a:lnSpc>
              <a:spcBef>
                <a:spcPts val="5"/>
              </a:spcBef>
              <a:buAutoNum type="arabicParenR" startAt="4"/>
              <a:tabLst>
                <a:tab pos="670560" algn="l"/>
              </a:tabLst>
            </a:pPr>
            <a:r>
              <a:rPr sz="1100" b="1" spc="-5" dirty="0">
                <a:latin typeface="Cambria"/>
                <a:cs typeface="Cambria"/>
              </a:rPr>
              <a:t>Penyambungan </a:t>
            </a:r>
            <a:r>
              <a:rPr sz="1100" b="1" dirty="0">
                <a:latin typeface="Cambria"/>
                <a:cs typeface="Cambria"/>
              </a:rPr>
              <a:t>serat optik</a:t>
            </a:r>
            <a:r>
              <a:rPr sz="1100" b="1" spc="15" dirty="0">
                <a:latin typeface="Cambria"/>
                <a:cs typeface="Cambria"/>
              </a:rPr>
              <a:t> </a:t>
            </a:r>
            <a:r>
              <a:rPr sz="1100" b="1" dirty="0">
                <a:latin typeface="Cambria"/>
                <a:cs typeface="Cambria"/>
              </a:rPr>
              <a:t>::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  <a:buFont typeface="Cambria"/>
              <a:buAutoNum type="arabicParenR" startAt="4"/>
            </a:pPr>
            <a:endParaRPr sz="1300">
              <a:latin typeface="Times New Roman"/>
              <a:cs typeface="Times New Roman"/>
            </a:endParaRPr>
          </a:p>
          <a:p>
            <a:pPr marL="852169" marR="407670" lvl="1" indent="-238125" algn="just">
              <a:lnSpc>
                <a:spcPts val="1300"/>
              </a:lnSpc>
              <a:spcBef>
                <a:spcPts val="5"/>
              </a:spcBef>
              <a:buAutoNum type="alphaLcParenR"/>
              <a:tabLst>
                <a:tab pos="852805" algn="l"/>
              </a:tabLst>
            </a:pPr>
            <a:r>
              <a:rPr sz="1100" dirty="0">
                <a:latin typeface="Cambria"/>
                <a:cs typeface="Cambria"/>
              </a:rPr>
              <a:t>Pasang </a:t>
            </a:r>
            <a:r>
              <a:rPr sz="1100" i="1" spc="-5" dirty="0">
                <a:latin typeface="Cambria"/>
                <a:cs typeface="Cambria"/>
              </a:rPr>
              <a:t>tray</a:t>
            </a:r>
            <a:r>
              <a:rPr sz="1100" spc="-5" dirty="0">
                <a:latin typeface="Cambria"/>
                <a:cs typeface="Cambria"/>
              </a:rPr>
              <a:t>. </a:t>
            </a:r>
            <a:r>
              <a:rPr sz="1100" dirty="0">
                <a:latin typeface="Cambria"/>
                <a:cs typeface="Cambria"/>
              </a:rPr>
              <a:t>Pasang </a:t>
            </a:r>
            <a:r>
              <a:rPr sz="1100" i="1" dirty="0">
                <a:latin typeface="Cambria"/>
                <a:cs typeface="Cambria"/>
              </a:rPr>
              <a:t>flexible tube </a:t>
            </a:r>
            <a:r>
              <a:rPr sz="1100" dirty="0">
                <a:latin typeface="Cambria"/>
                <a:cs typeface="Cambria"/>
              </a:rPr>
              <a:t>sesuai urutan warna tube pada </a:t>
            </a:r>
            <a:r>
              <a:rPr sz="1100" spc="-10" dirty="0">
                <a:latin typeface="Cambria"/>
                <a:cs typeface="Cambria"/>
              </a:rPr>
              <a:t>tray </a:t>
            </a:r>
            <a:r>
              <a:rPr sz="1100" spc="5" dirty="0">
                <a:latin typeface="Cambria"/>
                <a:cs typeface="Cambria"/>
              </a:rPr>
              <a:t>dan </a:t>
            </a:r>
            <a:r>
              <a:rPr sz="1100" dirty="0">
                <a:latin typeface="Cambria"/>
                <a:cs typeface="Cambria"/>
              </a:rPr>
              <a:t>kaitkan  pada klip </a:t>
            </a:r>
            <a:r>
              <a:rPr sz="1100" spc="-5" dirty="0">
                <a:latin typeface="Cambria"/>
                <a:cs typeface="Cambria"/>
              </a:rPr>
              <a:t>supaya rapi </a:t>
            </a:r>
            <a:r>
              <a:rPr sz="1100" spc="5" dirty="0">
                <a:latin typeface="Cambria"/>
                <a:cs typeface="Cambria"/>
              </a:rPr>
              <a:t>dan </a:t>
            </a:r>
            <a:r>
              <a:rPr sz="1100" dirty="0">
                <a:latin typeface="Cambria"/>
                <a:cs typeface="Cambria"/>
              </a:rPr>
              <a:t>terhindar </a:t>
            </a:r>
            <a:r>
              <a:rPr sz="1100" spc="5" dirty="0">
                <a:latin typeface="Cambria"/>
                <a:cs typeface="Cambria"/>
              </a:rPr>
              <a:t>dari </a:t>
            </a:r>
            <a:r>
              <a:rPr sz="1100" i="1" spc="5" dirty="0">
                <a:latin typeface="Cambria"/>
                <a:cs typeface="Cambria"/>
              </a:rPr>
              <a:t>bending </a:t>
            </a:r>
            <a:r>
              <a:rPr sz="1100" spc="-5" dirty="0">
                <a:latin typeface="Cambria"/>
                <a:cs typeface="Cambria"/>
              </a:rPr>
              <a:t>yang </a:t>
            </a:r>
            <a:r>
              <a:rPr sz="1100" dirty="0">
                <a:latin typeface="Cambria"/>
                <a:cs typeface="Cambria"/>
              </a:rPr>
              <a:t>terlalu</a:t>
            </a:r>
            <a:r>
              <a:rPr sz="1100" spc="50" dirty="0">
                <a:latin typeface="Cambria"/>
                <a:cs typeface="Cambria"/>
              </a:rPr>
              <a:t> </a:t>
            </a:r>
            <a:r>
              <a:rPr sz="1100" spc="-5" dirty="0">
                <a:latin typeface="Cambria"/>
                <a:cs typeface="Cambria"/>
              </a:rPr>
              <a:t>kecil.</a:t>
            </a:r>
            <a:endParaRPr sz="1100">
              <a:latin typeface="Cambria"/>
              <a:cs typeface="Cambria"/>
            </a:endParaRPr>
          </a:p>
          <a:p>
            <a:pPr marL="852169" lvl="1" indent="-238760">
              <a:lnSpc>
                <a:spcPct val="100000"/>
              </a:lnSpc>
              <a:spcBef>
                <a:spcPts val="625"/>
              </a:spcBef>
              <a:buAutoNum type="alphaLcParenR"/>
              <a:tabLst>
                <a:tab pos="852805" algn="l"/>
              </a:tabLst>
            </a:pPr>
            <a:r>
              <a:rPr sz="1100" dirty="0">
                <a:latin typeface="Cambria"/>
                <a:cs typeface="Cambria"/>
              </a:rPr>
              <a:t>Buat </a:t>
            </a:r>
            <a:r>
              <a:rPr sz="1100" spc="5" dirty="0">
                <a:latin typeface="Cambria"/>
                <a:cs typeface="Cambria"/>
              </a:rPr>
              <a:t>mal </a:t>
            </a:r>
            <a:r>
              <a:rPr sz="1100" spc="-5" dirty="0">
                <a:latin typeface="Cambria"/>
                <a:cs typeface="Cambria"/>
              </a:rPr>
              <a:t>supaya </a:t>
            </a:r>
            <a:r>
              <a:rPr sz="1100" dirty="0">
                <a:latin typeface="Cambria"/>
                <a:cs typeface="Cambria"/>
              </a:rPr>
              <a:t>posisi sambungan sesuai</a:t>
            </a:r>
            <a:r>
              <a:rPr sz="1100" spc="25" dirty="0">
                <a:latin typeface="Cambria"/>
                <a:cs typeface="Cambria"/>
              </a:rPr>
              <a:t> </a:t>
            </a:r>
            <a:r>
              <a:rPr sz="1100" spc="-5" dirty="0">
                <a:latin typeface="Cambria"/>
                <a:cs typeface="Cambria"/>
              </a:rPr>
              <a:t>tempatnya.</a:t>
            </a:r>
            <a:endParaRPr sz="1100">
              <a:latin typeface="Cambria"/>
              <a:cs typeface="Cambria"/>
            </a:endParaRPr>
          </a:p>
          <a:p>
            <a:pPr marL="852169" marR="407670" lvl="1" indent="-238125" algn="just">
              <a:lnSpc>
                <a:spcPct val="100000"/>
              </a:lnSpc>
              <a:spcBef>
                <a:spcPts val="675"/>
              </a:spcBef>
              <a:buAutoNum type="alphaLcParenR"/>
              <a:tabLst>
                <a:tab pos="852805" algn="l"/>
              </a:tabLst>
            </a:pPr>
            <a:r>
              <a:rPr sz="1100" dirty="0">
                <a:latin typeface="Cambria"/>
                <a:cs typeface="Cambria"/>
              </a:rPr>
              <a:t>Sambung </a:t>
            </a:r>
            <a:r>
              <a:rPr sz="1100" spc="-5" dirty="0">
                <a:latin typeface="Cambria"/>
                <a:cs typeface="Cambria"/>
              </a:rPr>
              <a:t>kedua </a:t>
            </a:r>
            <a:r>
              <a:rPr sz="1100" dirty="0">
                <a:latin typeface="Cambria"/>
                <a:cs typeface="Cambria"/>
              </a:rPr>
              <a:t>ujung fiber menggunakan alat sambung (</a:t>
            </a:r>
            <a:r>
              <a:rPr sz="1100" i="1" dirty="0">
                <a:latin typeface="Cambria"/>
                <a:cs typeface="Cambria"/>
              </a:rPr>
              <a:t>fusion splicer / mechanical  splicer</a:t>
            </a:r>
            <a:r>
              <a:rPr sz="1100" dirty="0">
                <a:latin typeface="Cambria"/>
                <a:cs typeface="Cambria"/>
              </a:rPr>
              <a:t>).</a:t>
            </a:r>
            <a:endParaRPr sz="1100">
              <a:latin typeface="Cambria"/>
              <a:cs typeface="Cambria"/>
            </a:endParaRPr>
          </a:p>
          <a:p>
            <a:pPr marL="852169" marR="407670" lvl="1" indent="-238125" algn="just">
              <a:lnSpc>
                <a:spcPct val="101800"/>
              </a:lnSpc>
              <a:spcBef>
                <a:spcPts val="645"/>
              </a:spcBef>
              <a:buAutoNum type="alphaLcParenR"/>
              <a:tabLst>
                <a:tab pos="852805" algn="l"/>
              </a:tabLst>
            </a:pPr>
            <a:r>
              <a:rPr sz="1100" dirty="0">
                <a:latin typeface="Cambria"/>
                <a:cs typeface="Cambria"/>
              </a:rPr>
              <a:t>Setelah selesai </a:t>
            </a:r>
            <a:r>
              <a:rPr sz="1100" spc="-5" dirty="0">
                <a:latin typeface="Cambria"/>
                <a:cs typeface="Cambria"/>
              </a:rPr>
              <a:t>penyanbungan serat </a:t>
            </a:r>
            <a:r>
              <a:rPr sz="1100" dirty="0">
                <a:latin typeface="Cambria"/>
                <a:cs typeface="Cambria"/>
              </a:rPr>
              <a:t>optik, tempatkan sambungan pada </a:t>
            </a:r>
            <a:r>
              <a:rPr sz="1100" spc="-10" dirty="0">
                <a:latin typeface="Cambria"/>
                <a:cs typeface="Cambria"/>
              </a:rPr>
              <a:t>tray </a:t>
            </a:r>
            <a:r>
              <a:rPr sz="1100" spc="5" dirty="0">
                <a:latin typeface="Cambria"/>
                <a:cs typeface="Cambria"/>
              </a:rPr>
              <a:t>dan  </a:t>
            </a:r>
            <a:r>
              <a:rPr sz="1100" dirty="0">
                <a:latin typeface="Cambria"/>
                <a:cs typeface="Cambria"/>
              </a:rPr>
              <a:t>gulung sisa </a:t>
            </a:r>
            <a:r>
              <a:rPr sz="1100" spc="-5" dirty="0">
                <a:latin typeface="Cambria"/>
                <a:cs typeface="Cambria"/>
              </a:rPr>
              <a:t>serat </a:t>
            </a:r>
            <a:r>
              <a:rPr sz="1100" dirty="0">
                <a:latin typeface="Cambria"/>
                <a:cs typeface="Cambria"/>
              </a:rPr>
              <a:t>pada </a:t>
            </a:r>
            <a:r>
              <a:rPr sz="1100" spc="-25" dirty="0">
                <a:latin typeface="Cambria"/>
                <a:cs typeface="Cambria"/>
              </a:rPr>
              <a:t>tray. </a:t>
            </a:r>
            <a:r>
              <a:rPr sz="1100" dirty="0">
                <a:latin typeface="Cambria"/>
                <a:cs typeface="Cambria"/>
              </a:rPr>
              <a:t>Tiap </a:t>
            </a:r>
            <a:r>
              <a:rPr sz="1100" spc="-10" dirty="0">
                <a:latin typeface="Cambria"/>
                <a:cs typeface="Cambria"/>
              </a:rPr>
              <a:t>tray </a:t>
            </a:r>
            <a:r>
              <a:rPr sz="1100" dirty="0">
                <a:latin typeface="Cambria"/>
                <a:cs typeface="Cambria"/>
              </a:rPr>
              <a:t>dapat menampung </a:t>
            </a:r>
            <a:r>
              <a:rPr sz="1100" spc="5" dirty="0">
                <a:latin typeface="Cambria"/>
                <a:cs typeface="Cambria"/>
              </a:rPr>
              <a:t>maksimum </a:t>
            </a:r>
            <a:r>
              <a:rPr sz="1100" dirty="0">
                <a:latin typeface="Cambria"/>
                <a:cs typeface="Cambria"/>
              </a:rPr>
              <a:t>12 sambungan  </a:t>
            </a:r>
            <a:r>
              <a:rPr sz="1100" spc="-5" dirty="0">
                <a:latin typeface="Cambria"/>
                <a:cs typeface="Cambria"/>
              </a:rPr>
              <a:t>serat </a:t>
            </a:r>
            <a:r>
              <a:rPr sz="1100" dirty="0">
                <a:latin typeface="Cambria"/>
                <a:cs typeface="Cambria"/>
              </a:rPr>
              <a:t>optik.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600">
              <a:latin typeface="Times New Roman"/>
              <a:cs typeface="Times New Roman"/>
            </a:endParaRPr>
          </a:p>
          <a:p>
            <a:pPr marL="374650">
              <a:lnSpc>
                <a:spcPct val="100000"/>
              </a:lnSpc>
            </a:pPr>
            <a:r>
              <a:rPr sz="700" spc="5" dirty="0">
                <a:latin typeface="Calibri"/>
                <a:cs typeface="Calibri"/>
              </a:rPr>
              <a:t>Page </a:t>
            </a:r>
            <a:r>
              <a:rPr sz="700" dirty="0">
                <a:latin typeface="Calibri"/>
                <a:cs typeface="Calibri"/>
              </a:rPr>
              <a:t>-</a:t>
            </a:r>
            <a:r>
              <a:rPr sz="700" spc="25" dirty="0">
                <a:latin typeface="Calibri"/>
                <a:cs typeface="Calibri"/>
              </a:rPr>
              <a:t> </a:t>
            </a:r>
            <a:r>
              <a:rPr sz="700" spc="15" dirty="0">
                <a:latin typeface="Calibri"/>
                <a:cs typeface="Calibri"/>
              </a:rPr>
              <a:t>144</a:t>
            </a:r>
            <a:endParaRPr sz="700">
              <a:latin typeface="Calibri"/>
              <a:cs typeface="Calibri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535"/>
              </a:lnSpc>
            </a:pPr>
            <a:fld id="{81D60167-4931-47E6-BA6A-407CBD079E47}" type="slidenum">
              <a:rPr dirty="0"/>
              <a:t>62</a:t>
            </a:fld>
            <a:endParaRPr dirty="0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645870" y="4338673"/>
            <a:ext cx="480659" cy="2476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678321" y="2374889"/>
            <a:ext cx="2822221" cy="131112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17549" y="1098550"/>
            <a:ext cx="6337300" cy="356870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550">
              <a:latin typeface="Times New Roman"/>
              <a:cs typeface="Times New Roman"/>
            </a:endParaRPr>
          </a:p>
          <a:p>
            <a:pPr marL="996315" marR="497840" indent="-238125">
              <a:lnSpc>
                <a:spcPct val="100000"/>
              </a:lnSpc>
            </a:pPr>
            <a:r>
              <a:rPr sz="1100" dirty="0">
                <a:latin typeface="Cambria"/>
                <a:cs typeface="Cambria"/>
              </a:rPr>
              <a:t>e) Pasang penutup </a:t>
            </a:r>
            <a:r>
              <a:rPr sz="1100" spc="-25" dirty="0">
                <a:latin typeface="Cambria"/>
                <a:cs typeface="Cambria"/>
              </a:rPr>
              <a:t>tray, </a:t>
            </a:r>
            <a:r>
              <a:rPr sz="1100" dirty="0">
                <a:latin typeface="Cambria"/>
                <a:cs typeface="Cambria"/>
              </a:rPr>
              <a:t>rapikan </a:t>
            </a:r>
            <a:r>
              <a:rPr sz="1100" spc="-15" dirty="0">
                <a:latin typeface="Cambria"/>
                <a:cs typeface="Cambria"/>
              </a:rPr>
              <a:t>fiber, </a:t>
            </a:r>
            <a:r>
              <a:rPr sz="1100" spc="5" dirty="0">
                <a:latin typeface="Cambria"/>
                <a:cs typeface="Cambria"/>
              </a:rPr>
              <a:t>dan </a:t>
            </a:r>
            <a:r>
              <a:rPr sz="1100" spc="-5" dirty="0">
                <a:latin typeface="Cambria"/>
                <a:cs typeface="Cambria"/>
              </a:rPr>
              <a:t>kencangkan </a:t>
            </a:r>
            <a:r>
              <a:rPr sz="1100" dirty="0">
                <a:latin typeface="Cambria"/>
                <a:cs typeface="Cambria"/>
              </a:rPr>
              <a:t>ikatan flexible tube dengan  tie </a:t>
            </a:r>
            <a:r>
              <a:rPr sz="1100" spc="-5" dirty="0">
                <a:latin typeface="Cambria"/>
                <a:cs typeface="Cambria"/>
              </a:rPr>
              <a:t>wrap </a:t>
            </a:r>
            <a:r>
              <a:rPr sz="1100" dirty="0">
                <a:latin typeface="Cambria"/>
                <a:cs typeface="Cambria"/>
              </a:rPr>
              <a:t>pada</a:t>
            </a:r>
            <a:r>
              <a:rPr sz="1100" spc="15" dirty="0">
                <a:latin typeface="Cambria"/>
                <a:cs typeface="Cambria"/>
              </a:rPr>
              <a:t> </a:t>
            </a:r>
            <a:r>
              <a:rPr sz="1100" spc="-25" dirty="0">
                <a:latin typeface="Cambria"/>
                <a:cs typeface="Cambria"/>
              </a:rPr>
              <a:t>tray.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 marL="374650">
              <a:lnSpc>
                <a:spcPct val="100000"/>
              </a:lnSpc>
              <a:spcBef>
                <a:spcPts val="1005"/>
              </a:spcBef>
            </a:pPr>
            <a:r>
              <a:rPr sz="700" spc="5" dirty="0">
                <a:latin typeface="Calibri"/>
                <a:cs typeface="Calibri"/>
              </a:rPr>
              <a:t>Page </a:t>
            </a:r>
            <a:r>
              <a:rPr sz="700" dirty="0">
                <a:latin typeface="Calibri"/>
                <a:cs typeface="Calibri"/>
              </a:rPr>
              <a:t>-</a:t>
            </a:r>
            <a:r>
              <a:rPr sz="700" spc="25" dirty="0">
                <a:latin typeface="Calibri"/>
                <a:cs typeface="Calibri"/>
              </a:rPr>
              <a:t> </a:t>
            </a:r>
            <a:r>
              <a:rPr sz="700" spc="15" dirty="0">
                <a:latin typeface="Calibri"/>
                <a:cs typeface="Calibri"/>
              </a:rPr>
              <a:t>145</a:t>
            </a:r>
            <a:endParaRPr sz="7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645870" y="8619760"/>
            <a:ext cx="480659" cy="2467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17549" y="5391150"/>
            <a:ext cx="6337300" cy="355600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100">
              <a:latin typeface="Times New Roman"/>
              <a:cs typeface="Times New Roman"/>
            </a:endParaRPr>
          </a:p>
          <a:p>
            <a:pPr marL="928369" indent="-238760">
              <a:lnSpc>
                <a:spcPct val="100000"/>
              </a:lnSpc>
              <a:buAutoNum type="alphaLcParenR" startAt="6"/>
              <a:tabLst>
                <a:tab pos="928369" algn="l"/>
                <a:tab pos="929005" algn="l"/>
              </a:tabLst>
            </a:pPr>
            <a:r>
              <a:rPr sz="1100" spc="-5" dirty="0">
                <a:latin typeface="Cambria"/>
                <a:cs typeface="Cambria"/>
              </a:rPr>
              <a:t>Atur </a:t>
            </a:r>
            <a:r>
              <a:rPr sz="1100" dirty="0">
                <a:latin typeface="Cambria"/>
                <a:cs typeface="Cambria"/>
              </a:rPr>
              <a:t>Flexible tube di </a:t>
            </a:r>
            <a:r>
              <a:rPr sz="1100" spc="5" dirty="0">
                <a:latin typeface="Cambria"/>
                <a:cs typeface="Cambria"/>
              </a:rPr>
              <a:t>dalam </a:t>
            </a:r>
            <a:r>
              <a:rPr sz="1100" dirty="0">
                <a:latin typeface="Cambria"/>
                <a:cs typeface="Cambria"/>
              </a:rPr>
              <a:t>closure </a:t>
            </a:r>
            <a:r>
              <a:rPr sz="1100" spc="5" dirty="0">
                <a:latin typeface="Cambria"/>
                <a:cs typeface="Cambria"/>
              </a:rPr>
              <a:t>dan</a:t>
            </a:r>
            <a:r>
              <a:rPr sz="1100" spc="10" dirty="0">
                <a:latin typeface="Cambria"/>
                <a:cs typeface="Cambria"/>
              </a:rPr>
              <a:t> </a:t>
            </a:r>
            <a:r>
              <a:rPr sz="1100" dirty="0">
                <a:latin typeface="Cambria"/>
                <a:cs typeface="Cambria"/>
              </a:rPr>
              <a:t>rapihkan.</a:t>
            </a:r>
            <a:endParaRPr sz="1100">
              <a:latin typeface="Cambria"/>
              <a:cs typeface="Cambria"/>
            </a:endParaRPr>
          </a:p>
          <a:p>
            <a:pPr marL="928369" marR="452755" indent="-238125">
              <a:lnSpc>
                <a:spcPts val="1300"/>
              </a:lnSpc>
              <a:spcBef>
                <a:spcPts val="730"/>
              </a:spcBef>
              <a:buAutoNum type="alphaLcParenR" startAt="6"/>
              <a:tabLst>
                <a:tab pos="929005" algn="l"/>
              </a:tabLst>
            </a:pPr>
            <a:r>
              <a:rPr sz="1100" dirty="0">
                <a:latin typeface="Cambria"/>
                <a:cs typeface="Cambria"/>
              </a:rPr>
              <a:t>Untuk </a:t>
            </a:r>
            <a:r>
              <a:rPr sz="1100" spc="-5" dirty="0">
                <a:latin typeface="Cambria"/>
                <a:cs typeface="Cambria"/>
              </a:rPr>
              <a:t>penyambungan selanjutnya </a:t>
            </a:r>
            <a:r>
              <a:rPr sz="1100" dirty="0">
                <a:latin typeface="Cambria"/>
                <a:cs typeface="Cambria"/>
              </a:rPr>
              <a:t>pasang </a:t>
            </a:r>
            <a:r>
              <a:rPr sz="1100" spc="-10" dirty="0">
                <a:latin typeface="Cambria"/>
                <a:cs typeface="Cambria"/>
              </a:rPr>
              <a:t>tray </a:t>
            </a:r>
            <a:r>
              <a:rPr sz="1100" spc="-5" dirty="0">
                <a:latin typeface="Cambria"/>
                <a:cs typeface="Cambria"/>
              </a:rPr>
              <a:t>berikutnya </a:t>
            </a:r>
            <a:r>
              <a:rPr sz="1100" spc="5" dirty="0">
                <a:latin typeface="Cambria"/>
                <a:cs typeface="Cambria"/>
              </a:rPr>
              <a:t>dan </a:t>
            </a:r>
            <a:r>
              <a:rPr sz="1100" dirty="0">
                <a:latin typeface="Cambria"/>
                <a:cs typeface="Cambria"/>
              </a:rPr>
              <a:t>lakukan </a:t>
            </a:r>
            <a:r>
              <a:rPr sz="1100" spc="-5" dirty="0">
                <a:latin typeface="Cambria"/>
                <a:cs typeface="Cambria"/>
              </a:rPr>
              <a:t>proses  penyambungan.</a:t>
            </a:r>
            <a:endParaRPr sz="1100">
              <a:latin typeface="Cambria"/>
              <a:cs typeface="Cambria"/>
            </a:endParaRPr>
          </a:p>
          <a:p>
            <a:pPr marL="928369" indent="-238760">
              <a:lnSpc>
                <a:spcPct val="100000"/>
              </a:lnSpc>
              <a:spcBef>
                <a:spcPts val="630"/>
              </a:spcBef>
              <a:buAutoNum type="alphaLcParenR" startAt="6"/>
              <a:tabLst>
                <a:tab pos="929005" algn="l"/>
              </a:tabLst>
            </a:pPr>
            <a:r>
              <a:rPr sz="1100" spc="5" dirty="0">
                <a:latin typeface="Cambria"/>
                <a:cs typeface="Cambria"/>
              </a:rPr>
              <a:t>Gambar </a:t>
            </a:r>
            <a:r>
              <a:rPr sz="1100" dirty="0">
                <a:latin typeface="Cambria"/>
                <a:cs typeface="Cambria"/>
              </a:rPr>
              <a:t>berikut adalah gambar setelah selesai</a:t>
            </a:r>
            <a:r>
              <a:rPr sz="1100" spc="25" dirty="0">
                <a:latin typeface="Cambria"/>
                <a:cs typeface="Cambria"/>
              </a:rPr>
              <a:t> </a:t>
            </a:r>
            <a:r>
              <a:rPr sz="1100" spc="-5" dirty="0">
                <a:latin typeface="Cambria"/>
                <a:cs typeface="Cambria"/>
              </a:rPr>
              <a:t>penyambungan.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 marL="374650">
              <a:lnSpc>
                <a:spcPct val="100000"/>
              </a:lnSpc>
            </a:pPr>
            <a:r>
              <a:rPr sz="700" spc="5" dirty="0">
                <a:latin typeface="Calibri"/>
                <a:cs typeface="Calibri"/>
              </a:rPr>
              <a:t>Page </a:t>
            </a:r>
            <a:r>
              <a:rPr sz="700" dirty="0">
                <a:latin typeface="Calibri"/>
                <a:cs typeface="Calibri"/>
              </a:rPr>
              <a:t>-</a:t>
            </a:r>
            <a:r>
              <a:rPr sz="700" spc="25" dirty="0">
                <a:latin typeface="Calibri"/>
                <a:cs typeface="Calibri"/>
              </a:rPr>
              <a:t> </a:t>
            </a:r>
            <a:r>
              <a:rPr sz="700" spc="15" dirty="0">
                <a:latin typeface="Calibri"/>
                <a:cs typeface="Calibri"/>
              </a:rPr>
              <a:t>146</a:t>
            </a:r>
            <a:endParaRPr sz="7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666654" y="6963807"/>
            <a:ext cx="2669838" cy="142078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535"/>
              </a:lnSpc>
            </a:pPr>
            <a:fld id="{81D60167-4931-47E6-BA6A-407CBD079E47}" type="slidenum">
              <a:rPr dirty="0"/>
              <a:t>63</a:t>
            </a:fld>
            <a:endParaRPr dirty="0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645870" y="4338673"/>
            <a:ext cx="480659" cy="2476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528500" y="2113248"/>
            <a:ext cx="1746250" cy="8655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227065" y="3114709"/>
            <a:ext cx="1905000" cy="10346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717549" y="1098550"/>
            <a:ext cx="6337300" cy="356870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 marL="810895" indent="-238760">
              <a:lnSpc>
                <a:spcPct val="100000"/>
              </a:lnSpc>
              <a:spcBef>
                <a:spcPts val="860"/>
              </a:spcBef>
              <a:buAutoNum type="arabicParenR" startAt="5"/>
              <a:tabLst>
                <a:tab pos="811530" algn="l"/>
              </a:tabLst>
            </a:pPr>
            <a:r>
              <a:rPr sz="1100" b="1" spc="-5" dirty="0">
                <a:latin typeface="Cambria"/>
                <a:cs typeface="Cambria"/>
              </a:rPr>
              <a:t>Penutupan closure</a:t>
            </a:r>
            <a:r>
              <a:rPr sz="1100" b="1" spc="5" dirty="0">
                <a:latin typeface="Cambria"/>
                <a:cs typeface="Cambria"/>
              </a:rPr>
              <a:t> ::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  <a:buFont typeface="Cambria"/>
              <a:buAutoNum type="arabicParenR" startAt="5"/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buFont typeface="Cambria"/>
              <a:buAutoNum type="arabicParenR" startAt="5"/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buFont typeface="Cambria"/>
              <a:buAutoNum type="arabicParenR" startAt="5"/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buFont typeface="Cambria"/>
              <a:buAutoNum type="arabicParenR" startAt="5"/>
            </a:pPr>
            <a:endParaRPr sz="1300">
              <a:latin typeface="Times New Roman"/>
              <a:cs typeface="Times New Roman"/>
            </a:endParaRPr>
          </a:p>
          <a:p>
            <a:pPr marL="3163570" marR="375285" lvl="1" indent="-238125">
              <a:lnSpc>
                <a:spcPct val="100000"/>
              </a:lnSpc>
              <a:spcBef>
                <a:spcPts val="765"/>
              </a:spcBef>
              <a:buAutoNum type="alphaLcParenR"/>
              <a:tabLst>
                <a:tab pos="3163570" algn="l"/>
                <a:tab pos="3164205" algn="l"/>
                <a:tab pos="5326380" algn="l"/>
              </a:tabLst>
            </a:pPr>
            <a:r>
              <a:rPr sz="1000" spc="-20" dirty="0">
                <a:latin typeface="Cambria"/>
                <a:cs typeface="Cambria"/>
              </a:rPr>
              <a:t>Pasang   </a:t>
            </a:r>
            <a:r>
              <a:rPr sz="1000" spc="-15" dirty="0">
                <a:latin typeface="Cambria"/>
                <a:cs typeface="Cambria"/>
              </a:rPr>
              <a:t>sealing   </a:t>
            </a:r>
            <a:r>
              <a:rPr sz="1000" spc="-20" dirty="0">
                <a:latin typeface="Cambria"/>
                <a:cs typeface="Cambria"/>
              </a:rPr>
              <a:t>cord   </a:t>
            </a:r>
            <a:r>
              <a:rPr sz="1000" spc="-10" dirty="0">
                <a:latin typeface="Cambria"/>
                <a:cs typeface="Cambria"/>
              </a:rPr>
              <a:t>di  </a:t>
            </a:r>
            <a:r>
              <a:rPr sz="1000" spc="-5" dirty="0">
                <a:latin typeface="Cambria"/>
                <a:cs typeface="Cambria"/>
              </a:rPr>
              <a:t> </a:t>
            </a:r>
            <a:r>
              <a:rPr sz="1000" spc="-20" dirty="0">
                <a:latin typeface="Cambria"/>
                <a:cs typeface="Cambria"/>
              </a:rPr>
              <a:t>kedua  </a:t>
            </a:r>
            <a:r>
              <a:rPr sz="1000" spc="-5" dirty="0">
                <a:latin typeface="Cambria"/>
                <a:cs typeface="Cambria"/>
              </a:rPr>
              <a:t> </a:t>
            </a:r>
            <a:r>
              <a:rPr sz="1000" spc="-15" dirty="0">
                <a:latin typeface="Cambria"/>
                <a:cs typeface="Cambria"/>
              </a:rPr>
              <a:t>alur	pada </a:t>
            </a:r>
            <a:r>
              <a:rPr sz="1000" spc="-10" dirty="0">
                <a:latin typeface="Cambria"/>
                <a:cs typeface="Cambria"/>
              </a:rPr>
              <a:t>tutup  </a:t>
            </a:r>
            <a:r>
              <a:rPr sz="1000" spc="-20" dirty="0">
                <a:latin typeface="Cambria"/>
                <a:cs typeface="Cambria"/>
              </a:rPr>
              <a:t>closure </a:t>
            </a:r>
            <a:r>
              <a:rPr sz="1000" spc="-15" dirty="0">
                <a:latin typeface="Cambria"/>
                <a:cs typeface="Cambria"/>
              </a:rPr>
              <a:t>bagian </a:t>
            </a:r>
            <a:r>
              <a:rPr sz="1000" spc="-20" dirty="0">
                <a:latin typeface="Cambria"/>
                <a:cs typeface="Cambria"/>
              </a:rPr>
              <a:t>bawah.</a:t>
            </a:r>
            <a:endParaRPr sz="1000">
              <a:latin typeface="Cambria"/>
              <a:cs typeface="Cambria"/>
            </a:endParaRPr>
          </a:p>
          <a:p>
            <a:pPr lvl="1">
              <a:lnSpc>
                <a:spcPct val="100000"/>
              </a:lnSpc>
              <a:buFont typeface="Cambria"/>
              <a:buAutoNum type="alphaLcParenR"/>
            </a:pPr>
            <a:endParaRPr sz="1200">
              <a:latin typeface="Times New Roman"/>
              <a:cs typeface="Times New Roman"/>
            </a:endParaRPr>
          </a:p>
          <a:p>
            <a:pPr lvl="1">
              <a:lnSpc>
                <a:spcPct val="100000"/>
              </a:lnSpc>
              <a:buFont typeface="Cambria"/>
              <a:buAutoNum type="alphaLcParenR"/>
            </a:pPr>
            <a:endParaRPr sz="1200">
              <a:latin typeface="Times New Roman"/>
              <a:cs typeface="Times New Roman"/>
            </a:endParaRPr>
          </a:p>
          <a:p>
            <a:pPr lvl="1">
              <a:lnSpc>
                <a:spcPct val="100000"/>
              </a:lnSpc>
              <a:buFont typeface="Cambria"/>
              <a:buAutoNum type="alphaLcParenR"/>
            </a:pPr>
            <a:endParaRPr sz="1200">
              <a:latin typeface="Times New Roman"/>
              <a:cs typeface="Times New Roman"/>
            </a:endParaRPr>
          </a:p>
          <a:p>
            <a:pPr lvl="1">
              <a:lnSpc>
                <a:spcPct val="100000"/>
              </a:lnSpc>
              <a:spcBef>
                <a:spcPts val="20"/>
              </a:spcBef>
              <a:buFont typeface="Cambria"/>
              <a:buAutoNum type="alphaLcParenR"/>
            </a:pPr>
            <a:endParaRPr sz="1150">
              <a:latin typeface="Times New Roman"/>
              <a:cs typeface="Times New Roman"/>
            </a:endParaRPr>
          </a:p>
          <a:p>
            <a:pPr marL="3165475" marR="424815" lvl="1" indent="-238125">
              <a:lnSpc>
                <a:spcPct val="97300"/>
              </a:lnSpc>
              <a:buAutoNum type="alphaLcParenR"/>
              <a:tabLst>
                <a:tab pos="3166110" algn="l"/>
              </a:tabLst>
            </a:pPr>
            <a:r>
              <a:rPr sz="1000" spc="-20" dirty="0">
                <a:latin typeface="Cambria"/>
                <a:cs typeface="Cambria"/>
              </a:rPr>
              <a:t>Pasang </a:t>
            </a:r>
            <a:r>
              <a:rPr sz="1000" spc="-10" dirty="0">
                <a:latin typeface="Cambria"/>
                <a:cs typeface="Cambria"/>
              </a:rPr>
              <a:t>tutup </a:t>
            </a:r>
            <a:r>
              <a:rPr sz="1000" spc="-15" dirty="0">
                <a:latin typeface="Cambria"/>
                <a:cs typeface="Cambria"/>
              </a:rPr>
              <a:t>dan </a:t>
            </a:r>
            <a:r>
              <a:rPr sz="1000" spc="-20" dirty="0">
                <a:latin typeface="Cambria"/>
                <a:cs typeface="Cambria"/>
              </a:rPr>
              <a:t>kencangkan. Kencangkan </a:t>
            </a:r>
            <a:r>
              <a:rPr sz="1000" spc="-15" dirty="0">
                <a:latin typeface="Cambria"/>
                <a:cs typeface="Cambria"/>
              </a:rPr>
              <a:t>baud  </a:t>
            </a:r>
            <a:r>
              <a:rPr sz="1000" spc="-20" dirty="0">
                <a:latin typeface="Cambria"/>
                <a:cs typeface="Cambria"/>
              </a:rPr>
              <a:t>closure </a:t>
            </a:r>
            <a:r>
              <a:rPr sz="1000" spc="-15" dirty="0">
                <a:latin typeface="Cambria"/>
                <a:cs typeface="Cambria"/>
              </a:rPr>
              <a:t>dengan </a:t>
            </a:r>
            <a:r>
              <a:rPr sz="1000" spc="-20" dirty="0">
                <a:latin typeface="Cambria"/>
                <a:cs typeface="Cambria"/>
              </a:rPr>
              <a:t>menggunakan </a:t>
            </a:r>
            <a:r>
              <a:rPr sz="1000" spc="-35" dirty="0">
                <a:latin typeface="Cambria"/>
                <a:cs typeface="Cambria"/>
              </a:rPr>
              <a:t>Torque </a:t>
            </a:r>
            <a:r>
              <a:rPr sz="1000" spc="-25" dirty="0">
                <a:latin typeface="Cambria"/>
                <a:cs typeface="Cambria"/>
              </a:rPr>
              <a:t>Wrench </a:t>
            </a:r>
            <a:r>
              <a:rPr sz="1000" spc="-10" dirty="0">
                <a:latin typeface="Cambria"/>
                <a:cs typeface="Cambria"/>
              </a:rPr>
              <a:t>(atur  </a:t>
            </a:r>
            <a:r>
              <a:rPr sz="1000" spc="-20" dirty="0">
                <a:latin typeface="Cambria"/>
                <a:cs typeface="Cambria"/>
              </a:rPr>
              <a:t>torque wrench </a:t>
            </a:r>
            <a:r>
              <a:rPr sz="1000" spc="-15" dirty="0">
                <a:latin typeface="Cambria"/>
                <a:cs typeface="Cambria"/>
              </a:rPr>
              <a:t>pada </a:t>
            </a:r>
            <a:r>
              <a:rPr sz="1000" spc="-20" dirty="0">
                <a:latin typeface="Cambria"/>
                <a:cs typeface="Cambria"/>
              </a:rPr>
              <a:t>200-250 </a:t>
            </a:r>
            <a:r>
              <a:rPr sz="1000" spc="-15" dirty="0">
                <a:latin typeface="Cambria"/>
                <a:cs typeface="Cambria"/>
              </a:rPr>
              <a:t>in-lbs </a:t>
            </a:r>
            <a:r>
              <a:rPr sz="1000" spc="-10" dirty="0">
                <a:latin typeface="Cambria"/>
                <a:cs typeface="Cambria"/>
              </a:rPr>
              <a:t>(2,9 </a:t>
            </a:r>
            <a:r>
              <a:rPr sz="1000" spc="-25" dirty="0">
                <a:latin typeface="Cambria"/>
                <a:cs typeface="Cambria"/>
              </a:rPr>
              <a:t>Kgm-29  </a:t>
            </a:r>
            <a:r>
              <a:rPr sz="1000" spc="-15" dirty="0">
                <a:latin typeface="Cambria"/>
                <a:cs typeface="Cambria"/>
              </a:rPr>
              <a:t>Nm).</a:t>
            </a:r>
            <a:endParaRPr sz="1000">
              <a:latin typeface="Cambria"/>
              <a:cs typeface="Cambria"/>
            </a:endParaRPr>
          </a:p>
          <a:p>
            <a:pPr>
              <a:lnSpc>
                <a:spcPct val="100000"/>
              </a:lnSpc>
            </a:pP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750">
              <a:latin typeface="Times New Roman"/>
              <a:cs typeface="Times New Roman"/>
            </a:endParaRPr>
          </a:p>
          <a:p>
            <a:pPr marL="374650">
              <a:lnSpc>
                <a:spcPct val="100000"/>
              </a:lnSpc>
            </a:pPr>
            <a:r>
              <a:rPr sz="700" spc="5" dirty="0">
                <a:latin typeface="Calibri"/>
                <a:cs typeface="Calibri"/>
              </a:rPr>
              <a:t>Page </a:t>
            </a:r>
            <a:r>
              <a:rPr sz="700" dirty="0">
                <a:latin typeface="Calibri"/>
                <a:cs typeface="Calibri"/>
              </a:rPr>
              <a:t>-</a:t>
            </a:r>
            <a:r>
              <a:rPr sz="700" spc="25" dirty="0">
                <a:latin typeface="Calibri"/>
                <a:cs typeface="Calibri"/>
              </a:rPr>
              <a:t> </a:t>
            </a:r>
            <a:r>
              <a:rPr sz="700" spc="15" dirty="0">
                <a:latin typeface="Calibri"/>
                <a:cs typeface="Calibri"/>
              </a:rPr>
              <a:t>147</a:t>
            </a:r>
            <a:endParaRPr sz="7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645870" y="8619760"/>
            <a:ext cx="480659" cy="2467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726834" y="6385648"/>
            <a:ext cx="1995289" cy="116974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783371" y="6450634"/>
            <a:ext cx="1799763" cy="107466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717549" y="5391150"/>
            <a:ext cx="6337300" cy="355600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350">
              <a:latin typeface="Times New Roman"/>
              <a:cs typeface="Times New Roman"/>
            </a:endParaRPr>
          </a:p>
          <a:p>
            <a:pPr marL="842644" marR="1238885" indent="-238125">
              <a:lnSpc>
                <a:spcPct val="100000"/>
              </a:lnSpc>
              <a:spcBef>
                <a:spcPts val="5"/>
              </a:spcBef>
              <a:buAutoNum type="alphaLcParenR" startAt="3"/>
              <a:tabLst>
                <a:tab pos="842644" algn="l"/>
                <a:tab pos="843280" algn="l"/>
              </a:tabLst>
            </a:pPr>
            <a:r>
              <a:rPr sz="1000" spc="-20" dirty="0">
                <a:latin typeface="Cambria"/>
                <a:cs typeface="Cambria"/>
              </a:rPr>
              <a:t>Pasang </a:t>
            </a:r>
            <a:r>
              <a:rPr sz="1000" dirty="0">
                <a:latin typeface="Cambria"/>
                <a:cs typeface="Cambria"/>
              </a:rPr>
              <a:t>4 </a:t>
            </a:r>
            <a:r>
              <a:rPr sz="1000" spc="-15" dirty="0">
                <a:latin typeface="Cambria"/>
                <a:cs typeface="Cambria"/>
              </a:rPr>
              <a:t>buah pengunci pada samping </a:t>
            </a:r>
            <a:r>
              <a:rPr sz="1000" spc="-20" dirty="0">
                <a:latin typeface="Cambria"/>
                <a:cs typeface="Cambria"/>
              </a:rPr>
              <a:t>closure </a:t>
            </a:r>
            <a:r>
              <a:rPr sz="1000" spc="-15" dirty="0">
                <a:latin typeface="Cambria"/>
                <a:cs typeface="Cambria"/>
              </a:rPr>
              <a:t>dan </a:t>
            </a:r>
            <a:r>
              <a:rPr sz="1000" spc="-20" dirty="0">
                <a:latin typeface="Cambria"/>
                <a:cs typeface="Cambria"/>
              </a:rPr>
              <a:t>dorong </a:t>
            </a:r>
            <a:r>
              <a:rPr sz="1000" spc="-15" dirty="0">
                <a:latin typeface="Cambria"/>
                <a:cs typeface="Cambria"/>
              </a:rPr>
              <a:t>dengan tangan, untuk  </a:t>
            </a:r>
            <a:r>
              <a:rPr sz="1000" spc="-20" dirty="0">
                <a:latin typeface="Cambria"/>
                <a:cs typeface="Cambria"/>
              </a:rPr>
              <a:t>mengencangkan </a:t>
            </a:r>
            <a:r>
              <a:rPr sz="1000" spc="-15" dirty="0">
                <a:latin typeface="Cambria"/>
                <a:cs typeface="Cambria"/>
              </a:rPr>
              <a:t>ketuk dengan</a:t>
            </a:r>
            <a:r>
              <a:rPr sz="1000" spc="-20" dirty="0">
                <a:latin typeface="Cambria"/>
                <a:cs typeface="Cambria"/>
              </a:rPr>
              <a:t> </a:t>
            </a:r>
            <a:r>
              <a:rPr sz="1000" spc="-15" dirty="0">
                <a:latin typeface="Cambria"/>
                <a:cs typeface="Cambria"/>
              </a:rPr>
              <a:t>palu</a:t>
            </a:r>
            <a:endParaRPr sz="1000">
              <a:latin typeface="Cambria"/>
              <a:cs typeface="Cambria"/>
            </a:endParaRPr>
          </a:p>
          <a:p>
            <a:pPr>
              <a:lnSpc>
                <a:spcPct val="100000"/>
              </a:lnSpc>
              <a:buFont typeface="Cambria"/>
              <a:buAutoNum type="alphaLcParenR" startAt="3"/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buFont typeface="Cambria"/>
              <a:buAutoNum type="alphaLcParenR" startAt="3"/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buFont typeface="Cambria"/>
              <a:buAutoNum type="alphaLcParenR" startAt="3"/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buFont typeface="Cambria"/>
              <a:buAutoNum type="alphaLcParenR" startAt="3"/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buFont typeface="Cambria"/>
              <a:buAutoNum type="alphaLcParenR" startAt="3"/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buFont typeface="Cambria"/>
              <a:buAutoNum type="alphaLcParenR" startAt="3"/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buFont typeface="Cambria"/>
              <a:buAutoNum type="alphaLcParenR" startAt="3"/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buFont typeface="Cambria"/>
              <a:buAutoNum type="alphaLcParenR" startAt="3"/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buFont typeface="Cambria"/>
              <a:buAutoNum type="alphaLcParenR" startAt="3"/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buFont typeface="Cambria"/>
              <a:buAutoNum type="alphaLcParenR" startAt="3"/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Font typeface="Cambria"/>
              <a:buAutoNum type="alphaLcParenR" startAt="3"/>
            </a:pPr>
            <a:endParaRPr sz="1300">
              <a:latin typeface="Times New Roman"/>
              <a:cs typeface="Times New Roman"/>
            </a:endParaRPr>
          </a:p>
          <a:p>
            <a:pPr marL="842644" marR="429895" indent="-238125">
              <a:lnSpc>
                <a:spcPct val="100000"/>
              </a:lnSpc>
              <a:buAutoNum type="alphaLcParenR" startAt="3"/>
              <a:tabLst>
                <a:tab pos="843280" algn="l"/>
              </a:tabLst>
            </a:pPr>
            <a:r>
              <a:rPr sz="1000" spc="-15" dirty="0">
                <a:latin typeface="Cambria"/>
                <a:cs typeface="Cambria"/>
              </a:rPr>
              <a:t>Lakukan pengujian tekanan dan </a:t>
            </a:r>
            <a:r>
              <a:rPr sz="1000" spc="-20" dirty="0">
                <a:latin typeface="Cambria"/>
                <a:cs typeface="Cambria"/>
              </a:rPr>
              <a:t>kekedapan </a:t>
            </a:r>
            <a:r>
              <a:rPr sz="1000" spc="-10" dirty="0">
                <a:latin typeface="Cambria"/>
                <a:cs typeface="Cambria"/>
              </a:rPr>
              <a:t>air </a:t>
            </a:r>
            <a:r>
              <a:rPr sz="1000" spc="-15" dirty="0">
                <a:latin typeface="Cambria"/>
                <a:cs typeface="Cambria"/>
              </a:rPr>
              <a:t>(test </a:t>
            </a:r>
            <a:r>
              <a:rPr sz="1000" spc="-20" dirty="0">
                <a:latin typeface="Cambria"/>
                <a:cs typeface="Cambria"/>
              </a:rPr>
              <a:t>kebocoran) </a:t>
            </a:r>
            <a:r>
              <a:rPr sz="1000" spc="-15" dirty="0">
                <a:latin typeface="Cambria"/>
                <a:cs typeface="Cambria"/>
              </a:rPr>
              <a:t>dari </a:t>
            </a:r>
            <a:r>
              <a:rPr sz="1000" spc="-20" dirty="0">
                <a:latin typeface="Cambria"/>
                <a:cs typeface="Cambria"/>
              </a:rPr>
              <a:t>closure yang </a:t>
            </a:r>
            <a:r>
              <a:rPr sz="1000" spc="-15" dirty="0">
                <a:latin typeface="Cambria"/>
                <a:cs typeface="Cambria"/>
              </a:rPr>
              <a:t>sudah ditutup  dengan </a:t>
            </a:r>
            <a:r>
              <a:rPr sz="1000" spc="-20" dirty="0">
                <a:latin typeface="Cambria"/>
                <a:cs typeface="Cambria"/>
              </a:rPr>
              <a:t>cara memberi </a:t>
            </a:r>
            <a:r>
              <a:rPr sz="1000" spc="-15" dirty="0">
                <a:latin typeface="Cambria"/>
                <a:cs typeface="Cambria"/>
              </a:rPr>
              <a:t>tekanan </a:t>
            </a:r>
            <a:r>
              <a:rPr sz="1000" spc="-20" dirty="0">
                <a:latin typeface="Cambria"/>
                <a:cs typeface="Cambria"/>
              </a:rPr>
              <a:t>udara</a:t>
            </a:r>
            <a:r>
              <a:rPr sz="1000" spc="-5" dirty="0">
                <a:latin typeface="Cambria"/>
                <a:cs typeface="Cambria"/>
              </a:rPr>
              <a:t> </a:t>
            </a:r>
            <a:r>
              <a:rPr sz="1000" spc="-20" dirty="0">
                <a:latin typeface="Cambria"/>
                <a:cs typeface="Cambria"/>
              </a:rPr>
              <a:t>(pompa).</a:t>
            </a:r>
            <a:endParaRPr sz="1000">
              <a:latin typeface="Cambria"/>
              <a:cs typeface="Cambria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600">
              <a:latin typeface="Times New Roman"/>
              <a:cs typeface="Times New Roman"/>
            </a:endParaRPr>
          </a:p>
          <a:p>
            <a:pPr marL="374650">
              <a:lnSpc>
                <a:spcPct val="100000"/>
              </a:lnSpc>
            </a:pPr>
            <a:r>
              <a:rPr sz="700" spc="5" dirty="0">
                <a:latin typeface="Calibri"/>
                <a:cs typeface="Calibri"/>
              </a:rPr>
              <a:t>Page </a:t>
            </a:r>
            <a:r>
              <a:rPr sz="700" dirty="0">
                <a:latin typeface="Calibri"/>
                <a:cs typeface="Calibri"/>
              </a:rPr>
              <a:t>-</a:t>
            </a:r>
            <a:r>
              <a:rPr sz="700" spc="25" dirty="0">
                <a:latin typeface="Calibri"/>
                <a:cs typeface="Calibri"/>
              </a:rPr>
              <a:t> </a:t>
            </a:r>
            <a:r>
              <a:rPr sz="700" spc="15" dirty="0">
                <a:latin typeface="Calibri"/>
                <a:cs typeface="Calibri"/>
              </a:rPr>
              <a:t>148</a:t>
            </a:r>
            <a:endParaRPr sz="700">
              <a:latin typeface="Calibri"/>
              <a:cs typeface="Calibri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535"/>
              </a:lnSpc>
            </a:pPr>
            <a:fld id="{81D60167-4931-47E6-BA6A-407CBD079E47}" type="slidenum">
              <a:rPr dirty="0"/>
              <a:t>64</a:t>
            </a:fld>
            <a:endParaRPr dirty="0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92199" y="4437650"/>
            <a:ext cx="407670" cy="132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700" spc="5" dirty="0">
                <a:latin typeface="Calibri"/>
                <a:cs typeface="Calibri"/>
              </a:rPr>
              <a:t>Page </a:t>
            </a:r>
            <a:r>
              <a:rPr sz="700" dirty="0">
                <a:latin typeface="Calibri"/>
                <a:cs typeface="Calibri"/>
              </a:rPr>
              <a:t>-</a:t>
            </a:r>
            <a:r>
              <a:rPr sz="700" spc="-35" dirty="0">
                <a:latin typeface="Calibri"/>
                <a:cs typeface="Calibri"/>
              </a:rPr>
              <a:t> </a:t>
            </a:r>
            <a:r>
              <a:rPr sz="700" spc="15" dirty="0">
                <a:latin typeface="Calibri"/>
                <a:cs typeface="Calibri"/>
              </a:rPr>
              <a:t>149</a:t>
            </a:r>
            <a:endParaRPr sz="7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645870" y="4338673"/>
            <a:ext cx="480659" cy="2476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934197" y="2954574"/>
            <a:ext cx="1619713" cy="6649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040343" y="2292297"/>
            <a:ext cx="1698724" cy="61412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316854" y="2965475"/>
            <a:ext cx="1738228" cy="65091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402626" y="3670977"/>
            <a:ext cx="436245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000" spc="-10" dirty="0">
                <a:latin typeface="Calibri"/>
                <a:cs typeface="Calibri"/>
              </a:rPr>
              <a:t>Di</a:t>
            </a:r>
            <a:r>
              <a:rPr sz="1000" spc="-80" dirty="0">
                <a:latin typeface="Calibri"/>
                <a:cs typeface="Calibri"/>
              </a:rPr>
              <a:t> </a:t>
            </a:r>
            <a:r>
              <a:rPr sz="1000" spc="-15" dirty="0">
                <a:latin typeface="Calibri"/>
                <a:cs typeface="Calibri"/>
              </a:rPr>
              <a:t>udara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887338" y="2582841"/>
            <a:ext cx="400050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000" spc="-10" dirty="0">
                <a:latin typeface="Calibri"/>
                <a:cs typeface="Calibri"/>
              </a:rPr>
              <a:t>Di</a:t>
            </a:r>
            <a:r>
              <a:rPr sz="1000" spc="-75" dirty="0">
                <a:latin typeface="Calibri"/>
                <a:cs typeface="Calibri"/>
              </a:rPr>
              <a:t> </a:t>
            </a:r>
            <a:r>
              <a:rPr sz="1000" spc="-10" dirty="0">
                <a:latin typeface="Calibri"/>
                <a:cs typeface="Calibri"/>
              </a:rPr>
              <a:t>tiang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908736" y="3670977"/>
            <a:ext cx="522605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000" spc="-10" dirty="0">
                <a:latin typeface="Calibri"/>
                <a:cs typeface="Calibri"/>
              </a:rPr>
              <a:t>Di</a:t>
            </a:r>
            <a:r>
              <a:rPr sz="1000" spc="-80" dirty="0">
                <a:latin typeface="Calibri"/>
                <a:cs typeface="Calibri"/>
              </a:rPr>
              <a:t> </a:t>
            </a:r>
            <a:r>
              <a:rPr sz="1000" spc="-10" dirty="0">
                <a:latin typeface="Calibri"/>
                <a:cs typeface="Calibri"/>
              </a:rPr>
              <a:t>dinding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239418" y="1561219"/>
            <a:ext cx="1688464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100" b="1" dirty="0">
                <a:latin typeface="Cambria"/>
                <a:cs typeface="Cambria"/>
              </a:rPr>
              <a:t>6) Pemasangan </a:t>
            </a:r>
            <a:r>
              <a:rPr sz="1100" b="1" spc="-5" dirty="0">
                <a:latin typeface="Cambria"/>
                <a:cs typeface="Cambria"/>
              </a:rPr>
              <a:t>closure</a:t>
            </a:r>
            <a:r>
              <a:rPr sz="1100" b="1" dirty="0">
                <a:latin typeface="Cambria"/>
                <a:cs typeface="Cambria"/>
              </a:rPr>
              <a:t> </a:t>
            </a:r>
            <a:r>
              <a:rPr sz="1100" b="1" spc="5" dirty="0">
                <a:latin typeface="Cambria"/>
                <a:cs typeface="Cambria"/>
              </a:rPr>
              <a:t>::</a:t>
            </a:r>
            <a:endParaRPr sz="1100">
              <a:latin typeface="Cambria"/>
              <a:cs typeface="Cambria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717549" y="1098550"/>
            <a:ext cx="6337300" cy="3568700"/>
          </a:xfrm>
          <a:custGeom>
            <a:avLst/>
            <a:gdLst/>
            <a:ahLst/>
            <a:cxnLst/>
            <a:rect l="l" t="t" r="r" b="b"/>
            <a:pathLst>
              <a:path w="6337300" h="3568700">
                <a:moveTo>
                  <a:pt x="0" y="0"/>
                </a:moveTo>
                <a:lnTo>
                  <a:pt x="6337300" y="0"/>
                </a:lnTo>
                <a:lnTo>
                  <a:pt x="6337300" y="3568700"/>
                </a:lnTo>
                <a:lnTo>
                  <a:pt x="0" y="35687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717549" y="5391150"/>
            <a:ext cx="6337300" cy="355600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150">
              <a:latin typeface="Times New Roman"/>
              <a:cs typeface="Times New Roman"/>
            </a:endParaRPr>
          </a:p>
          <a:p>
            <a:pPr marL="374650">
              <a:lnSpc>
                <a:spcPct val="100000"/>
              </a:lnSpc>
            </a:pPr>
            <a:r>
              <a:rPr sz="700" spc="5" dirty="0">
                <a:latin typeface="Calibri"/>
                <a:cs typeface="Calibri"/>
              </a:rPr>
              <a:t>Page </a:t>
            </a:r>
            <a:r>
              <a:rPr sz="700" dirty="0">
                <a:latin typeface="Calibri"/>
                <a:cs typeface="Calibri"/>
              </a:rPr>
              <a:t>-</a:t>
            </a:r>
            <a:r>
              <a:rPr sz="700" spc="25" dirty="0">
                <a:latin typeface="Calibri"/>
                <a:cs typeface="Calibri"/>
              </a:rPr>
              <a:t> </a:t>
            </a:r>
            <a:r>
              <a:rPr sz="700" spc="15" dirty="0">
                <a:latin typeface="Calibri"/>
                <a:cs typeface="Calibri"/>
              </a:rPr>
              <a:t>150</a:t>
            </a:r>
            <a:endParaRPr sz="70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645870" y="8619760"/>
            <a:ext cx="480659" cy="2467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104481" y="6185425"/>
            <a:ext cx="2956718" cy="155139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535"/>
              </a:lnSpc>
            </a:pPr>
            <a:fld id="{81D60167-4931-47E6-BA6A-407CBD079E47}" type="slidenum">
              <a:rPr dirty="0"/>
              <a:t>65</a:t>
            </a:fld>
            <a:endParaRPr dirty="0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645870" y="4338673"/>
            <a:ext cx="480659" cy="2476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17549" y="1098550"/>
            <a:ext cx="6337300" cy="356870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550">
              <a:latin typeface="Times New Roman"/>
              <a:cs typeface="Times New Roman"/>
            </a:endParaRPr>
          </a:p>
          <a:p>
            <a:pPr marL="3036570">
              <a:lnSpc>
                <a:spcPct val="100000"/>
              </a:lnSpc>
            </a:pPr>
            <a:r>
              <a:rPr sz="1300" b="1" spc="-35" dirty="0">
                <a:solidFill>
                  <a:srgbClr val="FF0000"/>
                </a:solidFill>
                <a:latin typeface="Cambria"/>
                <a:cs typeface="Cambria"/>
              </a:rPr>
              <a:t>MENGOPERASIKAN </a:t>
            </a:r>
            <a:r>
              <a:rPr sz="1300" b="1" spc="-40" dirty="0">
                <a:solidFill>
                  <a:srgbClr val="FF0000"/>
                </a:solidFill>
                <a:latin typeface="Cambria"/>
                <a:cs typeface="Cambria"/>
              </a:rPr>
              <a:t>POWER</a:t>
            </a:r>
            <a:r>
              <a:rPr sz="1300" b="1" spc="-60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300" b="1" spc="-30" dirty="0">
                <a:solidFill>
                  <a:srgbClr val="FF0000"/>
                </a:solidFill>
                <a:latin typeface="Cambria"/>
                <a:cs typeface="Cambria"/>
              </a:rPr>
              <a:t>METER</a:t>
            </a:r>
            <a:endParaRPr sz="1300">
              <a:latin typeface="Cambria"/>
              <a:cs typeface="Cambria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000">
              <a:latin typeface="Times New Roman"/>
              <a:cs typeface="Times New Roman"/>
            </a:endParaRPr>
          </a:p>
          <a:p>
            <a:pPr marL="374650">
              <a:lnSpc>
                <a:spcPct val="100000"/>
              </a:lnSpc>
            </a:pPr>
            <a:r>
              <a:rPr sz="700" spc="5" dirty="0">
                <a:latin typeface="Calibri"/>
                <a:cs typeface="Calibri"/>
              </a:rPr>
              <a:t>Page </a:t>
            </a:r>
            <a:r>
              <a:rPr sz="700" dirty="0">
                <a:latin typeface="Calibri"/>
                <a:cs typeface="Calibri"/>
              </a:rPr>
              <a:t>-</a:t>
            </a:r>
            <a:r>
              <a:rPr sz="700" spc="25" dirty="0">
                <a:latin typeface="Calibri"/>
                <a:cs typeface="Calibri"/>
              </a:rPr>
              <a:t> </a:t>
            </a:r>
            <a:r>
              <a:rPr sz="700" spc="15" dirty="0">
                <a:latin typeface="Calibri"/>
                <a:cs typeface="Calibri"/>
              </a:rPr>
              <a:t>151</a:t>
            </a:r>
            <a:endParaRPr sz="7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396724" y="1476319"/>
            <a:ext cx="1230567" cy="184543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183127" y="2314448"/>
            <a:ext cx="435863" cy="42367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645870" y="8619760"/>
            <a:ext cx="480659" cy="2467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717549" y="5391150"/>
            <a:ext cx="6337300" cy="3360407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3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800" dirty="0">
              <a:latin typeface="Times New Roman"/>
              <a:cs typeface="Times New Roman"/>
            </a:endParaRPr>
          </a:p>
          <a:p>
            <a:pPr marL="1904364">
              <a:lnSpc>
                <a:spcPct val="100000"/>
              </a:lnSpc>
            </a:pPr>
            <a:r>
              <a:rPr sz="1100" b="1" spc="-5" dirty="0">
                <a:solidFill>
                  <a:srgbClr val="FF0000"/>
                </a:solidFill>
                <a:latin typeface="Cambria"/>
                <a:cs typeface="Cambria"/>
              </a:rPr>
              <a:t>Tujuan</a:t>
            </a:r>
            <a:r>
              <a:rPr sz="1100" b="1" dirty="0">
                <a:solidFill>
                  <a:srgbClr val="FF0000"/>
                </a:solidFill>
                <a:latin typeface="Cambria"/>
                <a:cs typeface="Cambria"/>
              </a:rPr>
              <a:t> :</a:t>
            </a:r>
            <a:endParaRPr sz="1100" dirty="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500" dirty="0">
              <a:latin typeface="Times New Roman"/>
              <a:cs typeface="Times New Roman"/>
            </a:endParaRPr>
          </a:p>
          <a:p>
            <a:pPr marL="2082800" marR="641985" indent="-179070">
              <a:lnSpc>
                <a:spcPct val="114500"/>
              </a:lnSpc>
              <a:buFont typeface="Wingdings"/>
              <a:buChar char=""/>
              <a:tabLst>
                <a:tab pos="2083435" algn="l"/>
              </a:tabLst>
            </a:pPr>
            <a:r>
              <a:rPr sz="1100" spc="-5" dirty="0">
                <a:latin typeface="Cambria"/>
                <a:cs typeface="Cambria"/>
              </a:rPr>
              <a:t>Peserta </a:t>
            </a:r>
            <a:r>
              <a:rPr sz="1100" spc="5" dirty="0">
                <a:latin typeface="Cambria"/>
                <a:cs typeface="Cambria"/>
              </a:rPr>
              <a:t>mampu memahami </a:t>
            </a:r>
            <a:r>
              <a:rPr sz="1100" dirty="0">
                <a:latin typeface="Cambria"/>
                <a:cs typeface="Cambria"/>
              </a:rPr>
              <a:t>parameter </a:t>
            </a:r>
            <a:r>
              <a:rPr sz="1100" spc="-5" dirty="0">
                <a:latin typeface="Cambria"/>
                <a:cs typeface="Cambria"/>
              </a:rPr>
              <a:t>pengukuran </a:t>
            </a:r>
            <a:r>
              <a:rPr sz="1100" dirty="0">
                <a:latin typeface="Cambria"/>
                <a:cs typeface="Cambria"/>
              </a:rPr>
              <a:t>jaringan  </a:t>
            </a:r>
            <a:r>
              <a:rPr sz="1100" spc="-5" dirty="0">
                <a:latin typeface="Cambria"/>
                <a:cs typeface="Cambria"/>
              </a:rPr>
              <a:t>serat </a:t>
            </a:r>
            <a:r>
              <a:rPr sz="1100" dirty="0">
                <a:latin typeface="Cambria"/>
                <a:cs typeface="Cambria"/>
              </a:rPr>
              <a:t>optik.</a:t>
            </a:r>
          </a:p>
          <a:p>
            <a:pPr marL="2082800" marR="693420" indent="-179070">
              <a:lnSpc>
                <a:spcPct val="107300"/>
              </a:lnSpc>
              <a:spcBef>
                <a:spcPts val="70"/>
              </a:spcBef>
              <a:buFont typeface="Wingdings"/>
              <a:buChar char=""/>
              <a:tabLst>
                <a:tab pos="2083435" algn="l"/>
              </a:tabLst>
            </a:pPr>
            <a:r>
              <a:rPr sz="1100" spc="-5" dirty="0">
                <a:latin typeface="Cambria"/>
                <a:cs typeface="Cambria"/>
              </a:rPr>
              <a:t>Peserta </a:t>
            </a:r>
            <a:r>
              <a:rPr sz="1100" spc="5" dirty="0">
                <a:latin typeface="Cambria"/>
                <a:cs typeface="Cambria"/>
              </a:rPr>
              <a:t>mampu memahami </a:t>
            </a:r>
            <a:r>
              <a:rPr sz="1100" dirty="0">
                <a:latin typeface="Cambria"/>
                <a:cs typeface="Cambria"/>
              </a:rPr>
              <a:t>prinsip </a:t>
            </a:r>
            <a:r>
              <a:rPr sz="1100" spc="-5" dirty="0">
                <a:latin typeface="Cambria"/>
                <a:cs typeface="Cambria"/>
              </a:rPr>
              <a:t>pengukuran serat </a:t>
            </a:r>
            <a:r>
              <a:rPr sz="1100" dirty="0">
                <a:latin typeface="Cambria"/>
                <a:cs typeface="Cambria"/>
              </a:rPr>
              <a:t>optik  menggunakan optical </a:t>
            </a:r>
            <a:r>
              <a:rPr sz="1100" spc="-5" dirty="0">
                <a:latin typeface="Cambria"/>
                <a:cs typeface="Cambria"/>
              </a:rPr>
              <a:t>power</a:t>
            </a:r>
            <a:r>
              <a:rPr sz="1100" spc="5" dirty="0">
                <a:latin typeface="Cambria"/>
                <a:cs typeface="Cambria"/>
              </a:rPr>
              <a:t> </a:t>
            </a:r>
            <a:r>
              <a:rPr sz="1100" spc="-20" dirty="0">
                <a:latin typeface="Cambria"/>
                <a:cs typeface="Cambria"/>
              </a:rPr>
              <a:t>meter.</a:t>
            </a:r>
            <a:endParaRPr sz="1100" dirty="0">
              <a:latin typeface="Cambria"/>
              <a:cs typeface="Cambria"/>
            </a:endParaRPr>
          </a:p>
          <a:p>
            <a:pPr marL="2082800" marR="779780" indent="-179070">
              <a:lnSpc>
                <a:spcPct val="112700"/>
              </a:lnSpc>
              <a:spcBef>
                <a:spcPts val="5"/>
              </a:spcBef>
              <a:buFont typeface="Wingdings"/>
              <a:buChar char=""/>
              <a:tabLst>
                <a:tab pos="2083435" algn="l"/>
              </a:tabLst>
            </a:pPr>
            <a:r>
              <a:rPr sz="1100" spc="-5" dirty="0">
                <a:latin typeface="Cambria"/>
                <a:cs typeface="Cambria"/>
              </a:rPr>
              <a:t>Peserta </a:t>
            </a:r>
            <a:r>
              <a:rPr sz="1100" spc="5" dirty="0">
                <a:latin typeface="Cambria"/>
                <a:cs typeface="Cambria"/>
              </a:rPr>
              <a:t>mampu </a:t>
            </a:r>
            <a:r>
              <a:rPr sz="1100" dirty="0">
                <a:latin typeface="Cambria"/>
                <a:cs typeface="Cambria"/>
              </a:rPr>
              <a:t>mengoperasikan </a:t>
            </a:r>
            <a:r>
              <a:rPr sz="1100" spc="-5" dirty="0">
                <a:latin typeface="Cambria"/>
                <a:cs typeface="Cambria"/>
              </a:rPr>
              <a:t>power </a:t>
            </a:r>
            <a:r>
              <a:rPr sz="1100" dirty="0">
                <a:latin typeface="Cambria"/>
                <a:cs typeface="Cambria"/>
              </a:rPr>
              <a:t>meter sesuai unit  </a:t>
            </a:r>
            <a:r>
              <a:rPr sz="1100" dirty="0" err="1">
                <a:latin typeface="Cambria"/>
                <a:cs typeface="Cambria"/>
              </a:rPr>
              <a:t>kompetensi</a:t>
            </a:r>
            <a:endParaRPr sz="13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400" dirty="0">
              <a:latin typeface="Times New Roman"/>
              <a:cs typeface="Times New Roman"/>
            </a:endParaRPr>
          </a:p>
          <a:p>
            <a:pPr marL="374650">
              <a:lnSpc>
                <a:spcPct val="100000"/>
              </a:lnSpc>
            </a:pPr>
            <a:r>
              <a:rPr sz="700" spc="5" dirty="0">
                <a:latin typeface="Calibri"/>
                <a:cs typeface="Calibri"/>
              </a:rPr>
              <a:t>Page </a:t>
            </a:r>
            <a:r>
              <a:rPr sz="700" dirty="0">
                <a:latin typeface="Calibri"/>
                <a:cs typeface="Calibri"/>
              </a:rPr>
              <a:t>-</a:t>
            </a:r>
            <a:r>
              <a:rPr sz="700" spc="25" dirty="0">
                <a:latin typeface="Calibri"/>
                <a:cs typeface="Calibri"/>
              </a:rPr>
              <a:t> </a:t>
            </a:r>
            <a:r>
              <a:rPr sz="700" spc="15" dirty="0">
                <a:latin typeface="Calibri"/>
                <a:cs typeface="Calibri"/>
              </a:rPr>
              <a:t>152</a:t>
            </a:r>
            <a:endParaRPr sz="700" dirty="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254330" y="6572657"/>
            <a:ext cx="974526" cy="97366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535"/>
              </a:lnSpc>
            </a:pPr>
            <a:fld id="{81D60167-4931-47E6-BA6A-407CBD079E47}" type="slidenum">
              <a:rPr dirty="0"/>
              <a:t>66</a:t>
            </a:fld>
            <a:endParaRPr dirty="0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645870" y="4338673"/>
            <a:ext cx="480659" cy="2476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17549" y="1098550"/>
            <a:ext cx="6337300" cy="356870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300">
              <a:latin typeface="Times New Roman"/>
              <a:cs typeface="Times New Roman"/>
            </a:endParaRPr>
          </a:p>
          <a:p>
            <a:pPr marL="2238375">
              <a:lnSpc>
                <a:spcPct val="100000"/>
              </a:lnSpc>
            </a:pPr>
            <a:r>
              <a:rPr sz="1100" b="1" spc="-20" dirty="0">
                <a:solidFill>
                  <a:srgbClr val="0070C0"/>
                </a:solidFill>
                <a:latin typeface="Cambria"/>
                <a:cs typeface="Cambria"/>
              </a:rPr>
              <a:t>Topik </a:t>
            </a:r>
            <a:r>
              <a:rPr sz="1100" b="1" spc="5" dirty="0">
                <a:solidFill>
                  <a:srgbClr val="0070C0"/>
                </a:solidFill>
                <a:latin typeface="Cambria"/>
                <a:cs typeface="Cambria"/>
              </a:rPr>
              <a:t>bahasan</a:t>
            </a:r>
            <a:r>
              <a:rPr sz="1100" b="1" spc="20" dirty="0">
                <a:solidFill>
                  <a:srgbClr val="0070C0"/>
                </a:solidFill>
                <a:latin typeface="Cambria"/>
                <a:cs typeface="Cambria"/>
              </a:rPr>
              <a:t> </a:t>
            </a:r>
            <a:r>
              <a:rPr sz="1100" b="1" dirty="0">
                <a:solidFill>
                  <a:srgbClr val="0070C0"/>
                </a:solidFill>
                <a:latin typeface="Cambria"/>
                <a:cs typeface="Cambria"/>
              </a:rPr>
              <a:t>:</a:t>
            </a:r>
            <a:endParaRPr sz="1100">
              <a:latin typeface="Cambria"/>
              <a:cs typeface="Cambria"/>
            </a:endParaRPr>
          </a:p>
          <a:p>
            <a:pPr marL="2416810" indent="-179070">
              <a:lnSpc>
                <a:spcPct val="100000"/>
              </a:lnSpc>
              <a:spcBef>
                <a:spcPts val="600"/>
              </a:spcBef>
              <a:buFont typeface="Wingdings"/>
              <a:buChar char=""/>
              <a:tabLst>
                <a:tab pos="2417445" algn="l"/>
              </a:tabLst>
            </a:pPr>
            <a:r>
              <a:rPr sz="1100" spc="-5" dirty="0">
                <a:latin typeface="Cambria"/>
                <a:cs typeface="Cambria"/>
              </a:rPr>
              <a:t>Parameter pengukuran </a:t>
            </a:r>
            <a:r>
              <a:rPr sz="1100" dirty="0">
                <a:latin typeface="Cambria"/>
                <a:cs typeface="Cambria"/>
              </a:rPr>
              <a:t>jaringan kabel </a:t>
            </a:r>
            <a:r>
              <a:rPr sz="1100" spc="-5" dirty="0">
                <a:latin typeface="Cambria"/>
                <a:cs typeface="Cambria"/>
              </a:rPr>
              <a:t>serat</a:t>
            </a:r>
            <a:r>
              <a:rPr sz="1100" spc="20" dirty="0">
                <a:latin typeface="Cambria"/>
                <a:cs typeface="Cambria"/>
              </a:rPr>
              <a:t> </a:t>
            </a:r>
            <a:r>
              <a:rPr sz="1100" dirty="0">
                <a:latin typeface="Cambria"/>
                <a:cs typeface="Cambria"/>
              </a:rPr>
              <a:t>optik</a:t>
            </a:r>
            <a:endParaRPr sz="1100">
              <a:latin typeface="Cambria"/>
              <a:cs typeface="Cambria"/>
            </a:endParaRPr>
          </a:p>
          <a:p>
            <a:pPr marL="2416810" indent="-179070">
              <a:lnSpc>
                <a:spcPct val="100000"/>
              </a:lnSpc>
              <a:spcBef>
                <a:spcPts val="480"/>
              </a:spcBef>
              <a:buFont typeface="Wingdings"/>
              <a:buChar char=""/>
              <a:tabLst>
                <a:tab pos="2417445" algn="l"/>
              </a:tabLst>
            </a:pPr>
            <a:r>
              <a:rPr sz="1100" spc="-5" dirty="0">
                <a:latin typeface="Cambria"/>
                <a:cs typeface="Cambria"/>
              </a:rPr>
              <a:t>Pengukuran </a:t>
            </a:r>
            <a:r>
              <a:rPr sz="1100" dirty="0">
                <a:latin typeface="Cambria"/>
                <a:cs typeface="Cambria"/>
              </a:rPr>
              <a:t>dengan optical </a:t>
            </a:r>
            <a:r>
              <a:rPr sz="1100" spc="-5" dirty="0">
                <a:latin typeface="Cambria"/>
                <a:cs typeface="Cambria"/>
              </a:rPr>
              <a:t>power</a:t>
            </a:r>
            <a:r>
              <a:rPr sz="1100" spc="10" dirty="0">
                <a:latin typeface="Cambria"/>
                <a:cs typeface="Cambria"/>
              </a:rPr>
              <a:t> </a:t>
            </a:r>
            <a:r>
              <a:rPr sz="1100" dirty="0">
                <a:latin typeface="Cambria"/>
                <a:cs typeface="Cambria"/>
              </a:rPr>
              <a:t>meter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600">
              <a:latin typeface="Times New Roman"/>
              <a:cs typeface="Times New Roman"/>
            </a:endParaRPr>
          </a:p>
          <a:p>
            <a:pPr marL="374650">
              <a:lnSpc>
                <a:spcPct val="100000"/>
              </a:lnSpc>
            </a:pPr>
            <a:r>
              <a:rPr sz="700" spc="5" dirty="0">
                <a:latin typeface="Calibri"/>
                <a:cs typeface="Calibri"/>
              </a:rPr>
              <a:t>Page </a:t>
            </a:r>
            <a:r>
              <a:rPr sz="700" dirty="0">
                <a:latin typeface="Calibri"/>
                <a:cs typeface="Calibri"/>
              </a:rPr>
              <a:t>-</a:t>
            </a:r>
            <a:r>
              <a:rPr sz="700" spc="25" dirty="0">
                <a:latin typeface="Calibri"/>
                <a:cs typeface="Calibri"/>
              </a:rPr>
              <a:t> </a:t>
            </a:r>
            <a:r>
              <a:rPr sz="700" spc="15" dirty="0">
                <a:latin typeface="Calibri"/>
                <a:cs typeface="Calibri"/>
              </a:rPr>
              <a:t>153</a:t>
            </a:r>
            <a:endParaRPr sz="7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482344" y="2256535"/>
            <a:ext cx="1088136" cy="10911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645870" y="8619760"/>
            <a:ext cx="480659" cy="2467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13535" y="5671311"/>
            <a:ext cx="344423" cy="34747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544415" y="6423780"/>
            <a:ext cx="67734" cy="7190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544415" y="6969395"/>
            <a:ext cx="67734" cy="7190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544415" y="7857604"/>
            <a:ext cx="67734" cy="7190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717549" y="5391150"/>
            <a:ext cx="6337300" cy="355600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200">
              <a:latin typeface="Times New Roman"/>
              <a:cs typeface="Times New Roman"/>
            </a:endParaRPr>
          </a:p>
          <a:p>
            <a:pPr marL="809625">
              <a:lnSpc>
                <a:spcPct val="100000"/>
              </a:lnSpc>
            </a:pPr>
            <a:r>
              <a:rPr sz="1100" b="1" dirty="0">
                <a:solidFill>
                  <a:srgbClr val="FF0000"/>
                </a:solidFill>
                <a:latin typeface="Cambria"/>
                <a:cs typeface="Cambria"/>
              </a:rPr>
              <a:t>Parameter </a:t>
            </a:r>
            <a:r>
              <a:rPr sz="1100" b="1" spc="-5" dirty="0">
                <a:solidFill>
                  <a:srgbClr val="FF0000"/>
                </a:solidFill>
                <a:latin typeface="Cambria"/>
                <a:cs typeface="Cambria"/>
              </a:rPr>
              <a:t>pengukuran </a:t>
            </a:r>
            <a:r>
              <a:rPr sz="1100" b="1" dirty="0">
                <a:solidFill>
                  <a:srgbClr val="FF0000"/>
                </a:solidFill>
                <a:latin typeface="Cambria"/>
                <a:cs typeface="Cambria"/>
              </a:rPr>
              <a:t>jaringan </a:t>
            </a:r>
            <a:r>
              <a:rPr sz="1100" b="1" spc="5" dirty="0">
                <a:solidFill>
                  <a:srgbClr val="FF0000"/>
                </a:solidFill>
                <a:latin typeface="Cambria"/>
                <a:cs typeface="Cambria"/>
              </a:rPr>
              <a:t>kabel </a:t>
            </a:r>
            <a:r>
              <a:rPr sz="1100" b="1" dirty="0">
                <a:solidFill>
                  <a:srgbClr val="FF0000"/>
                </a:solidFill>
                <a:latin typeface="Cambria"/>
                <a:cs typeface="Cambria"/>
              </a:rPr>
              <a:t>serat optik</a:t>
            </a:r>
            <a:r>
              <a:rPr sz="1100" b="1" spc="5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100" b="1" dirty="0">
                <a:solidFill>
                  <a:srgbClr val="FF0000"/>
                </a:solidFill>
                <a:latin typeface="Cambria"/>
                <a:cs typeface="Cambria"/>
              </a:rPr>
              <a:t>::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550">
              <a:latin typeface="Times New Roman"/>
              <a:cs typeface="Times New Roman"/>
            </a:endParaRPr>
          </a:p>
          <a:p>
            <a:pPr marL="809625">
              <a:lnSpc>
                <a:spcPct val="100000"/>
              </a:lnSpc>
            </a:pPr>
            <a:r>
              <a:rPr sz="1100" b="1" dirty="0">
                <a:latin typeface="Cambria"/>
                <a:cs typeface="Cambria"/>
              </a:rPr>
              <a:t>Pengertian :</a:t>
            </a:r>
            <a:endParaRPr sz="1100">
              <a:latin typeface="Cambria"/>
              <a:cs typeface="Cambria"/>
            </a:endParaRPr>
          </a:p>
          <a:p>
            <a:pPr marL="1050290" marR="557530">
              <a:lnSpc>
                <a:spcPct val="99100"/>
              </a:lnSpc>
              <a:spcBef>
                <a:spcPts val="375"/>
              </a:spcBef>
            </a:pPr>
            <a:r>
              <a:rPr sz="1100" spc="-5" dirty="0">
                <a:latin typeface="Cambria"/>
                <a:cs typeface="Cambria"/>
              </a:rPr>
              <a:t>Pengukuran </a:t>
            </a:r>
            <a:r>
              <a:rPr sz="1100" dirty="0">
                <a:latin typeface="Cambria"/>
                <a:cs typeface="Cambria"/>
              </a:rPr>
              <a:t>adalah kegiatan </a:t>
            </a:r>
            <a:r>
              <a:rPr sz="1100" spc="-5" dirty="0">
                <a:latin typeface="Cambria"/>
                <a:cs typeface="Cambria"/>
              </a:rPr>
              <a:t>yang </a:t>
            </a:r>
            <a:r>
              <a:rPr sz="1100" dirty="0">
                <a:latin typeface="Cambria"/>
                <a:cs typeface="Cambria"/>
              </a:rPr>
              <a:t>dilakukan untuk mengetahui nilai </a:t>
            </a:r>
            <a:r>
              <a:rPr sz="1100" spc="5" dirty="0">
                <a:latin typeface="Cambria"/>
                <a:cs typeface="Cambria"/>
              </a:rPr>
              <a:t>dari  </a:t>
            </a:r>
            <a:r>
              <a:rPr sz="1100" dirty="0">
                <a:latin typeface="Cambria"/>
                <a:cs typeface="Cambria"/>
              </a:rPr>
              <a:t>parameter suatu jaringan kabel </a:t>
            </a:r>
            <a:r>
              <a:rPr sz="1100" spc="-5" dirty="0">
                <a:latin typeface="Cambria"/>
                <a:cs typeface="Cambria"/>
              </a:rPr>
              <a:t>serat </a:t>
            </a:r>
            <a:r>
              <a:rPr sz="1100" dirty="0">
                <a:latin typeface="Cambria"/>
                <a:cs typeface="Cambria"/>
              </a:rPr>
              <a:t>optik, termasuk parameter jaringan </a:t>
            </a:r>
            <a:r>
              <a:rPr sz="1100" spc="-5" dirty="0">
                <a:latin typeface="Cambria"/>
                <a:cs typeface="Cambria"/>
              </a:rPr>
              <a:t>serat  </a:t>
            </a:r>
            <a:r>
              <a:rPr sz="1100" dirty="0">
                <a:latin typeface="Cambria"/>
                <a:cs typeface="Cambria"/>
              </a:rPr>
              <a:t>optik itu sendiri </a:t>
            </a:r>
            <a:r>
              <a:rPr sz="1100" spc="5" dirty="0">
                <a:latin typeface="Cambria"/>
                <a:cs typeface="Cambria"/>
              </a:rPr>
              <a:t>maupun </a:t>
            </a:r>
            <a:r>
              <a:rPr sz="1100" spc="-5" dirty="0">
                <a:latin typeface="Cambria"/>
                <a:cs typeface="Cambria"/>
              </a:rPr>
              <a:t>perangkat </a:t>
            </a:r>
            <a:r>
              <a:rPr sz="1100" dirty="0">
                <a:latin typeface="Cambria"/>
                <a:cs typeface="Cambria"/>
              </a:rPr>
              <a:t>aktif </a:t>
            </a:r>
            <a:r>
              <a:rPr sz="1100" spc="-5" dirty="0">
                <a:latin typeface="Cambria"/>
                <a:cs typeface="Cambria"/>
              </a:rPr>
              <a:t>yang </a:t>
            </a:r>
            <a:r>
              <a:rPr sz="1100" dirty="0">
                <a:latin typeface="Cambria"/>
                <a:cs typeface="Cambria"/>
              </a:rPr>
              <a:t>ada di </a:t>
            </a:r>
            <a:r>
              <a:rPr sz="1100" spc="5" dirty="0">
                <a:latin typeface="Cambria"/>
                <a:cs typeface="Cambria"/>
              </a:rPr>
              <a:t>dalam</a:t>
            </a:r>
            <a:r>
              <a:rPr sz="1100" spc="60" dirty="0">
                <a:latin typeface="Cambria"/>
                <a:cs typeface="Cambria"/>
              </a:rPr>
              <a:t> </a:t>
            </a:r>
            <a:r>
              <a:rPr sz="1100" dirty="0">
                <a:latin typeface="Cambria"/>
                <a:cs typeface="Cambria"/>
              </a:rPr>
              <a:t>jaringan.</a:t>
            </a:r>
            <a:endParaRPr sz="1100">
              <a:latin typeface="Cambria"/>
              <a:cs typeface="Cambria"/>
            </a:endParaRPr>
          </a:p>
          <a:p>
            <a:pPr marL="1050290" marR="404495">
              <a:lnSpc>
                <a:spcPct val="100499"/>
              </a:lnSpc>
              <a:spcBef>
                <a:spcPts val="355"/>
              </a:spcBef>
            </a:pPr>
            <a:r>
              <a:rPr sz="1100" dirty="0">
                <a:latin typeface="Cambria"/>
                <a:cs typeface="Cambria"/>
              </a:rPr>
              <a:t>Mengukur </a:t>
            </a:r>
            <a:r>
              <a:rPr sz="1100" spc="-10" dirty="0">
                <a:latin typeface="Cambria"/>
                <a:cs typeface="Cambria"/>
              </a:rPr>
              <a:t>daya </a:t>
            </a:r>
            <a:r>
              <a:rPr sz="1100" spc="-5" dirty="0">
                <a:latin typeface="Cambria"/>
                <a:cs typeface="Cambria"/>
              </a:rPr>
              <a:t>sinyal cahaya </a:t>
            </a:r>
            <a:r>
              <a:rPr sz="1100" dirty="0">
                <a:latin typeface="Cambria"/>
                <a:cs typeface="Cambria"/>
              </a:rPr>
              <a:t>atau </a:t>
            </a:r>
            <a:r>
              <a:rPr sz="1100" spc="-5" dirty="0">
                <a:latin typeface="Cambria"/>
                <a:cs typeface="Cambria"/>
              </a:rPr>
              <a:t>sinyal </a:t>
            </a:r>
            <a:r>
              <a:rPr sz="1100" dirty="0">
                <a:latin typeface="Cambria"/>
                <a:cs typeface="Cambria"/>
              </a:rPr>
              <a:t>optik pada peralatan </a:t>
            </a:r>
            <a:r>
              <a:rPr sz="1100" spc="-5" dirty="0">
                <a:latin typeface="Cambria"/>
                <a:cs typeface="Cambria"/>
              </a:rPr>
              <a:t>sistem </a:t>
            </a:r>
            <a:r>
              <a:rPr sz="1100" dirty="0">
                <a:latin typeface="Cambria"/>
                <a:cs typeface="Cambria"/>
              </a:rPr>
              <a:t>komunikasi  </a:t>
            </a:r>
            <a:r>
              <a:rPr sz="1100" spc="-5" dirty="0">
                <a:latin typeface="Cambria"/>
                <a:cs typeface="Cambria"/>
              </a:rPr>
              <a:t>serat </a:t>
            </a:r>
            <a:r>
              <a:rPr sz="1100" dirty="0">
                <a:latin typeface="Cambria"/>
                <a:cs typeface="Cambria"/>
              </a:rPr>
              <a:t>optik adalah sangat penting, yaitu untuk </a:t>
            </a:r>
            <a:r>
              <a:rPr sz="1100" spc="5" dirty="0">
                <a:latin typeface="Cambria"/>
                <a:cs typeface="Cambria"/>
              </a:rPr>
              <a:t>memastiakn </a:t>
            </a:r>
            <a:r>
              <a:rPr sz="1100" dirty="0">
                <a:latin typeface="Cambria"/>
                <a:cs typeface="Cambria"/>
              </a:rPr>
              <a:t>apakah output  transmitter </a:t>
            </a:r>
            <a:r>
              <a:rPr sz="1100" spc="-5" dirty="0">
                <a:latin typeface="Cambria"/>
                <a:cs typeface="Cambria"/>
              </a:rPr>
              <a:t>yang </a:t>
            </a:r>
            <a:r>
              <a:rPr sz="1100" dirty="0">
                <a:latin typeface="Cambria"/>
                <a:cs typeface="Cambria"/>
              </a:rPr>
              <a:t>di </a:t>
            </a:r>
            <a:r>
              <a:rPr sz="1100" spc="-35" dirty="0">
                <a:latin typeface="Cambria"/>
                <a:cs typeface="Cambria"/>
              </a:rPr>
              <a:t>OLT </a:t>
            </a:r>
            <a:r>
              <a:rPr sz="1100" dirty="0">
                <a:latin typeface="Cambria"/>
                <a:cs typeface="Cambria"/>
              </a:rPr>
              <a:t>(optical line terminal) atau </a:t>
            </a:r>
            <a:r>
              <a:rPr sz="1100" spc="5" dirty="0">
                <a:latin typeface="Cambria"/>
                <a:cs typeface="Cambria"/>
              </a:rPr>
              <a:t>ONT/U </a:t>
            </a:r>
            <a:r>
              <a:rPr sz="1100" dirty="0">
                <a:latin typeface="Cambria"/>
                <a:cs typeface="Cambria"/>
              </a:rPr>
              <a:t>(optical </a:t>
            </a:r>
            <a:r>
              <a:rPr sz="1100" spc="-5" dirty="0">
                <a:latin typeface="Cambria"/>
                <a:cs typeface="Cambria"/>
              </a:rPr>
              <a:t>network  </a:t>
            </a:r>
            <a:r>
              <a:rPr sz="1100" dirty="0">
                <a:latin typeface="Cambria"/>
                <a:cs typeface="Cambria"/>
              </a:rPr>
              <a:t>terminal/unit) mengeluarkan </a:t>
            </a:r>
            <a:r>
              <a:rPr sz="1100" spc="-5" dirty="0">
                <a:latin typeface="Cambria"/>
                <a:cs typeface="Cambria"/>
              </a:rPr>
              <a:t>sinyal </a:t>
            </a:r>
            <a:r>
              <a:rPr sz="1100" dirty="0">
                <a:latin typeface="Cambria"/>
                <a:cs typeface="Cambria"/>
              </a:rPr>
              <a:t>cahaya/optik, </a:t>
            </a:r>
            <a:r>
              <a:rPr sz="1100" spc="-5" dirty="0">
                <a:latin typeface="Cambria"/>
                <a:cs typeface="Cambria"/>
              </a:rPr>
              <a:t>karena sinyal cahaya yang  </a:t>
            </a:r>
            <a:r>
              <a:rPr sz="1100" dirty="0">
                <a:latin typeface="Cambria"/>
                <a:cs typeface="Cambria"/>
              </a:rPr>
              <a:t>keluar </a:t>
            </a:r>
            <a:r>
              <a:rPr sz="1100" spc="5" dirty="0">
                <a:latin typeface="Cambria"/>
                <a:cs typeface="Cambria"/>
              </a:rPr>
              <a:t>dari </a:t>
            </a:r>
            <a:r>
              <a:rPr sz="1100" dirty="0">
                <a:latin typeface="Cambria"/>
                <a:cs typeface="Cambria"/>
              </a:rPr>
              <a:t>transmitter tersebut tidak nampak </a:t>
            </a:r>
            <a:r>
              <a:rPr sz="1100" spc="5" dirty="0">
                <a:latin typeface="Cambria"/>
                <a:cs typeface="Cambria"/>
              </a:rPr>
              <a:t>mata </a:t>
            </a:r>
            <a:r>
              <a:rPr sz="1100" dirty="0">
                <a:latin typeface="Cambria"/>
                <a:cs typeface="Cambria"/>
              </a:rPr>
              <a:t>(</a:t>
            </a:r>
            <a:r>
              <a:rPr sz="1100" i="1" dirty="0">
                <a:latin typeface="Cambria"/>
                <a:cs typeface="Cambria"/>
              </a:rPr>
              <a:t>invisible</a:t>
            </a:r>
            <a:r>
              <a:rPr sz="1100" i="1" spc="35" dirty="0">
                <a:latin typeface="Cambria"/>
                <a:cs typeface="Cambria"/>
              </a:rPr>
              <a:t> </a:t>
            </a:r>
            <a:r>
              <a:rPr sz="1100" i="1" dirty="0">
                <a:latin typeface="Cambria"/>
                <a:cs typeface="Cambria"/>
              </a:rPr>
              <a:t>light</a:t>
            </a:r>
            <a:r>
              <a:rPr sz="1100" dirty="0">
                <a:latin typeface="Cambria"/>
                <a:cs typeface="Cambria"/>
              </a:rPr>
              <a:t>).</a:t>
            </a:r>
            <a:endParaRPr sz="1100">
              <a:latin typeface="Cambria"/>
              <a:cs typeface="Cambria"/>
            </a:endParaRPr>
          </a:p>
          <a:p>
            <a:pPr marL="1050290" marR="472440">
              <a:lnSpc>
                <a:spcPct val="101800"/>
              </a:lnSpc>
              <a:spcBef>
                <a:spcPts val="359"/>
              </a:spcBef>
            </a:pPr>
            <a:r>
              <a:rPr sz="1100" spc="-5" dirty="0">
                <a:latin typeface="Cambria"/>
                <a:cs typeface="Cambria"/>
              </a:rPr>
              <a:t>Pengukuran </a:t>
            </a:r>
            <a:r>
              <a:rPr sz="1100" dirty="0">
                <a:latin typeface="Cambria"/>
                <a:cs typeface="Cambria"/>
              </a:rPr>
              <a:t>dilakukan </a:t>
            </a:r>
            <a:r>
              <a:rPr sz="1100" spc="-5" dirty="0">
                <a:latin typeface="Cambria"/>
                <a:cs typeface="Cambria"/>
              </a:rPr>
              <a:t>juga </a:t>
            </a:r>
            <a:r>
              <a:rPr sz="1100" dirty="0">
                <a:latin typeface="Cambria"/>
                <a:cs typeface="Cambria"/>
              </a:rPr>
              <a:t>untuk </a:t>
            </a:r>
            <a:r>
              <a:rPr sz="1100" spc="5" dirty="0">
                <a:latin typeface="Cambria"/>
                <a:cs typeface="Cambria"/>
              </a:rPr>
              <a:t>memastikan </a:t>
            </a:r>
            <a:r>
              <a:rPr sz="1100" dirty="0">
                <a:latin typeface="Cambria"/>
                <a:cs typeface="Cambria"/>
              </a:rPr>
              <a:t>apakah </a:t>
            </a:r>
            <a:r>
              <a:rPr sz="1100" spc="-5" dirty="0">
                <a:latin typeface="Cambria"/>
                <a:cs typeface="Cambria"/>
              </a:rPr>
              <a:t>sinyal </a:t>
            </a:r>
            <a:r>
              <a:rPr sz="1100" dirty="0">
                <a:latin typeface="Cambria"/>
                <a:cs typeface="Cambria"/>
              </a:rPr>
              <a:t>output transmitter  (pengirim) </a:t>
            </a:r>
            <a:r>
              <a:rPr sz="1100" spc="-5" dirty="0">
                <a:latin typeface="Cambria"/>
                <a:cs typeface="Cambria"/>
              </a:rPr>
              <a:t>nilainya </a:t>
            </a:r>
            <a:r>
              <a:rPr sz="1100" spc="5" dirty="0">
                <a:latin typeface="Cambria"/>
                <a:cs typeface="Cambria"/>
              </a:rPr>
              <a:t>masih </a:t>
            </a:r>
            <a:r>
              <a:rPr sz="1100" dirty="0">
                <a:latin typeface="Cambria"/>
                <a:cs typeface="Cambria"/>
              </a:rPr>
              <a:t>memenuhi standard untuk dapat diterima oleh  </a:t>
            </a:r>
            <a:r>
              <a:rPr sz="1100" spc="-10" dirty="0">
                <a:latin typeface="Cambria"/>
                <a:cs typeface="Cambria"/>
              </a:rPr>
              <a:t>receiver </a:t>
            </a:r>
            <a:r>
              <a:rPr sz="1100" dirty="0">
                <a:latin typeface="Cambria"/>
                <a:cs typeface="Cambria"/>
              </a:rPr>
              <a:t>(penerima) agar peralatan jaringan dapat beroperasi </a:t>
            </a:r>
            <a:r>
              <a:rPr sz="1100" spc="-5" dirty="0">
                <a:latin typeface="Cambria"/>
                <a:cs typeface="Cambria"/>
              </a:rPr>
              <a:t>secara</a:t>
            </a:r>
            <a:r>
              <a:rPr sz="1100" spc="80" dirty="0">
                <a:latin typeface="Cambria"/>
                <a:cs typeface="Cambria"/>
              </a:rPr>
              <a:t> </a:t>
            </a:r>
            <a:r>
              <a:rPr sz="1100" dirty="0">
                <a:latin typeface="Cambria"/>
                <a:cs typeface="Cambria"/>
              </a:rPr>
              <a:t>normal.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450">
              <a:latin typeface="Times New Roman"/>
              <a:cs typeface="Times New Roman"/>
            </a:endParaRPr>
          </a:p>
          <a:p>
            <a:pPr marL="374650">
              <a:lnSpc>
                <a:spcPct val="100000"/>
              </a:lnSpc>
            </a:pPr>
            <a:r>
              <a:rPr sz="700" spc="5" dirty="0">
                <a:latin typeface="Calibri"/>
                <a:cs typeface="Calibri"/>
              </a:rPr>
              <a:t>Page </a:t>
            </a:r>
            <a:r>
              <a:rPr sz="700" dirty="0">
                <a:latin typeface="Calibri"/>
                <a:cs typeface="Calibri"/>
              </a:rPr>
              <a:t>-</a:t>
            </a:r>
            <a:r>
              <a:rPr sz="700" spc="25" dirty="0">
                <a:latin typeface="Calibri"/>
                <a:cs typeface="Calibri"/>
              </a:rPr>
              <a:t> </a:t>
            </a:r>
            <a:r>
              <a:rPr sz="700" spc="15" dirty="0">
                <a:latin typeface="Calibri"/>
                <a:cs typeface="Calibri"/>
              </a:rPr>
              <a:t>154</a:t>
            </a:r>
            <a:endParaRPr sz="7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308417" y="8371713"/>
            <a:ext cx="370416" cy="32672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535"/>
              </a:lnSpc>
            </a:pPr>
            <a:fld id="{81D60167-4931-47E6-BA6A-407CBD079E47}" type="slidenum">
              <a:rPr dirty="0"/>
              <a:t>67</a:t>
            </a:fld>
            <a:endParaRPr dirty="0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645870" y="4338673"/>
            <a:ext cx="480659" cy="2476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529297" y="1656302"/>
            <a:ext cx="67732" cy="7215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529297" y="2038318"/>
            <a:ext cx="67732" cy="7215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529297" y="2420334"/>
            <a:ext cx="67732" cy="7215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529297" y="2802350"/>
            <a:ext cx="67732" cy="7215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529297" y="3184366"/>
            <a:ext cx="67732" cy="7215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717549" y="1098550"/>
            <a:ext cx="6337300" cy="356870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 marL="794385">
              <a:lnSpc>
                <a:spcPct val="100000"/>
              </a:lnSpc>
              <a:spcBef>
                <a:spcPts val="785"/>
              </a:spcBef>
            </a:pPr>
            <a:r>
              <a:rPr sz="1100" b="1" dirty="0">
                <a:latin typeface="Cambria"/>
                <a:cs typeface="Cambria"/>
              </a:rPr>
              <a:t>Pengertian :</a:t>
            </a:r>
            <a:endParaRPr sz="1100">
              <a:latin typeface="Cambria"/>
              <a:cs typeface="Cambria"/>
            </a:endParaRPr>
          </a:p>
          <a:p>
            <a:pPr marL="1035050" marR="407034">
              <a:lnSpc>
                <a:spcPts val="1300"/>
              </a:lnSpc>
              <a:spcBef>
                <a:spcPts val="445"/>
              </a:spcBef>
            </a:pPr>
            <a:r>
              <a:rPr sz="1100" spc="-5" dirty="0">
                <a:latin typeface="Cambria"/>
                <a:cs typeface="Cambria"/>
              </a:rPr>
              <a:t>Parameter pengukuran </a:t>
            </a:r>
            <a:r>
              <a:rPr sz="1100" dirty="0">
                <a:latin typeface="Cambria"/>
                <a:cs typeface="Cambria"/>
              </a:rPr>
              <a:t>kabel serat optik meliputi redaman serat, redaman  sambungan, </a:t>
            </a:r>
            <a:r>
              <a:rPr sz="1100" spc="-5" dirty="0">
                <a:latin typeface="Cambria"/>
                <a:cs typeface="Cambria"/>
              </a:rPr>
              <a:t>jarak </a:t>
            </a:r>
            <a:r>
              <a:rPr sz="1100" dirty="0">
                <a:latin typeface="Cambria"/>
                <a:cs typeface="Cambria"/>
              </a:rPr>
              <a:t>kabel, redaman total (end </a:t>
            </a:r>
            <a:r>
              <a:rPr sz="1100" spc="-5" dirty="0">
                <a:latin typeface="Cambria"/>
                <a:cs typeface="Cambria"/>
              </a:rPr>
              <a:t>to </a:t>
            </a:r>
            <a:r>
              <a:rPr sz="1100" dirty="0">
                <a:latin typeface="Cambria"/>
                <a:cs typeface="Cambria"/>
              </a:rPr>
              <a:t>end), </a:t>
            </a:r>
            <a:r>
              <a:rPr sz="1100" spc="-5" dirty="0">
                <a:latin typeface="Cambria"/>
                <a:cs typeface="Cambria"/>
              </a:rPr>
              <a:t>power level, </a:t>
            </a:r>
            <a:r>
              <a:rPr sz="1100" spc="5" dirty="0">
                <a:latin typeface="Cambria"/>
                <a:cs typeface="Cambria"/>
              </a:rPr>
              <a:t>dan</a:t>
            </a:r>
            <a:r>
              <a:rPr sz="1100" spc="65" dirty="0">
                <a:latin typeface="Cambria"/>
                <a:cs typeface="Cambria"/>
              </a:rPr>
              <a:t> </a:t>
            </a:r>
            <a:r>
              <a:rPr sz="1100" dirty="0">
                <a:latin typeface="Cambria"/>
                <a:cs typeface="Cambria"/>
              </a:rPr>
              <a:t>kontinuitas.</a:t>
            </a:r>
            <a:endParaRPr sz="1100">
              <a:latin typeface="Cambria"/>
              <a:cs typeface="Cambria"/>
            </a:endParaRPr>
          </a:p>
          <a:p>
            <a:pPr marL="1035050" marR="493395">
              <a:lnSpc>
                <a:spcPts val="1300"/>
              </a:lnSpc>
              <a:spcBef>
                <a:spcPts val="400"/>
              </a:spcBef>
            </a:pPr>
            <a:r>
              <a:rPr sz="1100" dirty="0">
                <a:latin typeface="Cambria"/>
                <a:cs typeface="Cambria"/>
              </a:rPr>
              <a:t>Adapun </a:t>
            </a:r>
            <a:r>
              <a:rPr sz="1100" spc="-5" dirty="0">
                <a:latin typeface="Cambria"/>
                <a:cs typeface="Cambria"/>
              </a:rPr>
              <a:t>pengukuran perangkat </a:t>
            </a:r>
            <a:r>
              <a:rPr sz="1100" dirty="0">
                <a:latin typeface="Cambria"/>
                <a:cs typeface="Cambria"/>
              </a:rPr>
              <a:t>aktif meliputi </a:t>
            </a:r>
            <a:r>
              <a:rPr sz="1100" spc="-5" dirty="0">
                <a:latin typeface="Cambria"/>
                <a:cs typeface="Cambria"/>
              </a:rPr>
              <a:t>antara </a:t>
            </a:r>
            <a:r>
              <a:rPr sz="1100" dirty="0">
                <a:latin typeface="Cambria"/>
                <a:cs typeface="Cambria"/>
              </a:rPr>
              <a:t>lain </a:t>
            </a:r>
            <a:r>
              <a:rPr sz="1100" spc="-5" dirty="0">
                <a:latin typeface="Cambria"/>
                <a:cs typeface="Cambria"/>
              </a:rPr>
              <a:t>power </a:t>
            </a:r>
            <a:r>
              <a:rPr sz="1100" dirty="0">
                <a:latin typeface="Cambria"/>
                <a:cs typeface="Cambria"/>
              </a:rPr>
              <a:t>transmit, </a:t>
            </a:r>
            <a:r>
              <a:rPr sz="1100" spc="-5" dirty="0">
                <a:latin typeface="Cambria"/>
                <a:cs typeface="Cambria"/>
              </a:rPr>
              <a:t>power  </a:t>
            </a:r>
            <a:r>
              <a:rPr sz="1100" spc="-10" dirty="0">
                <a:latin typeface="Cambria"/>
                <a:cs typeface="Cambria"/>
              </a:rPr>
              <a:t>receive, </a:t>
            </a:r>
            <a:r>
              <a:rPr sz="1100" dirty="0">
                <a:latin typeface="Cambria"/>
                <a:cs typeface="Cambria"/>
              </a:rPr>
              <a:t>BER </a:t>
            </a:r>
            <a:r>
              <a:rPr sz="1100" spc="5" dirty="0">
                <a:latin typeface="Cambria"/>
                <a:cs typeface="Cambria"/>
              </a:rPr>
              <a:t>dan</a:t>
            </a:r>
            <a:r>
              <a:rPr sz="1100" spc="15" dirty="0">
                <a:latin typeface="Cambria"/>
                <a:cs typeface="Cambria"/>
              </a:rPr>
              <a:t> </a:t>
            </a:r>
            <a:r>
              <a:rPr sz="1100" spc="-10" dirty="0">
                <a:latin typeface="Cambria"/>
                <a:cs typeface="Cambria"/>
              </a:rPr>
              <a:t>sensitivity.</a:t>
            </a:r>
            <a:endParaRPr sz="1100">
              <a:latin typeface="Cambria"/>
              <a:cs typeface="Cambria"/>
            </a:endParaRPr>
          </a:p>
          <a:p>
            <a:pPr marL="1035050" marR="643890">
              <a:lnSpc>
                <a:spcPct val="100000"/>
              </a:lnSpc>
              <a:spcBef>
                <a:spcPts val="340"/>
              </a:spcBef>
            </a:pPr>
            <a:r>
              <a:rPr sz="1100" dirty="0">
                <a:latin typeface="Cambria"/>
                <a:cs typeface="Cambria"/>
              </a:rPr>
              <a:t>Peralatan </a:t>
            </a:r>
            <a:r>
              <a:rPr sz="1100" spc="-5" dirty="0">
                <a:latin typeface="Cambria"/>
                <a:cs typeface="Cambria"/>
              </a:rPr>
              <a:t>yang </a:t>
            </a:r>
            <a:r>
              <a:rPr sz="1100" dirty="0">
                <a:latin typeface="Cambria"/>
                <a:cs typeface="Cambria"/>
              </a:rPr>
              <a:t>digunakan untuk </a:t>
            </a:r>
            <a:r>
              <a:rPr sz="1100" spc="-5" dirty="0">
                <a:latin typeface="Cambria"/>
                <a:cs typeface="Cambria"/>
              </a:rPr>
              <a:t>pengukuran </a:t>
            </a:r>
            <a:r>
              <a:rPr sz="1100" dirty="0">
                <a:latin typeface="Cambria"/>
                <a:cs typeface="Cambria"/>
              </a:rPr>
              <a:t>kabel </a:t>
            </a:r>
            <a:r>
              <a:rPr sz="1100" spc="5" dirty="0">
                <a:latin typeface="Cambria"/>
                <a:cs typeface="Cambria"/>
              </a:rPr>
              <a:t>dan </a:t>
            </a:r>
            <a:r>
              <a:rPr sz="1100" spc="-5" dirty="0">
                <a:latin typeface="Cambria"/>
                <a:cs typeface="Cambria"/>
              </a:rPr>
              <a:t>perangkat </a:t>
            </a:r>
            <a:r>
              <a:rPr sz="1100" dirty="0">
                <a:latin typeface="Cambria"/>
                <a:cs typeface="Cambria"/>
              </a:rPr>
              <a:t>akses </a:t>
            </a:r>
            <a:r>
              <a:rPr sz="1100" spc="-5" dirty="0">
                <a:latin typeface="Cambria"/>
                <a:cs typeface="Cambria"/>
              </a:rPr>
              <a:t>serat  </a:t>
            </a:r>
            <a:r>
              <a:rPr sz="1100" dirty="0">
                <a:latin typeface="Cambria"/>
                <a:cs typeface="Cambria"/>
              </a:rPr>
              <a:t>optik </a:t>
            </a:r>
            <a:r>
              <a:rPr sz="1100" spc="-5" dirty="0">
                <a:latin typeface="Cambria"/>
                <a:cs typeface="Cambria"/>
              </a:rPr>
              <a:t>diantaranya </a:t>
            </a:r>
            <a:r>
              <a:rPr sz="1100" dirty="0">
                <a:latin typeface="Cambria"/>
                <a:cs typeface="Cambria"/>
              </a:rPr>
              <a:t>adalah </a:t>
            </a:r>
            <a:r>
              <a:rPr sz="1100" spc="-5" dirty="0">
                <a:latin typeface="Cambria"/>
                <a:cs typeface="Cambria"/>
              </a:rPr>
              <a:t>power </a:t>
            </a:r>
            <a:r>
              <a:rPr sz="1100" dirty="0">
                <a:latin typeface="Cambria"/>
                <a:cs typeface="Cambria"/>
              </a:rPr>
              <a:t>meter</a:t>
            </a:r>
            <a:r>
              <a:rPr sz="1100" spc="30" dirty="0">
                <a:latin typeface="Cambria"/>
                <a:cs typeface="Cambria"/>
              </a:rPr>
              <a:t> </a:t>
            </a:r>
            <a:r>
              <a:rPr sz="1100" dirty="0">
                <a:latin typeface="Cambria"/>
                <a:cs typeface="Cambria"/>
              </a:rPr>
              <a:t>.</a:t>
            </a:r>
            <a:endParaRPr sz="1100">
              <a:latin typeface="Cambria"/>
              <a:cs typeface="Cambria"/>
            </a:endParaRPr>
          </a:p>
          <a:p>
            <a:pPr marL="1035050" marR="466725">
              <a:lnSpc>
                <a:spcPts val="1300"/>
              </a:lnSpc>
              <a:spcBef>
                <a:spcPts val="445"/>
              </a:spcBef>
            </a:pPr>
            <a:r>
              <a:rPr sz="1100" spc="-5" dirty="0">
                <a:latin typeface="Cambria"/>
                <a:cs typeface="Cambria"/>
              </a:rPr>
              <a:t>Power </a:t>
            </a:r>
            <a:r>
              <a:rPr sz="1100" dirty="0">
                <a:latin typeface="Cambria"/>
                <a:cs typeface="Cambria"/>
              </a:rPr>
              <a:t>meter memiliki kemampuan </a:t>
            </a:r>
            <a:r>
              <a:rPr sz="1100" spc="-5" dirty="0">
                <a:latin typeface="Cambria"/>
                <a:cs typeface="Cambria"/>
              </a:rPr>
              <a:t>pengukuran </a:t>
            </a:r>
            <a:r>
              <a:rPr sz="1100" dirty="0">
                <a:latin typeface="Cambria"/>
                <a:cs typeface="Cambria"/>
              </a:rPr>
              <a:t>jaringan </a:t>
            </a:r>
            <a:r>
              <a:rPr sz="1100" spc="-5" dirty="0">
                <a:latin typeface="Cambria"/>
                <a:cs typeface="Cambria"/>
              </a:rPr>
              <a:t>secara </a:t>
            </a:r>
            <a:r>
              <a:rPr sz="1100" dirty="0">
                <a:latin typeface="Cambria"/>
                <a:cs typeface="Cambria"/>
              </a:rPr>
              <a:t>total, end </a:t>
            </a:r>
            <a:r>
              <a:rPr sz="1100" spc="-5" dirty="0">
                <a:latin typeface="Cambria"/>
                <a:cs typeface="Cambria"/>
              </a:rPr>
              <a:t>to </a:t>
            </a:r>
            <a:r>
              <a:rPr sz="1100" dirty="0">
                <a:latin typeface="Cambria"/>
                <a:cs typeface="Cambria"/>
              </a:rPr>
              <a:t>end  pass-through</a:t>
            </a:r>
            <a:r>
              <a:rPr sz="1100" spc="5" dirty="0">
                <a:latin typeface="Cambria"/>
                <a:cs typeface="Cambria"/>
              </a:rPr>
              <a:t> </a:t>
            </a:r>
            <a:r>
              <a:rPr sz="1100" spc="-15" dirty="0">
                <a:latin typeface="Cambria"/>
                <a:cs typeface="Cambria"/>
              </a:rPr>
              <a:t>splitter.</a:t>
            </a:r>
            <a:endParaRPr sz="1100">
              <a:latin typeface="Cambria"/>
              <a:cs typeface="Cambria"/>
            </a:endParaRPr>
          </a:p>
          <a:p>
            <a:pPr marL="1035050" marR="662305">
              <a:lnSpc>
                <a:spcPct val="107300"/>
              </a:lnSpc>
              <a:spcBef>
                <a:spcPts val="240"/>
              </a:spcBef>
            </a:pPr>
            <a:r>
              <a:rPr sz="1100" spc="-5" dirty="0">
                <a:latin typeface="Cambria"/>
                <a:cs typeface="Cambria"/>
              </a:rPr>
              <a:t>Power </a:t>
            </a:r>
            <a:r>
              <a:rPr sz="1100" dirty="0">
                <a:latin typeface="Cambria"/>
                <a:cs typeface="Cambria"/>
              </a:rPr>
              <a:t>meter dipakai untuk mengukur total loss </a:t>
            </a:r>
            <a:r>
              <a:rPr sz="1100" spc="5" dirty="0">
                <a:latin typeface="Cambria"/>
                <a:cs typeface="Cambria"/>
              </a:rPr>
              <a:t>dalam </a:t>
            </a:r>
            <a:r>
              <a:rPr sz="1100" dirty="0">
                <a:latin typeface="Cambria"/>
                <a:cs typeface="Cambria"/>
              </a:rPr>
              <a:t>sebuah link optik baik  saat instalasi (uji akhir) atau</a:t>
            </a:r>
            <a:r>
              <a:rPr sz="1100" spc="20" dirty="0">
                <a:latin typeface="Cambria"/>
                <a:cs typeface="Cambria"/>
              </a:rPr>
              <a:t> </a:t>
            </a:r>
            <a:r>
              <a:rPr sz="1100" dirty="0">
                <a:latin typeface="Cambria"/>
                <a:cs typeface="Cambria"/>
              </a:rPr>
              <a:t>pemeliharaan.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50">
              <a:latin typeface="Times New Roman"/>
              <a:cs typeface="Times New Roman"/>
            </a:endParaRPr>
          </a:p>
          <a:p>
            <a:pPr marL="374650">
              <a:lnSpc>
                <a:spcPct val="100000"/>
              </a:lnSpc>
              <a:spcBef>
                <a:spcPts val="5"/>
              </a:spcBef>
            </a:pPr>
            <a:r>
              <a:rPr sz="700" spc="5" dirty="0">
                <a:latin typeface="Calibri"/>
                <a:cs typeface="Calibri"/>
              </a:rPr>
              <a:t>Page </a:t>
            </a:r>
            <a:r>
              <a:rPr sz="700" dirty="0">
                <a:latin typeface="Calibri"/>
                <a:cs typeface="Calibri"/>
              </a:rPr>
              <a:t>-</a:t>
            </a:r>
            <a:r>
              <a:rPr sz="700" spc="25" dirty="0">
                <a:latin typeface="Calibri"/>
                <a:cs typeface="Calibri"/>
              </a:rPr>
              <a:t> </a:t>
            </a:r>
            <a:r>
              <a:rPr sz="700" spc="15" dirty="0">
                <a:latin typeface="Calibri"/>
                <a:cs typeface="Calibri"/>
              </a:rPr>
              <a:t>155</a:t>
            </a:r>
            <a:endParaRPr sz="7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645870" y="8619760"/>
            <a:ext cx="480659" cy="2467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717549" y="5391150"/>
            <a:ext cx="6337300" cy="355600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508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0"/>
              </a:spcBef>
            </a:pPr>
            <a:endParaRPr sz="1800">
              <a:latin typeface="Times New Roman"/>
              <a:cs typeface="Times New Roman"/>
            </a:endParaRPr>
          </a:p>
          <a:p>
            <a:pPr marL="589915">
              <a:lnSpc>
                <a:spcPct val="100000"/>
              </a:lnSpc>
              <a:spcBef>
                <a:spcPts val="5"/>
              </a:spcBef>
            </a:pPr>
            <a:r>
              <a:rPr sz="1100" b="1" dirty="0">
                <a:latin typeface="Cambria"/>
                <a:cs typeface="Cambria"/>
              </a:rPr>
              <a:t>Parameter </a:t>
            </a:r>
            <a:r>
              <a:rPr sz="1100" b="1" spc="-5" dirty="0">
                <a:latin typeface="Cambria"/>
                <a:cs typeface="Cambria"/>
              </a:rPr>
              <a:t>yang diukur</a:t>
            </a:r>
            <a:r>
              <a:rPr sz="1100" b="1" spc="15" dirty="0">
                <a:latin typeface="Cambria"/>
                <a:cs typeface="Cambria"/>
              </a:rPr>
              <a:t> </a:t>
            </a:r>
            <a:r>
              <a:rPr sz="1100" b="1" dirty="0">
                <a:latin typeface="Cambria"/>
                <a:cs typeface="Cambria"/>
              </a:rPr>
              <a:t>: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850">
              <a:latin typeface="Times New Roman"/>
              <a:cs typeface="Times New Roman"/>
            </a:endParaRPr>
          </a:p>
          <a:p>
            <a:pPr marL="589915">
              <a:lnSpc>
                <a:spcPct val="100000"/>
              </a:lnSpc>
            </a:pPr>
            <a:r>
              <a:rPr sz="1100" dirty="0">
                <a:latin typeface="Cambria"/>
                <a:cs typeface="Cambria"/>
              </a:rPr>
              <a:t>Redaman</a:t>
            </a:r>
            <a:r>
              <a:rPr sz="1100" spc="-5" dirty="0">
                <a:latin typeface="Cambria"/>
                <a:cs typeface="Cambria"/>
              </a:rPr>
              <a:t> </a:t>
            </a:r>
            <a:r>
              <a:rPr sz="1100" dirty="0">
                <a:latin typeface="Cambria"/>
                <a:cs typeface="Cambria"/>
              </a:rPr>
              <a:t>:</a:t>
            </a:r>
            <a:endParaRPr sz="1100">
              <a:latin typeface="Cambria"/>
              <a:cs typeface="Cambria"/>
            </a:endParaRPr>
          </a:p>
          <a:p>
            <a:pPr marL="830580" marR="415925" indent="-241300">
              <a:lnSpc>
                <a:spcPts val="1300"/>
              </a:lnSpc>
              <a:spcBef>
                <a:spcPts val="445"/>
              </a:spcBef>
              <a:buFont typeface="Wingdings"/>
              <a:buChar char=""/>
              <a:tabLst>
                <a:tab pos="830580" algn="l"/>
                <a:tab pos="831215" algn="l"/>
              </a:tabLst>
            </a:pPr>
            <a:r>
              <a:rPr sz="1100" dirty="0">
                <a:latin typeface="Cambria"/>
                <a:cs typeface="Cambria"/>
              </a:rPr>
              <a:t>Pada </a:t>
            </a:r>
            <a:r>
              <a:rPr sz="1100" spc="-5" dirty="0">
                <a:latin typeface="Cambria"/>
                <a:cs typeface="Cambria"/>
              </a:rPr>
              <a:t>sistem </a:t>
            </a:r>
            <a:r>
              <a:rPr sz="1100" dirty="0">
                <a:latin typeface="Cambria"/>
                <a:cs typeface="Cambria"/>
              </a:rPr>
              <a:t>transmisi </a:t>
            </a:r>
            <a:r>
              <a:rPr sz="1100" spc="-5" dirty="0">
                <a:latin typeface="Cambria"/>
                <a:cs typeface="Cambria"/>
              </a:rPr>
              <a:t>serat </a:t>
            </a:r>
            <a:r>
              <a:rPr sz="1100" dirty="0">
                <a:latin typeface="Cambria"/>
                <a:cs typeface="Cambria"/>
              </a:rPr>
              <a:t>optik, </a:t>
            </a:r>
            <a:r>
              <a:rPr sz="1100" spc="-5" dirty="0">
                <a:latin typeface="Cambria"/>
                <a:cs typeface="Cambria"/>
              </a:rPr>
              <a:t>cahaya yang </a:t>
            </a:r>
            <a:r>
              <a:rPr sz="1100" dirty="0">
                <a:latin typeface="Cambria"/>
                <a:cs typeface="Cambria"/>
              </a:rPr>
              <a:t>merambat sepanjang </a:t>
            </a:r>
            <a:r>
              <a:rPr sz="1100" spc="-5" dirty="0">
                <a:latin typeface="Cambria"/>
                <a:cs typeface="Cambria"/>
              </a:rPr>
              <a:t>serat </a:t>
            </a:r>
            <a:r>
              <a:rPr sz="1100" dirty="0">
                <a:latin typeface="Cambria"/>
                <a:cs typeface="Cambria"/>
              </a:rPr>
              <a:t>optik akan  mengalami peredaman, sehingga di ujung jauh (sisi penerima) kekuatan </a:t>
            </a:r>
            <a:r>
              <a:rPr sz="1100" spc="-5" dirty="0">
                <a:latin typeface="Cambria"/>
                <a:cs typeface="Cambria"/>
              </a:rPr>
              <a:t>cahaya  </a:t>
            </a:r>
            <a:r>
              <a:rPr sz="1100" dirty="0">
                <a:latin typeface="Cambria"/>
                <a:cs typeface="Cambria"/>
              </a:rPr>
              <a:t>akan menjadi </a:t>
            </a:r>
            <a:r>
              <a:rPr sz="1100" spc="5" dirty="0">
                <a:latin typeface="Cambria"/>
                <a:cs typeface="Cambria"/>
              </a:rPr>
              <a:t>lemah.</a:t>
            </a:r>
            <a:endParaRPr sz="1100">
              <a:latin typeface="Cambria"/>
              <a:cs typeface="Cambria"/>
            </a:endParaRPr>
          </a:p>
          <a:p>
            <a:pPr marL="830580" marR="743585" indent="-241300">
              <a:lnSpc>
                <a:spcPts val="1300"/>
              </a:lnSpc>
              <a:spcBef>
                <a:spcPts val="395"/>
              </a:spcBef>
              <a:buFont typeface="Wingdings"/>
              <a:buChar char=""/>
              <a:tabLst>
                <a:tab pos="830580" algn="l"/>
                <a:tab pos="831215" algn="l"/>
              </a:tabLst>
            </a:pPr>
            <a:r>
              <a:rPr sz="1100" dirty="0">
                <a:latin typeface="Cambria"/>
                <a:cs typeface="Cambria"/>
              </a:rPr>
              <a:t>Redaman tersebut disebabkan </a:t>
            </a:r>
            <a:r>
              <a:rPr sz="1100" spc="-5" dirty="0">
                <a:latin typeface="Cambria"/>
                <a:cs typeface="Cambria"/>
              </a:rPr>
              <a:t>antara </a:t>
            </a:r>
            <a:r>
              <a:rPr sz="1100" dirty="0">
                <a:latin typeface="Cambria"/>
                <a:cs typeface="Cambria"/>
              </a:rPr>
              <a:t>lain oleh </a:t>
            </a:r>
            <a:r>
              <a:rPr sz="1100" spc="-5" dirty="0">
                <a:latin typeface="Cambria"/>
                <a:cs typeface="Cambria"/>
              </a:rPr>
              <a:t>penyerapan </a:t>
            </a:r>
            <a:r>
              <a:rPr sz="1100" spc="5" dirty="0">
                <a:latin typeface="Cambria"/>
                <a:cs typeface="Cambria"/>
              </a:rPr>
              <a:t>bahan </a:t>
            </a:r>
            <a:r>
              <a:rPr sz="1100" spc="-5" dirty="0">
                <a:latin typeface="Cambria"/>
                <a:cs typeface="Cambria"/>
              </a:rPr>
              <a:t>serat </a:t>
            </a:r>
            <a:r>
              <a:rPr sz="1100" dirty="0">
                <a:latin typeface="Cambria"/>
                <a:cs typeface="Cambria"/>
              </a:rPr>
              <a:t>sebagai  media </a:t>
            </a:r>
            <a:r>
              <a:rPr sz="1100" spc="-5" dirty="0">
                <a:latin typeface="Cambria"/>
                <a:cs typeface="Cambria"/>
              </a:rPr>
              <a:t>perantara, juga karena </a:t>
            </a:r>
            <a:r>
              <a:rPr sz="1100" dirty="0">
                <a:latin typeface="Cambria"/>
                <a:cs typeface="Cambria"/>
              </a:rPr>
              <a:t>bending </a:t>
            </a:r>
            <a:r>
              <a:rPr sz="1100" spc="-5" dirty="0">
                <a:latin typeface="Cambria"/>
                <a:cs typeface="Cambria"/>
              </a:rPr>
              <a:t>yang </a:t>
            </a:r>
            <a:r>
              <a:rPr sz="1100" dirty="0">
                <a:latin typeface="Cambria"/>
                <a:cs typeface="Cambria"/>
              </a:rPr>
              <a:t>terjadi sepanjang</a:t>
            </a:r>
            <a:r>
              <a:rPr sz="1100" spc="70" dirty="0">
                <a:latin typeface="Cambria"/>
                <a:cs typeface="Cambria"/>
              </a:rPr>
              <a:t> </a:t>
            </a:r>
            <a:r>
              <a:rPr sz="1100" dirty="0">
                <a:latin typeface="Cambria"/>
                <a:cs typeface="Cambria"/>
              </a:rPr>
              <a:t>serat.</a:t>
            </a:r>
            <a:endParaRPr sz="1100">
              <a:latin typeface="Cambria"/>
              <a:cs typeface="Cambria"/>
            </a:endParaRPr>
          </a:p>
          <a:p>
            <a:pPr marL="830580" marR="579755" indent="-241300">
              <a:lnSpc>
                <a:spcPct val="105500"/>
              </a:lnSpc>
              <a:spcBef>
                <a:spcPts val="270"/>
              </a:spcBef>
              <a:buFont typeface="Wingdings"/>
              <a:buChar char=""/>
              <a:tabLst>
                <a:tab pos="830580" algn="l"/>
                <a:tab pos="831215" algn="l"/>
              </a:tabLst>
            </a:pPr>
            <a:r>
              <a:rPr sz="1100" dirty="0">
                <a:latin typeface="Cambria"/>
                <a:cs typeface="Cambria"/>
              </a:rPr>
              <a:t>Redaman kabel </a:t>
            </a:r>
            <a:r>
              <a:rPr sz="1100" spc="-5" dirty="0">
                <a:latin typeface="Cambria"/>
                <a:cs typeface="Cambria"/>
              </a:rPr>
              <a:t>serat </a:t>
            </a:r>
            <a:r>
              <a:rPr sz="1100" dirty="0">
                <a:latin typeface="Cambria"/>
                <a:cs typeface="Cambria"/>
              </a:rPr>
              <a:t>optic biasanya dituliskan </a:t>
            </a:r>
            <a:r>
              <a:rPr sz="1100" spc="5" dirty="0">
                <a:latin typeface="Cambria"/>
                <a:cs typeface="Cambria"/>
              </a:rPr>
              <a:t>dalam </a:t>
            </a:r>
            <a:r>
              <a:rPr sz="1100" dirty="0">
                <a:latin typeface="Cambria"/>
                <a:cs typeface="Cambria"/>
              </a:rPr>
              <a:t>dB/km, sedangkan redaman  total </a:t>
            </a:r>
            <a:r>
              <a:rPr sz="1100" spc="-5" dirty="0">
                <a:latin typeface="Cambria"/>
                <a:cs typeface="Cambria"/>
              </a:rPr>
              <a:t>satuannya</a:t>
            </a:r>
            <a:r>
              <a:rPr sz="1100" spc="10" dirty="0">
                <a:latin typeface="Cambria"/>
                <a:cs typeface="Cambria"/>
              </a:rPr>
              <a:t> </a:t>
            </a:r>
            <a:r>
              <a:rPr sz="1100" dirty="0">
                <a:latin typeface="Cambria"/>
                <a:cs typeface="Cambria"/>
              </a:rPr>
              <a:t>dB.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250">
              <a:latin typeface="Times New Roman"/>
              <a:cs typeface="Times New Roman"/>
            </a:endParaRPr>
          </a:p>
          <a:p>
            <a:pPr marL="374650">
              <a:lnSpc>
                <a:spcPct val="100000"/>
              </a:lnSpc>
            </a:pPr>
            <a:r>
              <a:rPr sz="700" spc="5" dirty="0">
                <a:latin typeface="Calibri"/>
                <a:cs typeface="Calibri"/>
              </a:rPr>
              <a:t>Page </a:t>
            </a:r>
            <a:r>
              <a:rPr sz="700" dirty="0">
                <a:latin typeface="Calibri"/>
                <a:cs typeface="Calibri"/>
              </a:rPr>
              <a:t>-</a:t>
            </a:r>
            <a:r>
              <a:rPr sz="700" spc="25" dirty="0">
                <a:latin typeface="Calibri"/>
                <a:cs typeface="Calibri"/>
              </a:rPr>
              <a:t> </a:t>
            </a:r>
            <a:r>
              <a:rPr sz="700" spc="15" dirty="0">
                <a:latin typeface="Calibri"/>
                <a:cs typeface="Calibri"/>
              </a:rPr>
              <a:t>156</a:t>
            </a:r>
            <a:endParaRPr sz="700">
              <a:latin typeface="Calibri"/>
              <a:cs typeface="Calibri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535"/>
              </a:lnSpc>
            </a:pPr>
            <a:fld id="{81D60167-4931-47E6-BA6A-407CBD079E47}" type="slidenum">
              <a:rPr dirty="0"/>
              <a:t>68</a:t>
            </a:fld>
            <a:endParaRPr dirty="0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645870" y="4338673"/>
            <a:ext cx="480659" cy="2476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17549" y="1098550"/>
            <a:ext cx="6337300" cy="356870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000">
              <a:latin typeface="Times New Roman"/>
              <a:cs typeface="Times New Roman"/>
            </a:endParaRPr>
          </a:p>
          <a:p>
            <a:pPr marL="615315">
              <a:lnSpc>
                <a:spcPct val="100000"/>
              </a:lnSpc>
            </a:pPr>
            <a:r>
              <a:rPr sz="1100" dirty="0">
                <a:latin typeface="Cambria"/>
                <a:cs typeface="Cambria"/>
              </a:rPr>
              <a:t>Redaman sambungan</a:t>
            </a:r>
            <a:r>
              <a:rPr sz="1100" spc="-5" dirty="0">
                <a:latin typeface="Cambria"/>
                <a:cs typeface="Cambria"/>
              </a:rPr>
              <a:t> </a:t>
            </a:r>
            <a:r>
              <a:rPr sz="1100" dirty="0">
                <a:latin typeface="Cambria"/>
                <a:cs typeface="Cambria"/>
              </a:rPr>
              <a:t>:</a:t>
            </a:r>
            <a:endParaRPr sz="1100">
              <a:latin typeface="Cambria"/>
              <a:cs typeface="Cambria"/>
            </a:endParaRPr>
          </a:p>
          <a:p>
            <a:pPr marL="855980" marR="526415" indent="-241300">
              <a:lnSpc>
                <a:spcPct val="101200"/>
              </a:lnSpc>
              <a:spcBef>
                <a:spcPts val="370"/>
              </a:spcBef>
              <a:buFont typeface="Wingdings"/>
              <a:buChar char=""/>
              <a:tabLst>
                <a:tab pos="855980" algn="l"/>
                <a:tab pos="856615" algn="l"/>
              </a:tabLst>
            </a:pPr>
            <a:r>
              <a:rPr sz="1100" dirty="0">
                <a:latin typeface="Cambria"/>
                <a:cs typeface="Cambria"/>
              </a:rPr>
              <a:t>Sambungan merupakan salah satu </a:t>
            </a:r>
            <a:r>
              <a:rPr sz="1100" spc="-5" dirty="0">
                <a:latin typeface="Cambria"/>
                <a:cs typeface="Cambria"/>
              </a:rPr>
              <a:t>faktor </a:t>
            </a:r>
            <a:r>
              <a:rPr sz="1100" dirty="0">
                <a:latin typeface="Cambria"/>
                <a:cs typeface="Cambria"/>
              </a:rPr>
              <a:t>penting dalam jaringan kabel </a:t>
            </a:r>
            <a:r>
              <a:rPr sz="1100" spc="-5" dirty="0">
                <a:latin typeface="Cambria"/>
                <a:cs typeface="Cambria"/>
              </a:rPr>
              <a:t>serat </a:t>
            </a:r>
            <a:r>
              <a:rPr sz="1100" dirty="0">
                <a:latin typeface="Cambria"/>
                <a:cs typeface="Cambria"/>
              </a:rPr>
              <a:t>optik.  Semakin besar nilai redaman sambungan akan semakin menambah nilai redaman  </a:t>
            </a:r>
            <a:r>
              <a:rPr sz="1100" spc="-5" dirty="0">
                <a:latin typeface="Cambria"/>
                <a:cs typeface="Cambria"/>
              </a:rPr>
              <a:t>secara </a:t>
            </a:r>
            <a:r>
              <a:rPr sz="1100" dirty="0">
                <a:latin typeface="Cambria"/>
                <a:cs typeface="Cambria"/>
              </a:rPr>
              <a:t>total. Oleh sebab itu pada saat </a:t>
            </a:r>
            <a:r>
              <a:rPr sz="1100" spc="-5" dirty="0">
                <a:latin typeface="Cambria"/>
                <a:cs typeface="Cambria"/>
              </a:rPr>
              <a:t>penyambungan </a:t>
            </a:r>
            <a:r>
              <a:rPr sz="1100" dirty="0">
                <a:latin typeface="Cambria"/>
                <a:cs typeface="Cambria"/>
              </a:rPr>
              <a:t>harus diperhatikan nilai  estimasi </a:t>
            </a:r>
            <a:r>
              <a:rPr sz="1100" spc="-5" dirty="0">
                <a:latin typeface="Cambria"/>
                <a:cs typeface="Cambria"/>
              </a:rPr>
              <a:t>yang </a:t>
            </a:r>
            <a:r>
              <a:rPr sz="1100" dirty="0">
                <a:latin typeface="Cambria"/>
                <a:cs typeface="Cambria"/>
              </a:rPr>
              <a:t>ditampilkan oleh alat sambung</a:t>
            </a:r>
            <a:r>
              <a:rPr sz="1100" spc="20" dirty="0">
                <a:latin typeface="Cambria"/>
                <a:cs typeface="Cambria"/>
              </a:rPr>
              <a:t> </a:t>
            </a:r>
            <a:r>
              <a:rPr sz="1100" dirty="0">
                <a:latin typeface="Cambria"/>
                <a:cs typeface="Cambria"/>
              </a:rPr>
              <a:t>(splicer).</a:t>
            </a:r>
            <a:endParaRPr sz="1100">
              <a:latin typeface="Cambria"/>
              <a:cs typeface="Cambria"/>
            </a:endParaRPr>
          </a:p>
          <a:p>
            <a:pPr marL="855980" marR="647700" indent="-241300">
              <a:lnSpc>
                <a:spcPct val="105500"/>
              </a:lnSpc>
              <a:spcBef>
                <a:spcPts val="215"/>
              </a:spcBef>
              <a:buFont typeface="Wingdings"/>
              <a:buChar char=""/>
              <a:tabLst>
                <a:tab pos="855980" algn="l"/>
                <a:tab pos="856615" algn="l"/>
              </a:tabLst>
            </a:pPr>
            <a:r>
              <a:rPr sz="1100" dirty="0">
                <a:latin typeface="Cambria"/>
                <a:cs typeface="Cambria"/>
              </a:rPr>
              <a:t>Setelah kabel </a:t>
            </a:r>
            <a:r>
              <a:rPr sz="1100" spc="-15" dirty="0">
                <a:latin typeface="Cambria"/>
                <a:cs typeface="Cambria"/>
              </a:rPr>
              <a:t>digelar, </a:t>
            </a:r>
            <a:r>
              <a:rPr sz="1100" dirty="0">
                <a:latin typeface="Cambria"/>
                <a:cs typeface="Cambria"/>
              </a:rPr>
              <a:t>standar maksimum setiap sambungan </a:t>
            </a:r>
            <a:r>
              <a:rPr sz="1100" spc="-5" dirty="0">
                <a:latin typeface="Cambria"/>
                <a:cs typeface="Cambria"/>
              </a:rPr>
              <a:t>biasanya </a:t>
            </a:r>
            <a:r>
              <a:rPr sz="1100" dirty="0">
                <a:latin typeface="Cambria"/>
                <a:cs typeface="Cambria"/>
              </a:rPr>
              <a:t>ditetapkan  sebesar 0,15</a:t>
            </a:r>
            <a:r>
              <a:rPr sz="1100" spc="5" dirty="0">
                <a:latin typeface="Cambria"/>
                <a:cs typeface="Cambria"/>
              </a:rPr>
              <a:t> </a:t>
            </a:r>
            <a:r>
              <a:rPr sz="1100" dirty="0">
                <a:latin typeface="Cambria"/>
                <a:cs typeface="Cambria"/>
              </a:rPr>
              <a:t>dB.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Font typeface="Wingdings"/>
              <a:buChar char=""/>
            </a:pPr>
            <a:endParaRPr sz="1700">
              <a:latin typeface="Times New Roman"/>
              <a:cs typeface="Times New Roman"/>
            </a:endParaRPr>
          </a:p>
          <a:p>
            <a:pPr marL="615315">
              <a:lnSpc>
                <a:spcPct val="100000"/>
              </a:lnSpc>
            </a:pPr>
            <a:r>
              <a:rPr sz="1100" dirty="0">
                <a:latin typeface="Cambria"/>
                <a:cs typeface="Cambria"/>
              </a:rPr>
              <a:t>Panjang kabel :</a:t>
            </a:r>
            <a:endParaRPr sz="1100">
              <a:latin typeface="Cambria"/>
              <a:cs typeface="Cambria"/>
            </a:endParaRPr>
          </a:p>
          <a:p>
            <a:pPr marL="855980" marR="454659" indent="-241300">
              <a:lnSpc>
                <a:spcPct val="107300"/>
              </a:lnSpc>
              <a:spcBef>
                <a:spcPts val="290"/>
              </a:spcBef>
              <a:buFont typeface="Wingdings"/>
              <a:buChar char=""/>
              <a:tabLst>
                <a:tab pos="855980" algn="l"/>
                <a:tab pos="856615" algn="l"/>
              </a:tabLst>
            </a:pPr>
            <a:r>
              <a:rPr sz="1100" spc="5" dirty="0">
                <a:latin typeface="Cambria"/>
                <a:cs typeface="Cambria"/>
              </a:rPr>
              <a:t>Nilai </a:t>
            </a:r>
            <a:r>
              <a:rPr sz="1100" dirty="0">
                <a:latin typeface="Cambria"/>
                <a:cs typeface="Cambria"/>
              </a:rPr>
              <a:t>redaman total berbanding lurus dengan panjang kabel. </a:t>
            </a:r>
            <a:r>
              <a:rPr sz="1100" spc="5" dirty="0">
                <a:latin typeface="Cambria"/>
                <a:cs typeface="Cambria"/>
              </a:rPr>
              <a:t>Semakin </a:t>
            </a:r>
            <a:r>
              <a:rPr sz="1100" dirty="0">
                <a:latin typeface="Cambria"/>
                <a:cs typeface="Cambria"/>
              </a:rPr>
              <a:t>panjang kabel  </a:t>
            </a:r>
            <a:r>
              <a:rPr sz="1100" spc="-5" dirty="0">
                <a:latin typeface="Cambria"/>
                <a:cs typeface="Cambria"/>
              </a:rPr>
              <a:t>yang </a:t>
            </a:r>
            <a:r>
              <a:rPr sz="1100" spc="-15" dirty="0">
                <a:latin typeface="Cambria"/>
                <a:cs typeface="Cambria"/>
              </a:rPr>
              <a:t>digelar, </a:t>
            </a:r>
            <a:r>
              <a:rPr sz="1100" dirty="0">
                <a:latin typeface="Cambria"/>
                <a:cs typeface="Cambria"/>
              </a:rPr>
              <a:t>semakin besar nilai</a:t>
            </a:r>
            <a:r>
              <a:rPr sz="1100" spc="30" dirty="0">
                <a:latin typeface="Cambria"/>
                <a:cs typeface="Cambria"/>
              </a:rPr>
              <a:t> </a:t>
            </a:r>
            <a:r>
              <a:rPr sz="1100" dirty="0">
                <a:latin typeface="Cambria"/>
                <a:cs typeface="Cambria"/>
              </a:rPr>
              <a:t>redaman.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100">
              <a:latin typeface="Times New Roman"/>
              <a:cs typeface="Times New Roman"/>
            </a:endParaRPr>
          </a:p>
          <a:p>
            <a:pPr marL="374650">
              <a:lnSpc>
                <a:spcPct val="100000"/>
              </a:lnSpc>
              <a:spcBef>
                <a:spcPts val="5"/>
              </a:spcBef>
            </a:pPr>
            <a:r>
              <a:rPr sz="700" spc="5" dirty="0">
                <a:latin typeface="Calibri"/>
                <a:cs typeface="Calibri"/>
              </a:rPr>
              <a:t>Page </a:t>
            </a:r>
            <a:r>
              <a:rPr sz="700" dirty="0">
                <a:latin typeface="Calibri"/>
                <a:cs typeface="Calibri"/>
              </a:rPr>
              <a:t>-</a:t>
            </a:r>
            <a:r>
              <a:rPr sz="700" spc="25" dirty="0">
                <a:latin typeface="Calibri"/>
                <a:cs typeface="Calibri"/>
              </a:rPr>
              <a:t> </a:t>
            </a:r>
            <a:r>
              <a:rPr sz="700" spc="15" dirty="0">
                <a:latin typeface="Calibri"/>
                <a:cs typeface="Calibri"/>
              </a:rPr>
              <a:t>157</a:t>
            </a:r>
            <a:endParaRPr sz="7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645870" y="8619760"/>
            <a:ext cx="480659" cy="2467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717549" y="5391150"/>
            <a:ext cx="6337300" cy="355600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 marL="558800">
              <a:lnSpc>
                <a:spcPts val="1310"/>
              </a:lnSpc>
              <a:spcBef>
                <a:spcPts val="905"/>
              </a:spcBef>
            </a:pPr>
            <a:r>
              <a:rPr sz="1100" dirty="0">
                <a:latin typeface="Cambria"/>
                <a:cs typeface="Cambria"/>
              </a:rPr>
              <a:t>Redaman end </a:t>
            </a:r>
            <a:r>
              <a:rPr sz="1100" spc="-5" dirty="0">
                <a:latin typeface="Cambria"/>
                <a:cs typeface="Cambria"/>
              </a:rPr>
              <a:t>to </a:t>
            </a:r>
            <a:r>
              <a:rPr sz="1100" dirty="0">
                <a:latin typeface="Cambria"/>
                <a:cs typeface="Cambria"/>
              </a:rPr>
              <a:t>end</a:t>
            </a:r>
            <a:r>
              <a:rPr sz="1100" spc="15" dirty="0">
                <a:latin typeface="Cambria"/>
                <a:cs typeface="Cambria"/>
              </a:rPr>
              <a:t> </a:t>
            </a:r>
            <a:r>
              <a:rPr sz="1100" dirty="0">
                <a:latin typeface="Cambria"/>
                <a:cs typeface="Cambria"/>
              </a:rPr>
              <a:t>:</a:t>
            </a:r>
            <a:endParaRPr sz="1100">
              <a:latin typeface="Cambria"/>
              <a:cs typeface="Cambria"/>
            </a:endParaRPr>
          </a:p>
          <a:p>
            <a:pPr marL="799465" marR="993775" indent="-241300">
              <a:lnSpc>
                <a:spcPts val="1300"/>
              </a:lnSpc>
              <a:spcBef>
                <a:spcPts val="50"/>
              </a:spcBef>
              <a:buFont typeface="Wingdings"/>
              <a:buChar char=""/>
              <a:tabLst>
                <a:tab pos="799465" algn="l"/>
                <a:tab pos="800100" algn="l"/>
              </a:tabLst>
            </a:pPr>
            <a:r>
              <a:rPr sz="1100" dirty="0">
                <a:latin typeface="Cambria"/>
                <a:cs typeface="Cambria"/>
              </a:rPr>
              <a:t>Redaman end </a:t>
            </a:r>
            <a:r>
              <a:rPr sz="1100" spc="-5" dirty="0">
                <a:latin typeface="Cambria"/>
                <a:cs typeface="Cambria"/>
              </a:rPr>
              <a:t>to </a:t>
            </a:r>
            <a:r>
              <a:rPr sz="1100" dirty="0">
                <a:latin typeface="Cambria"/>
                <a:cs typeface="Cambria"/>
              </a:rPr>
              <a:t>end adalah nilai redaman </a:t>
            </a:r>
            <a:r>
              <a:rPr sz="1100" spc="-5" dirty="0">
                <a:latin typeface="Cambria"/>
                <a:cs typeface="Cambria"/>
              </a:rPr>
              <a:t>yang </a:t>
            </a:r>
            <a:r>
              <a:rPr sz="1100" dirty="0">
                <a:latin typeface="Cambria"/>
                <a:cs typeface="Cambria"/>
              </a:rPr>
              <a:t>dihasilkan dari </a:t>
            </a:r>
            <a:r>
              <a:rPr sz="1100" spc="-5" dirty="0">
                <a:latin typeface="Cambria"/>
                <a:cs typeface="Cambria"/>
              </a:rPr>
              <a:t>pengukuran  </a:t>
            </a:r>
            <a:r>
              <a:rPr sz="1100" dirty="0">
                <a:latin typeface="Cambria"/>
                <a:cs typeface="Cambria"/>
              </a:rPr>
              <a:t>jaringan </a:t>
            </a:r>
            <a:r>
              <a:rPr sz="1100" spc="-5" dirty="0">
                <a:latin typeface="Cambria"/>
                <a:cs typeface="Cambria"/>
              </a:rPr>
              <a:t>secara</a:t>
            </a:r>
            <a:r>
              <a:rPr sz="1100" spc="5" dirty="0">
                <a:latin typeface="Cambria"/>
                <a:cs typeface="Cambria"/>
              </a:rPr>
              <a:t> </a:t>
            </a:r>
            <a:r>
              <a:rPr sz="1100" dirty="0">
                <a:latin typeface="Cambria"/>
                <a:cs typeface="Cambria"/>
              </a:rPr>
              <a:t>keseluruhan.</a:t>
            </a:r>
            <a:endParaRPr sz="1100">
              <a:latin typeface="Cambria"/>
              <a:cs typeface="Cambria"/>
            </a:endParaRPr>
          </a:p>
          <a:p>
            <a:pPr marL="799465" indent="-241300">
              <a:lnSpc>
                <a:spcPts val="1310"/>
              </a:lnSpc>
              <a:spcBef>
                <a:spcPts val="50"/>
              </a:spcBef>
              <a:buFont typeface="Wingdings"/>
              <a:buChar char=""/>
              <a:tabLst>
                <a:tab pos="799465" algn="l"/>
                <a:tab pos="800100" algn="l"/>
              </a:tabLst>
            </a:pPr>
            <a:r>
              <a:rPr sz="1100" spc="5" dirty="0">
                <a:latin typeface="Cambria"/>
                <a:cs typeface="Cambria"/>
              </a:rPr>
              <a:t>Nilai </a:t>
            </a:r>
            <a:r>
              <a:rPr sz="1100" dirty="0">
                <a:latin typeface="Cambria"/>
                <a:cs typeface="Cambria"/>
              </a:rPr>
              <a:t>redaman total ini </a:t>
            </a:r>
            <a:r>
              <a:rPr sz="1100" spc="5" dirty="0">
                <a:latin typeface="Cambria"/>
                <a:cs typeface="Cambria"/>
              </a:rPr>
              <a:t>harus </a:t>
            </a:r>
            <a:r>
              <a:rPr sz="1100" dirty="0">
                <a:latin typeface="Cambria"/>
                <a:cs typeface="Cambria"/>
              </a:rPr>
              <a:t>dibatasi sesuai dengan persyaratan </a:t>
            </a:r>
            <a:r>
              <a:rPr sz="1100" spc="-5" dirty="0">
                <a:latin typeface="Cambria"/>
                <a:cs typeface="Cambria"/>
              </a:rPr>
              <a:t>teknis</a:t>
            </a:r>
            <a:r>
              <a:rPr sz="1100" spc="30" dirty="0">
                <a:latin typeface="Cambria"/>
                <a:cs typeface="Cambria"/>
              </a:rPr>
              <a:t> </a:t>
            </a:r>
            <a:r>
              <a:rPr sz="1100" dirty="0">
                <a:latin typeface="Cambria"/>
                <a:cs typeface="Cambria"/>
              </a:rPr>
              <a:t>perangkat.</a:t>
            </a:r>
            <a:endParaRPr sz="1100">
              <a:latin typeface="Cambria"/>
              <a:cs typeface="Cambria"/>
            </a:endParaRPr>
          </a:p>
          <a:p>
            <a:pPr marL="799465" marR="504190" indent="-241300">
              <a:lnSpc>
                <a:spcPts val="1300"/>
              </a:lnSpc>
              <a:spcBef>
                <a:spcPts val="50"/>
              </a:spcBef>
              <a:buFont typeface="Wingdings"/>
              <a:buChar char=""/>
              <a:tabLst>
                <a:tab pos="799465" algn="l"/>
                <a:tab pos="800100" algn="l"/>
              </a:tabLst>
            </a:pPr>
            <a:r>
              <a:rPr sz="1100" dirty="0">
                <a:latin typeface="Cambria"/>
                <a:cs typeface="Cambria"/>
              </a:rPr>
              <a:t>Saat ini redaman maksimal untuk sebuah jaringan dari </a:t>
            </a:r>
            <a:r>
              <a:rPr sz="1100" spc="-35" dirty="0">
                <a:latin typeface="Cambria"/>
                <a:cs typeface="Cambria"/>
              </a:rPr>
              <a:t>OLT </a:t>
            </a:r>
            <a:r>
              <a:rPr sz="1100" spc="-10" dirty="0">
                <a:latin typeface="Cambria"/>
                <a:cs typeface="Cambria"/>
              </a:rPr>
              <a:t>ke </a:t>
            </a:r>
            <a:r>
              <a:rPr sz="1100" spc="5" dirty="0">
                <a:latin typeface="Cambria"/>
                <a:cs typeface="Cambria"/>
              </a:rPr>
              <a:t>ONT </a:t>
            </a:r>
            <a:r>
              <a:rPr sz="1100" spc="-5" dirty="0">
                <a:latin typeface="Cambria"/>
                <a:cs typeface="Cambria"/>
              </a:rPr>
              <a:t>biasanya </a:t>
            </a:r>
            <a:r>
              <a:rPr sz="1100" spc="5" dirty="0">
                <a:latin typeface="Cambria"/>
                <a:cs typeface="Cambria"/>
              </a:rPr>
              <a:t>adalah  </a:t>
            </a:r>
            <a:r>
              <a:rPr sz="1100" dirty="0">
                <a:latin typeface="Cambria"/>
                <a:cs typeface="Cambria"/>
              </a:rPr>
              <a:t>25 dB.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  <a:buFont typeface="Wingdings"/>
              <a:buChar char=""/>
            </a:pPr>
            <a:endParaRPr sz="1150">
              <a:latin typeface="Times New Roman"/>
              <a:cs typeface="Times New Roman"/>
            </a:endParaRPr>
          </a:p>
          <a:p>
            <a:pPr marL="558800">
              <a:lnSpc>
                <a:spcPts val="1310"/>
              </a:lnSpc>
            </a:pPr>
            <a:r>
              <a:rPr sz="1100" spc="-5" dirty="0">
                <a:latin typeface="Cambria"/>
                <a:cs typeface="Cambria"/>
              </a:rPr>
              <a:t>Power level</a:t>
            </a:r>
            <a:r>
              <a:rPr sz="1100" spc="10" dirty="0">
                <a:latin typeface="Cambria"/>
                <a:cs typeface="Cambria"/>
              </a:rPr>
              <a:t> </a:t>
            </a:r>
            <a:r>
              <a:rPr sz="1100" dirty="0">
                <a:latin typeface="Cambria"/>
                <a:cs typeface="Cambria"/>
              </a:rPr>
              <a:t>:</a:t>
            </a:r>
            <a:endParaRPr sz="1100">
              <a:latin typeface="Cambria"/>
              <a:cs typeface="Cambria"/>
            </a:endParaRPr>
          </a:p>
          <a:p>
            <a:pPr marL="799465" indent="-241300">
              <a:lnSpc>
                <a:spcPts val="1310"/>
              </a:lnSpc>
              <a:buFont typeface="Wingdings"/>
              <a:buChar char=""/>
              <a:tabLst>
                <a:tab pos="799465" algn="l"/>
                <a:tab pos="800100" algn="l"/>
              </a:tabLst>
            </a:pPr>
            <a:r>
              <a:rPr sz="1100" spc="-5" dirty="0">
                <a:latin typeface="Cambria"/>
                <a:cs typeface="Cambria"/>
              </a:rPr>
              <a:t>Power level </a:t>
            </a:r>
            <a:r>
              <a:rPr sz="1100" dirty="0">
                <a:latin typeface="Cambria"/>
                <a:cs typeface="Cambria"/>
              </a:rPr>
              <a:t>atau </a:t>
            </a:r>
            <a:r>
              <a:rPr sz="1100" spc="-5" dirty="0">
                <a:latin typeface="Cambria"/>
                <a:cs typeface="Cambria"/>
              </a:rPr>
              <a:t>level </a:t>
            </a:r>
            <a:r>
              <a:rPr sz="1100" spc="-10" dirty="0">
                <a:latin typeface="Cambria"/>
                <a:cs typeface="Cambria"/>
              </a:rPr>
              <a:t>daya </a:t>
            </a:r>
            <a:r>
              <a:rPr sz="1100" dirty="0">
                <a:latin typeface="Cambria"/>
                <a:cs typeface="Cambria"/>
              </a:rPr>
              <a:t>adalah </a:t>
            </a:r>
            <a:r>
              <a:rPr sz="1100" spc="-5" dirty="0">
                <a:latin typeface="Cambria"/>
                <a:cs typeface="Cambria"/>
              </a:rPr>
              <a:t>besarnya </a:t>
            </a:r>
            <a:r>
              <a:rPr sz="1100" spc="-10" dirty="0">
                <a:latin typeface="Cambria"/>
                <a:cs typeface="Cambria"/>
              </a:rPr>
              <a:t>daya </a:t>
            </a:r>
            <a:r>
              <a:rPr sz="1100" spc="-5" dirty="0">
                <a:latin typeface="Cambria"/>
                <a:cs typeface="Cambria"/>
              </a:rPr>
              <a:t>yang </a:t>
            </a:r>
            <a:r>
              <a:rPr sz="1100" dirty="0">
                <a:latin typeface="Cambria"/>
                <a:cs typeface="Cambria"/>
              </a:rPr>
              <a:t>dihasilkan oleh</a:t>
            </a:r>
            <a:r>
              <a:rPr sz="1100" spc="130" dirty="0">
                <a:latin typeface="Cambria"/>
                <a:cs typeface="Cambria"/>
              </a:rPr>
              <a:t> </a:t>
            </a:r>
            <a:r>
              <a:rPr sz="1100" dirty="0">
                <a:latin typeface="Cambria"/>
                <a:cs typeface="Cambria"/>
              </a:rPr>
              <a:t>sumber</a:t>
            </a:r>
            <a:endParaRPr sz="1100">
              <a:latin typeface="Cambria"/>
              <a:cs typeface="Cambria"/>
            </a:endParaRPr>
          </a:p>
          <a:p>
            <a:pPr marL="799465">
              <a:lnSpc>
                <a:spcPts val="1310"/>
              </a:lnSpc>
              <a:spcBef>
                <a:spcPts val="95"/>
              </a:spcBef>
            </a:pPr>
            <a:r>
              <a:rPr sz="1100" dirty="0">
                <a:latin typeface="Cambria"/>
                <a:cs typeface="Cambria"/>
              </a:rPr>
              <a:t>optik, baik </a:t>
            </a:r>
            <a:r>
              <a:rPr sz="1100" spc="5" dirty="0">
                <a:latin typeface="Cambria"/>
                <a:cs typeface="Cambria"/>
              </a:rPr>
              <a:t>LED maupun</a:t>
            </a:r>
            <a:r>
              <a:rPr sz="1100" dirty="0">
                <a:latin typeface="Cambria"/>
                <a:cs typeface="Cambria"/>
              </a:rPr>
              <a:t> LASER.</a:t>
            </a:r>
            <a:endParaRPr sz="1100">
              <a:latin typeface="Cambria"/>
              <a:cs typeface="Cambria"/>
            </a:endParaRPr>
          </a:p>
          <a:p>
            <a:pPr marL="799465" indent="-241300">
              <a:lnSpc>
                <a:spcPts val="1310"/>
              </a:lnSpc>
              <a:buFont typeface="Wingdings"/>
              <a:buChar char=""/>
              <a:tabLst>
                <a:tab pos="799465" algn="l"/>
                <a:tab pos="800100" algn="l"/>
              </a:tabLst>
            </a:pPr>
            <a:r>
              <a:rPr sz="1100" dirty="0">
                <a:latin typeface="Cambria"/>
                <a:cs typeface="Cambria"/>
              </a:rPr>
              <a:t>Satuan </a:t>
            </a:r>
            <a:r>
              <a:rPr sz="1100" spc="-5" dirty="0">
                <a:latin typeface="Cambria"/>
                <a:cs typeface="Cambria"/>
              </a:rPr>
              <a:t>level </a:t>
            </a:r>
            <a:r>
              <a:rPr sz="1100" spc="-10" dirty="0">
                <a:latin typeface="Cambria"/>
                <a:cs typeface="Cambria"/>
              </a:rPr>
              <a:t>daya </a:t>
            </a:r>
            <a:r>
              <a:rPr sz="1100" spc="5" dirty="0">
                <a:latin typeface="Cambria"/>
                <a:cs typeface="Cambria"/>
              </a:rPr>
              <a:t>dalam </a:t>
            </a:r>
            <a:r>
              <a:rPr sz="1100" spc="-5" dirty="0">
                <a:latin typeface="Cambria"/>
                <a:cs typeface="Cambria"/>
              </a:rPr>
              <a:t>sistem </a:t>
            </a:r>
            <a:r>
              <a:rPr sz="1100" dirty="0">
                <a:latin typeface="Cambria"/>
                <a:cs typeface="Cambria"/>
              </a:rPr>
              <a:t>komunikasi </a:t>
            </a:r>
            <a:r>
              <a:rPr sz="1100" spc="-5" dirty="0">
                <a:latin typeface="Cambria"/>
                <a:cs typeface="Cambria"/>
              </a:rPr>
              <a:t>serat </a:t>
            </a:r>
            <a:r>
              <a:rPr sz="1100" dirty="0">
                <a:latin typeface="Cambria"/>
                <a:cs typeface="Cambria"/>
              </a:rPr>
              <a:t>optik adalah dBm (decibel</a:t>
            </a:r>
            <a:r>
              <a:rPr sz="1100" spc="110" dirty="0">
                <a:latin typeface="Cambria"/>
                <a:cs typeface="Cambria"/>
              </a:rPr>
              <a:t> </a:t>
            </a:r>
            <a:r>
              <a:rPr sz="1100" spc="5" dirty="0">
                <a:latin typeface="Cambria"/>
                <a:cs typeface="Cambria"/>
              </a:rPr>
              <a:t>mili).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Wingdings"/>
              <a:buChar char=""/>
            </a:pPr>
            <a:endParaRPr sz="1150">
              <a:latin typeface="Times New Roman"/>
              <a:cs typeface="Times New Roman"/>
            </a:endParaRPr>
          </a:p>
          <a:p>
            <a:pPr marL="558800">
              <a:lnSpc>
                <a:spcPts val="1310"/>
              </a:lnSpc>
            </a:pPr>
            <a:r>
              <a:rPr sz="1100" dirty="0">
                <a:latin typeface="Cambria"/>
                <a:cs typeface="Cambria"/>
              </a:rPr>
              <a:t>Kontinuitas :</a:t>
            </a:r>
            <a:endParaRPr sz="1100">
              <a:latin typeface="Cambria"/>
              <a:cs typeface="Cambria"/>
            </a:endParaRPr>
          </a:p>
          <a:p>
            <a:pPr marL="799465" marR="765175" indent="-241300">
              <a:lnSpc>
                <a:spcPts val="1300"/>
              </a:lnSpc>
              <a:spcBef>
                <a:spcPts val="50"/>
              </a:spcBef>
              <a:buFont typeface="Wingdings"/>
              <a:buChar char=""/>
              <a:tabLst>
                <a:tab pos="799465" algn="l"/>
                <a:tab pos="800100" algn="l"/>
              </a:tabLst>
            </a:pPr>
            <a:r>
              <a:rPr sz="1100" dirty="0">
                <a:latin typeface="Cambria"/>
                <a:cs typeface="Cambria"/>
              </a:rPr>
              <a:t>Kontinuitas menandakan kelurusan jaringan </a:t>
            </a:r>
            <a:r>
              <a:rPr sz="1100" spc="-5" dirty="0">
                <a:latin typeface="Cambria"/>
                <a:cs typeface="Cambria"/>
              </a:rPr>
              <a:t>serat </a:t>
            </a:r>
            <a:r>
              <a:rPr sz="1100" dirty="0">
                <a:latin typeface="Cambria"/>
                <a:cs typeface="Cambria"/>
              </a:rPr>
              <a:t>optik </a:t>
            </a:r>
            <a:r>
              <a:rPr sz="1100" spc="-5" dirty="0">
                <a:latin typeface="Cambria"/>
                <a:cs typeface="Cambria"/>
              </a:rPr>
              <a:t>yang </a:t>
            </a:r>
            <a:r>
              <a:rPr sz="1100" dirty="0">
                <a:latin typeface="Cambria"/>
                <a:cs typeface="Cambria"/>
              </a:rPr>
              <a:t>sudah </a:t>
            </a:r>
            <a:r>
              <a:rPr sz="1100" spc="5" dirty="0">
                <a:latin typeface="Cambria"/>
                <a:cs typeface="Cambria"/>
              </a:rPr>
              <a:t>mengalami  </a:t>
            </a:r>
            <a:r>
              <a:rPr sz="1100" dirty="0">
                <a:latin typeface="Cambria"/>
                <a:cs typeface="Cambria"/>
              </a:rPr>
              <a:t>beberapa kali</a:t>
            </a:r>
            <a:r>
              <a:rPr sz="1100" spc="10" dirty="0">
                <a:latin typeface="Cambria"/>
                <a:cs typeface="Cambria"/>
              </a:rPr>
              <a:t> </a:t>
            </a:r>
            <a:r>
              <a:rPr sz="1100" spc="-5" dirty="0">
                <a:latin typeface="Cambria"/>
                <a:cs typeface="Cambria"/>
              </a:rPr>
              <a:t>penyambungan.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 marL="374650">
              <a:lnSpc>
                <a:spcPct val="100000"/>
              </a:lnSpc>
              <a:spcBef>
                <a:spcPts val="869"/>
              </a:spcBef>
            </a:pPr>
            <a:r>
              <a:rPr sz="700" spc="5" dirty="0">
                <a:latin typeface="Calibri"/>
                <a:cs typeface="Calibri"/>
              </a:rPr>
              <a:t>Page </a:t>
            </a:r>
            <a:r>
              <a:rPr sz="700" dirty="0">
                <a:latin typeface="Calibri"/>
                <a:cs typeface="Calibri"/>
              </a:rPr>
              <a:t>-</a:t>
            </a:r>
            <a:r>
              <a:rPr sz="700" spc="25" dirty="0">
                <a:latin typeface="Calibri"/>
                <a:cs typeface="Calibri"/>
              </a:rPr>
              <a:t> </a:t>
            </a:r>
            <a:r>
              <a:rPr sz="700" spc="15" dirty="0">
                <a:latin typeface="Calibri"/>
                <a:cs typeface="Calibri"/>
              </a:rPr>
              <a:t>158</a:t>
            </a:r>
            <a:endParaRPr sz="70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535"/>
              </a:lnSpc>
            </a:pPr>
            <a:fld id="{81D60167-4931-47E6-BA6A-407CBD079E47}" type="slidenum">
              <a:rPr dirty="0"/>
              <a:t>69</a:t>
            </a:fld>
            <a:endParaRPr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645870" y="4338673"/>
            <a:ext cx="480659" cy="2476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679952" y="2488183"/>
            <a:ext cx="530351" cy="5334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17549" y="1098550"/>
            <a:ext cx="6337300" cy="3611245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6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750" dirty="0">
              <a:latin typeface="Times New Roman"/>
              <a:cs typeface="Times New Roman"/>
            </a:endParaRPr>
          </a:p>
          <a:p>
            <a:pPr marL="3602354" marR="470534">
              <a:lnSpc>
                <a:spcPts val="1510"/>
              </a:lnSpc>
            </a:pPr>
            <a:r>
              <a:rPr sz="1300" spc="-30" dirty="0">
                <a:solidFill>
                  <a:srgbClr val="FF0000"/>
                </a:solidFill>
                <a:latin typeface="Calibri"/>
                <a:cs typeface="Calibri"/>
              </a:rPr>
              <a:t>Peserta melakukan </a:t>
            </a:r>
            <a:r>
              <a:rPr sz="1300" spc="-35" dirty="0">
                <a:solidFill>
                  <a:srgbClr val="FF0000"/>
                </a:solidFill>
                <a:latin typeface="Calibri"/>
                <a:cs typeface="Calibri"/>
              </a:rPr>
              <a:t>penyambungan  </a:t>
            </a:r>
            <a:r>
              <a:rPr sz="1300" spc="-20" dirty="0">
                <a:solidFill>
                  <a:srgbClr val="FF0000"/>
                </a:solidFill>
                <a:latin typeface="Calibri"/>
                <a:cs typeface="Calibri"/>
              </a:rPr>
              <a:t>fiber </a:t>
            </a:r>
            <a:r>
              <a:rPr sz="1300" spc="-25" dirty="0">
                <a:solidFill>
                  <a:srgbClr val="FF0000"/>
                </a:solidFill>
                <a:latin typeface="Calibri"/>
                <a:cs typeface="Calibri"/>
              </a:rPr>
              <a:t>dengan </a:t>
            </a:r>
            <a:r>
              <a:rPr sz="1300" spc="-20" dirty="0">
                <a:solidFill>
                  <a:srgbClr val="FF0000"/>
                </a:solidFill>
                <a:latin typeface="Calibri"/>
                <a:cs typeface="Calibri"/>
              </a:rPr>
              <a:t>fusion</a:t>
            </a:r>
            <a:r>
              <a:rPr sz="1300" spc="-5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300" spc="-20" dirty="0">
                <a:solidFill>
                  <a:srgbClr val="FF0000"/>
                </a:solidFill>
                <a:latin typeface="Calibri"/>
                <a:cs typeface="Calibri"/>
              </a:rPr>
              <a:t>splicer</a:t>
            </a:r>
            <a:endParaRPr sz="13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6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 dirty="0">
              <a:latin typeface="Times New Roman"/>
              <a:cs typeface="Times New Roman"/>
            </a:endParaRPr>
          </a:p>
          <a:p>
            <a:pPr marL="374650">
              <a:lnSpc>
                <a:spcPct val="100000"/>
              </a:lnSpc>
              <a:spcBef>
                <a:spcPts val="1110"/>
              </a:spcBef>
            </a:pPr>
            <a:endParaRPr sz="700" dirty="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11199" y="1763160"/>
            <a:ext cx="2963332" cy="198303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645870" y="8619760"/>
            <a:ext cx="480659" cy="2467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503751" y="6077612"/>
            <a:ext cx="2367280" cy="1705610"/>
          </a:xfrm>
          <a:custGeom>
            <a:avLst/>
            <a:gdLst/>
            <a:ahLst/>
            <a:cxnLst/>
            <a:rect l="l" t="t" r="r" b="b"/>
            <a:pathLst>
              <a:path w="2367279" h="1705609">
                <a:moveTo>
                  <a:pt x="0" y="1705046"/>
                </a:moveTo>
                <a:lnTo>
                  <a:pt x="2366919" y="1705046"/>
                </a:lnTo>
                <a:lnTo>
                  <a:pt x="2366919" y="0"/>
                </a:lnTo>
                <a:lnTo>
                  <a:pt x="0" y="0"/>
                </a:lnTo>
                <a:lnTo>
                  <a:pt x="0" y="1705046"/>
                </a:lnTo>
                <a:close/>
              </a:path>
            </a:pathLst>
          </a:custGeom>
          <a:solidFill>
            <a:srgbClr val="EEECE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503751" y="6077612"/>
            <a:ext cx="2367280" cy="1705610"/>
          </a:xfrm>
          <a:custGeom>
            <a:avLst/>
            <a:gdLst/>
            <a:ahLst/>
            <a:cxnLst/>
            <a:rect l="l" t="t" r="r" b="b"/>
            <a:pathLst>
              <a:path w="2367279" h="1705609">
                <a:moveTo>
                  <a:pt x="0" y="0"/>
                </a:moveTo>
                <a:lnTo>
                  <a:pt x="2366918" y="0"/>
                </a:lnTo>
                <a:lnTo>
                  <a:pt x="2366918" y="1705045"/>
                </a:lnTo>
                <a:lnTo>
                  <a:pt x="0" y="1705045"/>
                </a:lnTo>
                <a:lnTo>
                  <a:pt x="0" y="0"/>
                </a:lnTo>
                <a:close/>
              </a:path>
            </a:pathLst>
          </a:custGeom>
          <a:ln w="17628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431807" y="7067816"/>
            <a:ext cx="865505" cy="931544"/>
          </a:xfrm>
          <a:custGeom>
            <a:avLst/>
            <a:gdLst/>
            <a:ahLst/>
            <a:cxnLst/>
            <a:rect l="l" t="t" r="r" b="b"/>
            <a:pathLst>
              <a:path w="865504" h="931545">
                <a:moveTo>
                  <a:pt x="0" y="0"/>
                </a:moveTo>
                <a:lnTo>
                  <a:pt x="9126" y="46916"/>
                </a:lnTo>
                <a:lnTo>
                  <a:pt x="18724" y="94500"/>
                </a:lnTo>
                <a:lnTo>
                  <a:pt x="29266" y="143419"/>
                </a:lnTo>
                <a:lnTo>
                  <a:pt x="41224" y="194343"/>
                </a:lnTo>
                <a:lnTo>
                  <a:pt x="55071" y="247938"/>
                </a:lnTo>
                <a:lnTo>
                  <a:pt x="68529" y="295668"/>
                </a:lnTo>
                <a:lnTo>
                  <a:pt x="83626" y="346139"/>
                </a:lnTo>
                <a:lnTo>
                  <a:pt x="99816" y="398156"/>
                </a:lnTo>
                <a:lnTo>
                  <a:pt x="116553" y="450525"/>
                </a:lnTo>
                <a:lnTo>
                  <a:pt x="133289" y="502050"/>
                </a:lnTo>
                <a:lnTo>
                  <a:pt x="149479" y="551537"/>
                </a:lnTo>
                <a:lnTo>
                  <a:pt x="163301" y="600766"/>
                </a:lnTo>
                <a:lnTo>
                  <a:pt x="174829" y="651049"/>
                </a:lnTo>
                <a:lnTo>
                  <a:pt x="186357" y="700490"/>
                </a:lnTo>
                <a:lnTo>
                  <a:pt x="200180" y="747189"/>
                </a:lnTo>
                <a:lnTo>
                  <a:pt x="218591" y="789250"/>
                </a:lnTo>
                <a:lnTo>
                  <a:pt x="243887" y="824775"/>
                </a:lnTo>
                <a:lnTo>
                  <a:pt x="276413" y="853788"/>
                </a:lnTo>
                <a:lnTo>
                  <a:pt x="314402" y="877811"/>
                </a:lnTo>
                <a:lnTo>
                  <a:pt x="356980" y="897196"/>
                </a:lnTo>
                <a:lnTo>
                  <a:pt x="403274" y="912294"/>
                </a:lnTo>
                <a:lnTo>
                  <a:pt x="452408" y="923456"/>
                </a:lnTo>
                <a:lnTo>
                  <a:pt x="503510" y="931034"/>
                </a:lnTo>
                <a:lnTo>
                  <a:pt x="603757" y="930481"/>
                </a:lnTo>
                <a:lnTo>
                  <a:pt x="723304" y="917752"/>
                </a:lnTo>
                <a:lnTo>
                  <a:pt x="823428" y="902809"/>
                </a:lnTo>
                <a:lnTo>
                  <a:pt x="865408" y="895614"/>
                </a:lnTo>
              </a:path>
            </a:pathLst>
          </a:custGeom>
          <a:ln w="2644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930202" y="6947758"/>
            <a:ext cx="478790" cy="340360"/>
          </a:xfrm>
          <a:custGeom>
            <a:avLst/>
            <a:gdLst/>
            <a:ahLst/>
            <a:cxnLst/>
            <a:rect l="l" t="t" r="r" b="b"/>
            <a:pathLst>
              <a:path w="478789" h="340359">
                <a:moveTo>
                  <a:pt x="0" y="170173"/>
                </a:moveTo>
                <a:lnTo>
                  <a:pt x="6318" y="131154"/>
                </a:lnTo>
                <a:lnTo>
                  <a:pt x="24315" y="95335"/>
                </a:lnTo>
                <a:lnTo>
                  <a:pt x="52555" y="63738"/>
                </a:lnTo>
                <a:lnTo>
                  <a:pt x="89602" y="37385"/>
                </a:lnTo>
                <a:lnTo>
                  <a:pt x="134021" y="17296"/>
                </a:lnTo>
                <a:lnTo>
                  <a:pt x="184374" y="4494"/>
                </a:lnTo>
                <a:lnTo>
                  <a:pt x="239227" y="0"/>
                </a:lnTo>
                <a:lnTo>
                  <a:pt x="294080" y="4494"/>
                </a:lnTo>
                <a:lnTo>
                  <a:pt x="344433" y="17296"/>
                </a:lnTo>
                <a:lnTo>
                  <a:pt x="388851" y="37385"/>
                </a:lnTo>
                <a:lnTo>
                  <a:pt x="425899" y="63738"/>
                </a:lnTo>
                <a:lnTo>
                  <a:pt x="454139" y="95335"/>
                </a:lnTo>
                <a:lnTo>
                  <a:pt x="472136" y="131154"/>
                </a:lnTo>
                <a:lnTo>
                  <a:pt x="478454" y="170173"/>
                </a:lnTo>
                <a:lnTo>
                  <a:pt x="472136" y="209193"/>
                </a:lnTo>
                <a:lnTo>
                  <a:pt x="454139" y="245012"/>
                </a:lnTo>
                <a:lnTo>
                  <a:pt x="425899" y="276609"/>
                </a:lnTo>
                <a:lnTo>
                  <a:pt x="388851" y="302962"/>
                </a:lnTo>
                <a:lnTo>
                  <a:pt x="344433" y="323051"/>
                </a:lnTo>
                <a:lnTo>
                  <a:pt x="294080" y="335853"/>
                </a:lnTo>
                <a:lnTo>
                  <a:pt x="239227" y="340347"/>
                </a:lnTo>
                <a:lnTo>
                  <a:pt x="184374" y="335853"/>
                </a:lnTo>
                <a:lnTo>
                  <a:pt x="134021" y="323051"/>
                </a:lnTo>
                <a:lnTo>
                  <a:pt x="89602" y="302962"/>
                </a:lnTo>
                <a:lnTo>
                  <a:pt x="52555" y="276609"/>
                </a:lnTo>
                <a:lnTo>
                  <a:pt x="24315" y="245012"/>
                </a:lnTo>
                <a:lnTo>
                  <a:pt x="6318" y="209193"/>
                </a:lnTo>
                <a:lnTo>
                  <a:pt x="0" y="170173"/>
                </a:lnTo>
                <a:close/>
              </a:path>
            </a:pathLst>
          </a:custGeom>
          <a:ln w="2644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940123" y="6959874"/>
            <a:ext cx="478790" cy="340360"/>
          </a:xfrm>
          <a:custGeom>
            <a:avLst/>
            <a:gdLst/>
            <a:ahLst/>
            <a:cxnLst/>
            <a:rect l="l" t="t" r="r" b="b"/>
            <a:pathLst>
              <a:path w="478789" h="340359">
                <a:moveTo>
                  <a:pt x="0" y="170174"/>
                </a:moveTo>
                <a:lnTo>
                  <a:pt x="6318" y="131154"/>
                </a:lnTo>
                <a:lnTo>
                  <a:pt x="24315" y="95335"/>
                </a:lnTo>
                <a:lnTo>
                  <a:pt x="52555" y="63738"/>
                </a:lnTo>
                <a:lnTo>
                  <a:pt x="89602" y="37385"/>
                </a:lnTo>
                <a:lnTo>
                  <a:pt x="134021" y="17296"/>
                </a:lnTo>
                <a:lnTo>
                  <a:pt x="184374" y="4494"/>
                </a:lnTo>
                <a:lnTo>
                  <a:pt x="239227" y="0"/>
                </a:lnTo>
                <a:lnTo>
                  <a:pt x="294080" y="4494"/>
                </a:lnTo>
                <a:lnTo>
                  <a:pt x="344433" y="17296"/>
                </a:lnTo>
                <a:lnTo>
                  <a:pt x="388851" y="37385"/>
                </a:lnTo>
                <a:lnTo>
                  <a:pt x="425899" y="63738"/>
                </a:lnTo>
                <a:lnTo>
                  <a:pt x="454139" y="95335"/>
                </a:lnTo>
                <a:lnTo>
                  <a:pt x="472136" y="131154"/>
                </a:lnTo>
                <a:lnTo>
                  <a:pt x="478454" y="170174"/>
                </a:lnTo>
                <a:lnTo>
                  <a:pt x="472136" y="209193"/>
                </a:lnTo>
                <a:lnTo>
                  <a:pt x="454139" y="245012"/>
                </a:lnTo>
                <a:lnTo>
                  <a:pt x="425899" y="276609"/>
                </a:lnTo>
                <a:lnTo>
                  <a:pt x="388851" y="302963"/>
                </a:lnTo>
                <a:lnTo>
                  <a:pt x="344433" y="323051"/>
                </a:lnTo>
                <a:lnTo>
                  <a:pt x="294080" y="335854"/>
                </a:lnTo>
                <a:lnTo>
                  <a:pt x="239227" y="340348"/>
                </a:lnTo>
                <a:lnTo>
                  <a:pt x="184374" y="335854"/>
                </a:lnTo>
                <a:lnTo>
                  <a:pt x="134021" y="323051"/>
                </a:lnTo>
                <a:lnTo>
                  <a:pt x="89602" y="302963"/>
                </a:lnTo>
                <a:lnTo>
                  <a:pt x="52555" y="276609"/>
                </a:lnTo>
                <a:lnTo>
                  <a:pt x="24315" y="245012"/>
                </a:lnTo>
                <a:lnTo>
                  <a:pt x="6318" y="209193"/>
                </a:lnTo>
                <a:lnTo>
                  <a:pt x="0" y="170174"/>
                </a:lnTo>
                <a:close/>
              </a:path>
            </a:pathLst>
          </a:custGeom>
          <a:ln w="2644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958864" y="6967584"/>
            <a:ext cx="478790" cy="339725"/>
          </a:xfrm>
          <a:custGeom>
            <a:avLst/>
            <a:gdLst/>
            <a:ahLst/>
            <a:cxnLst/>
            <a:rect l="l" t="t" r="r" b="b"/>
            <a:pathLst>
              <a:path w="478789" h="339725">
                <a:moveTo>
                  <a:pt x="0" y="169623"/>
                </a:moveTo>
                <a:lnTo>
                  <a:pt x="6318" y="130730"/>
                </a:lnTo>
                <a:lnTo>
                  <a:pt x="24315" y="95027"/>
                </a:lnTo>
                <a:lnTo>
                  <a:pt x="52555" y="63532"/>
                </a:lnTo>
                <a:lnTo>
                  <a:pt x="89602" y="37264"/>
                </a:lnTo>
                <a:lnTo>
                  <a:pt x="134021" y="17240"/>
                </a:lnTo>
                <a:lnTo>
                  <a:pt x="184374" y="4479"/>
                </a:lnTo>
                <a:lnTo>
                  <a:pt x="239227" y="0"/>
                </a:lnTo>
                <a:lnTo>
                  <a:pt x="294080" y="4479"/>
                </a:lnTo>
                <a:lnTo>
                  <a:pt x="344433" y="17240"/>
                </a:lnTo>
                <a:lnTo>
                  <a:pt x="388851" y="37264"/>
                </a:lnTo>
                <a:lnTo>
                  <a:pt x="425899" y="63532"/>
                </a:lnTo>
                <a:lnTo>
                  <a:pt x="454139" y="95027"/>
                </a:lnTo>
                <a:lnTo>
                  <a:pt x="472136" y="130730"/>
                </a:lnTo>
                <a:lnTo>
                  <a:pt x="478454" y="169623"/>
                </a:lnTo>
                <a:lnTo>
                  <a:pt x="472136" y="208516"/>
                </a:lnTo>
                <a:lnTo>
                  <a:pt x="454139" y="244219"/>
                </a:lnTo>
                <a:lnTo>
                  <a:pt x="425899" y="275714"/>
                </a:lnTo>
                <a:lnTo>
                  <a:pt x="388851" y="301982"/>
                </a:lnTo>
                <a:lnTo>
                  <a:pt x="344433" y="322006"/>
                </a:lnTo>
                <a:lnTo>
                  <a:pt x="294080" y="334766"/>
                </a:lnTo>
                <a:lnTo>
                  <a:pt x="239227" y="339246"/>
                </a:lnTo>
                <a:lnTo>
                  <a:pt x="184374" y="334766"/>
                </a:lnTo>
                <a:lnTo>
                  <a:pt x="134021" y="322006"/>
                </a:lnTo>
                <a:lnTo>
                  <a:pt x="89602" y="301982"/>
                </a:lnTo>
                <a:lnTo>
                  <a:pt x="52555" y="275714"/>
                </a:lnTo>
                <a:lnTo>
                  <a:pt x="24315" y="244219"/>
                </a:lnTo>
                <a:lnTo>
                  <a:pt x="6318" y="208516"/>
                </a:lnTo>
                <a:lnTo>
                  <a:pt x="0" y="169623"/>
                </a:lnTo>
                <a:close/>
              </a:path>
            </a:pathLst>
          </a:custGeom>
          <a:ln w="2644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978708" y="6970889"/>
            <a:ext cx="478790" cy="340360"/>
          </a:xfrm>
          <a:custGeom>
            <a:avLst/>
            <a:gdLst/>
            <a:ahLst/>
            <a:cxnLst/>
            <a:rect l="l" t="t" r="r" b="b"/>
            <a:pathLst>
              <a:path w="478789" h="340359">
                <a:moveTo>
                  <a:pt x="0" y="170174"/>
                </a:moveTo>
                <a:lnTo>
                  <a:pt x="6318" y="131154"/>
                </a:lnTo>
                <a:lnTo>
                  <a:pt x="24315" y="95335"/>
                </a:lnTo>
                <a:lnTo>
                  <a:pt x="52555" y="63738"/>
                </a:lnTo>
                <a:lnTo>
                  <a:pt x="89602" y="37385"/>
                </a:lnTo>
                <a:lnTo>
                  <a:pt x="134021" y="17296"/>
                </a:lnTo>
                <a:lnTo>
                  <a:pt x="184374" y="4494"/>
                </a:lnTo>
                <a:lnTo>
                  <a:pt x="239227" y="0"/>
                </a:lnTo>
                <a:lnTo>
                  <a:pt x="294080" y="4494"/>
                </a:lnTo>
                <a:lnTo>
                  <a:pt x="344433" y="17296"/>
                </a:lnTo>
                <a:lnTo>
                  <a:pt x="388851" y="37385"/>
                </a:lnTo>
                <a:lnTo>
                  <a:pt x="425899" y="63738"/>
                </a:lnTo>
                <a:lnTo>
                  <a:pt x="454139" y="95335"/>
                </a:lnTo>
                <a:lnTo>
                  <a:pt x="472136" y="131154"/>
                </a:lnTo>
                <a:lnTo>
                  <a:pt x="478454" y="170174"/>
                </a:lnTo>
                <a:lnTo>
                  <a:pt x="472136" y="209193"/>
                </a:lnTo>
                <a:lnTo>
                  <a:pt x="454139" y="245012"/>
                </a:lnTo>
                <a:lnTo>
                  <a:pt x="425899" y="276609"/>
                </a:lnTo>
                <a:lnTo>
                  <a:pt x="388851" y="302963"/>
                </a:lnTo>
                <a:lnTo>
                  <a:pt x="344433" y="323051"/>
                </a:lnTo>
                <a:lnTo>
                  <a:pt x="294080" y="335854"/>
                </a:lnTo>
                <a:lnTo>
                  <a:pt x="239227" y="340348"/>
                </a:lnTo>
                <a:lnTo>
                  <a:pt x="184374" y="335854"/>
                </a:lnTo>
                <a:lnTo>
                  <a:pt x="134021" y="323051"/>
                </a:lnTo>
                <a:lnTo>
                  <a:pt x="89602" y="302963"/>
                </a:lnTo>
                <a:lnTo>
                  <a:pt x="52555" y="276609"/>
                </a:lnTo>
                <a:lnTo>
                  <a:pt x="24315" y="245012"/>
                </a:lnTo>
                <a:lnTo>
                  <a:pt x="6318" y="209193"/>
                </a:lnTo>
                <a:lnTo>
                  <a:pt x="0" y="170174"/>
                </a:lnTo>
                <a:close/>
              </a:path>
            </a:pathLst>
          </a:custGeom>
          <a:ln w="2644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355835" y="6928946"/>
            <a:ext cx="998219" cy="78740"/>
          </a:xfrm>
          <a:custGeom>
            <a:avLst/>
            <a:gdLst/>
            <a:ahLst/>
            <a:cxnLst/>
            <a:rect l="l" t="t" r="r" b="b"/>
            <a:pathLst>
              <a:path w="998220" h="78740">
                <a:moveTo>
                  <a:pt x="997699" y="78290"/>
                </a:moveTo>
                <a:lnTo>
                  <a:pt x="955466" y="58670"/>
                </a:lnTo>
                <a:lnTo>
                  <a:pt x="912007" y="40156"/>
                </a:lnTo>
                <a:lnTo>
                  <a:pt x="866097" y="23856"/>
                </a:lnTo>
                <a:lnTo>
                  <a:pt x="816511" y="10877"/>
                </a:lnTo>
                <a:lnTo>
                  <a:pt x="762022" y="2325"/>
                </a:lnTo>
                <a:lnTo>
                  <a:pt x="718712" y="0"/>
                </a:lnTo>
                <a:lnTo>
                  <a:pt x="671576" y="885"/>
                </a:lnTo>
                <a:lnTo>
                  <a:pt x="621921" y="3986"/>
                </a:lnTo>
                <a:lnTo>
                  <a:pt x="571053" y="8305"/>
                </a:lnTo>
                <a:lnTo>
                  <a:pt x="520275" y="12845"/>
                </a:lnTo>
                <a:lnTo>
                  <a:pt x="470896" y="16610"/>
                </a:lnTo>
                <a:lnTo>
                  <a:pt x="424218" y="18603"/>
                </a:lnTo>
                <a:lnTo>
                  <a:pt x="133550" y="13177"/>
                </a:lnTo>
                <a:lnTo>
                  <a:pt x="87274" y="10909"/>
                </a:lnTo>
                <a:lnTo>
                  <a:pt x="24181" y="5356"/>
                </a:lnTo>
                <a:lnTo>
                  <a:pt x="0" y="2325"/>
                </a:lnTo>
              </a:path>
            </a:pathLst>
          </a:custGeom>
          <a:ln w="2643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101459" y="7065612"/>
            <a:ext cx="814069" cy="996315"/>
          </a:xfrm>
          <a:custGeom>
            <a:avLst/>
            <a:gdLst/>
            <a:ahLst/>
            <a:cxnLst/>
            <a:rect l="l" t="t" r="r" b="b"/>
            <a:pathLst>
              <a:path w="814069" h="996315">
                <a:moveTo>
                  <a:pt x="813593" y="0"/>
                </a:moveTo>
                <a:lnTo>
                  <a:pt x="805014" y="50204"/>
                </a:lnTo>
                <a:lnTo>
                  <a:pt x="795990" y="101123"/>
                </a:lnTo>
                <a:lnTo>
                  <a:pt x="786079" y="153472"/>
                </a:lnTo>
                <a:lnTo>
                  <a:pt x="774837" y="207965"/>
                </a:lnTo>
                <a:lnTo>
                  <a:pt x="761819" y="265317"/>
                </a:lnTo>
                <a:lnTo>
                  <a:pt x="751080" y="308887"/>
                </a:lnTo>
                <a:lnTo>
                  <a:pt x="739156" y="354745"/>
                </a:lnTo>
                <a:lnTo>
                  <a:pt x="726369" y="402088"/>
                </a:lnTo>
                <a:lnTo>
                  <a:pt x="713042" y="450110"/>
                </a:lnTo>
                <a:lnTo>
                  <a:pt x="699500" y="498005"/>
                </a:lnTo>
                <a:lnTo>
                  <a:pt x="686066" y="544968"/>
                </a:lnTo>
                <a:lnTo>
                  <a:pt x="673064" y="590196"/>
                </a:lnTo>
                <a:lnTo>
                  <a:pt x="660069" y="642876"/>
                </a:lnTo>
                <a:lnTo>
                  <a:pt x="649231" y="696684"/>
                </a:lnTo>
                <a:lnTo>
                  <a:pt x="638393" y="749589"/>
                </a:lnTo>
                <a:lnTo>
                  <a:pt x="625398" y="799562"/>
                </a:lnTo>
                <a:lnTo>
                  <a:pt x="608089" y="844571"/>
                </a:lnTo>
                <a:lnTo>
                  <a:pt x="584308" y="882586"/>
                </a:lnTo>
                <a:lnTo>
                  <a:pt x="553730" y="913633"/>
                </a:lnTo>
                <a:lnTo>
                  <a:pt x="518015" y="939340"/>
                </a:lnTo>
                <a:lnTo>
                  <a:pt x="477986" y="960083"/>
                </a:lnTo>
                <a:lnTo>
                  <a:pt x="434464" y="976240"/>
                </a:lnTo>
                <a:lnTo>
                  <a:pt x="388272" y="988184"/>
                </a:lnTo>
                <a:lnTo>
                  <a:pt x="340230" y="996294"/>
                </a:lnTo>
                <a:lnTo>
                  <a:pt x="245984" y="995702"/>
                </a:lnTo>
                <a:lnTo>
                  <a:pt x="133595" y="982080"/>
                </a:lnTo>
                <a:lnTo>
                  <a:pt x="39466" y="966090"/>
                </a:lnTo>
                <a:lnTo>
                  <a:pt x="0" y="958391"/>
                </a:lnTo>
              </a:path>
            </a:pathLst>
          </a:custGeom>
          <a:ln w="264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937102" y="6937844"/>
            <a:ext cx="450215" cy="362585"/>
          </a:xfrm>
          <a:custGeom>
            <a:avLst/>
            <a:gdLst/>
            <a:ahLst/>
            <a:cxnLst/>
            <a:rect l="l" t="t" r="r" b="b"/>
            <a:pathLst>
              <a:path w="450214" h="362584">
                <a:moveTo>
                  <a:pt x="449791" y="181188"/>
                </a:moveTo>
                <a:lnTo>
                  <a:pt x="443851" y="139643"/>
                </a:lnTo>
                <a:lnTo>
                  <a:pt x="426932" y="101506"/>
                </a:lnTo>
                <a:lnTo>
                  <a:pt x="400384" y="67864"/>
                </a:lnTo>
                <a:lnTo>
                  <a:pt x="365556" y="39805"/>
                </a:lnTo>
                <a:lnTo>
                  <a:pt x="323799" y="18416"/>
                </a:lnTo>
                <a:lnTo>
                  <a:pt x="276462" y="4785"/>
                </a:lnTo>
                <a:lnTo>
                  <a:pt x="224895" y="0"/>
                </a:lnTo>
                <a:lnTo>
                  <a:pt x="173329" y="4785"/>
                </a:lnTo>
                <a:lnTo>
                  <a:pt x="125992" y="18416"/>
                </a:lnTo>
                <a:lnTo>
                  <a:pt x="84234" y="39805"/>
                </a:lnTo>
                <a:lnTo>
                  <a:pt x="49407" y="67864"/>
                </a:lnTo>
                <a:lnTo>
                  <a:pt x="22858" y="101506"/>
                </a:lnTo>
                <a:lnTo>
                  <a:pt x="5939" y="139643"/>
                </a:lnTo>
                <a:lnTo>
                  <a:pt x="0" y="181188"/>
                </a:lnTo>
                <a:lnTo>
                  <a:pt x="5939" y="222733"/>
                </a:lnTo>
                <a:lnTo>
                  <a:pt x="22858" y="260871"/>
                </a:lnTo>
                <a:lnTo>
                  <a:pt x="49407" y="294513"/>
                </a:lnTo>
                <a:lnTo>
                  <a:pt x="84234" y="322572"/>
                </a:lnTo>
                <a:lnTo>
                  <a:pt x="125992" y="343961"/>
                </a:lnTo>
                <a:lnTo>
                  <a:pt x="173329" y="357592"/>
                </a:lnTo>
                <a:lnTo>
                  <a:pt x="224895" y="362377"/>
                </a:lnTo>
                <a:lnTo>
                  <a:pt x="276462" y="357592"/>
                </a:lnTo>
                <a:lnTo>
                  <a:pt x="323799" y="343961"/>
                </a:lnTo>
                <a:lnTo>
                  <a:pt x="365556" y="322572"/>
                </a:lnTo>
                <a:lnTo>
                  <a:pt x="400384" y="294513"/>
                </a:lnTo>
                <a:lnTo>
                  <a:pt x="426932" y="260871"/>
                </a:lnTo>
                <a:lnTo>
                  <a:pt x="443851" y="222733"/>
                </a:lnTo>
                <a:lnTo>
                  <a:pt x="449791" y="181188"/>
                </a:lnTo>
                <a:close/>
              </a:path>
            </a:pathLst>
          </a:custGeom>
          <a:ln w="264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928283" y="6951063"/>
            <a:ext cx="448945" cy="362585"/>
          </a:xfrm>
          <a:custGeom>
            <a:avLst/>
            <a:gdLst/>
            <a:ahLst/>
            <a:cxnLst/>
            <a:rect l="l" t="t" r="r" b="b"/>
            <a:pathLst>
              <a:path w="448944" h="362584">
                <a:moveTo>
                  <a:pt x="448689" y="181188"/>
                </a:moveTo>
                <a:lnTo>
                  <a:pt x="442764" y="139643"/>
                </a:lnTo>
                <a:lnTo>
                  <a:pt x="425886" y="101506"/>
                </a:lnTo>
                <a:lnTo>
                  <a:pt x="399403" y="67864"/>
                </a:lnTo>
                <a:lnTo>
                  <a:pt x="364660" y="39805"/>
                </a:lnTo>
                <a:lnTo>
                  <a:pt x="323005" y="18416"/>
                </a:lnTo>
                <a:lnTo>
                  <a:pt x="275784" y="4785"/>
                </a:lnTo>
                <a:lnTo>
                  <a:pt x="224344" y="0"/>
                </a:lnTo>
                <a:lnTo>
                  <a:pt x="172904" y="4785"/>
                </a:lnTo>
                <a:lnTo>
                  <a:pt x="125683" y="18416"/>
                </a:lnTo>
                <a:lnTo>
                  <a:pt x="84028" y="39805"/>
                </a:lnTo>
                <a:lnTo>
                  <a:pt x="49286" y="67864"/>
                </a:lnTo>
                <a:lnTo>
                  <a:pt x="22802" y="101506"/>
                </a:lnTo>
                <a:lnTo>
                  <a:pt x="5925" y="139643"/>
                </a:lnTo>
                <a:lnTo>
                  <a:pt x="0" y="181188"/>
                </a:lnTo>
                <a:lnTo>
                  <a:pt x="5925" y="222733"/>
                </a:lnTo>
                <a:lnTo>
                  <a:pt x="22802" y="260871"/>
                </a:lnTo>
                <a:lnTo>
                  <a:pt x="49286" y="294513"/>
                </a:lnTo>
                <a:lnTo>
                  <a:pt x="84028" y="322572"/>
                </a:lnTo>
                <a:lnTo>
                  <a:pt x="125683" y="343961"/>
                </a:lnTo>
                <a:lnTo>
                  <a:pt x="172904" y="357592"/>
                </a:lnTo>
                <a:lnTo>
                  <a:pt x="224344" y="362377"/>
                </a:lnTo>
                <a:lnTo>
                  <a:pt x="275784" y="357592"/>
                </a:lnTo>
                <a:lnTo>
                  <a:pt x="323005" y="343961"/>
                </a:lnTo>
                <a:lnTo>
                  <a:pt x="364660" y="322572"/>
                </a:lnTo>
                <a:lnTo>
                  <a:pt x="399403" y="294513"/>
                </a:lnTo>
                <a:lnTo>
                  <a:pt x="425886" y="260871"/>
                </a:lnTo>
                <a:lnTo>
                  <a:pt x="442764" y="222733"/>
                </a:lnTo>
                <a:lnTo>
                  <a:pt x="448689" y="181188"/>
                </a:lnTo>
                <a:close/>
              </a:path>
            </a:pathLst>
          </a:custGeom>
          <a:ln w="264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910644" y="6959874"/>
            <a:ext cx="450215" cy="361315"/>
          </a:xfrm>
          <a:custGeom>
            <a:avLst/>
            <a:gdLst/>
            <a:ahLst/>
            <a:cxnLst/>
            <a:rect l="l" t="t" r="r" b="b"/>
            <a:pathLst>
              <a:path w="450214" h="361315">
                <a:moveTo>
                  <a:pt x="449791" y="180637"/>
                </a:moveTo>
                <a:lnTo>
                  <a:pt x="443851" y="139219"/>
                </a:lnTo>
                <a:lnTo>
                  <a:pt x="426932" y="101197"/>
                </a:lnTo>
                <a:lnTo>
                  <a:pt x="400384" y="67658"/>
                </a:lnTo>
                <a:lnTo>
                  <a:pt x="365556" y="39684"/>
                </a:lnTo>
                <a:lnTo>
                  <a:pt x="323799" y="18360"/>
                </a:lnTo>
                <a:lnTo>
                  <a:pt x="276462" y="4770"/>
                </a:lnTo>
                <a:lnTo>
                  <a:pt x="224895" y="0"/>
                </a:lnTo>
                <a:lnTo>
                  <a:pt x="173329" y="4770"/>
                </a:lnTo>
                <a:lnTo>
                  <a:pt x="125992" y="18360"/>
                </a:lnTo>
                <a:lnTo>
                  <a:pt x="84234" y="39684"/>
                </a:lnTo>
                <a:lnTo>
                  <a:pt x="49407" y="67658"/>
                </a:lnTo>
                <a:lnTo>
                  <a:pt x="22858" y="101197"/>
                </a:lnTo>
                <a:lnTo>
                  <a:pt x="5939" y="139219"/>
                </a:lnTo>
                <a:lnTo>
                  <a:pt x="0" y="180637"/>
                </a:lnTo>
                <a:lnTo>
                  <a:pt x="5939" y="222056"/>
                </a:lnTo>
                <a:lnTo>
                  <a:pt x="22858" y="260077"/>
                </a:lnTo>
                <a:lnTo>
                  <a:pt x="49407" y="293617"/>
                </a:lnTo>
                <a:lnTo>
                  <a:pt x="84234" y="321591"/>
                </a:lnTo>
                <a:lnTo>
                  <a:pt x="125992" y="342915"/>
                </a:lnTo>
                <a:lnTo>
                  <a:pt x="173329" y="356505"/>
                </a:lnTo>
                <a:lnTo>
                  <a:pt x="224895" y="361275"/>
                </a:lnTo>
                <a:lnTo>
                  <a:pt x="276462" y="356505"/>
                </a:lnTo>
                <a:lnTo>
                  <a:pt x="323799" y="342915"/>
                </a:lnTo>
                <a:lnTo>
                  <a:pt x="365556" y="321591"/>
                </a:lnTo>
                <a:lnTo>
                  <a:pt x="400384" y="293617"/>
                </a:lnTo>
                <a:lnTo>
                  <a:pt x="426932" y="260077"/>
                </a:lnTo>
                <a:lnTo>
                  <a:pt x="443851" y="222056"/>
                </a:lnTo>
                <a:lnTo>
                  <a:pt x="449791" y="180637"/>
                </a:lnTo>
                <a:close/>
              </a:path>
            </a:pathLst>
          </a:custGeom>
          <a:ln w="264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891902" y="6963178"/>
            <a:ext cx="450215" cy="362585"/>
          </a:xfrm>
          <a:custGeom>
            <a:avLst/>
            <a:gdLst/>
            <a:ahLst/>
            <a:cxnLst/>
            <a:rect l="l" t="t" r="r" b="b"/>
            <a:pathLst>
              <a:path w="450214" h="362584">
                <a:moveTo>
                  <a:pt x="449791" y="181188"/>
                </a:moveTo>
                <a:lnTo>
                  <a:pt x="443851" y="139643"/>
                </a:lnTo>
                <a:lnTo>
                  <a:pt x="426932" y="101506"/>
                </a:lnTo>
                <a:lnTo>
                  <a:pt x="400384" y="67864"/>
                </a:lnTo>
                <a:lnTo>
                  <a:pt x="365556" y="39805"/>
                </a:lnTo>
                <a:lnTo>
                  <a:pt x="323799" y="18416"/>
                </a:lnTo>
                <a:lnTo>
                  <a:pt x="276462" y="4785"/>
                </a:lnTo>
                <a:lnTo>
                  <a:pt x="224895" y="0"/>
                </a:lnTo>
                <a:lnTo>
                  <a:pt x="173329" y="4785"/>
                </a:lnTo>
                <a:lnTo>
                  <a:pt x="125992" y="18416"/>
                </a:lnTo>
                <a:lnTo>
                  <a:pt x="84234" y="39805"/>
                </a:lnTo>
                <a:lnTo>
                  <a:pt x="49407" y="67864"/>
                </a:lnTo>
                <a:lnTo>
                  <a:pt x="22858" y="101506"/>
                </a:lnTo>
                <a:lnTo>
                  <a:pt x="5939" y="139643"/>
                </a:lnTo>
                <a:lnTo>
                  <a:pt x="0" y="181188"/>
                </a:lnTo>
                <a:lnTo>
                  <a:pt x="5939" y="222733"/>
                </a:lnTo>
                <a:lnTo>
                  <a:pt x="22858" y="260870"/>
                </a:lnTo>
                <a:lnTo>
                  <a:pt x="49407" y="294512"/>
                </a:lnTo>
                <a:lnTo>
                  <a:pt x="84234" y="322571"/>
                </a:lnTo>
                <a:lnTo>
                  <a:pt x="125992" y="343960"/>
                </a:lnTo>
                <a:lnTo>
                  <a:pt x="173329" y="357591"/>
                </a:lnTo>
                <a:lnTo>
                  <a:pt x="224895" y="362376"/>
                </a:lnTo>
                <a:lnTo>
                  <a:pt x="276462" y="357591"/>
                </a:lnTo>
                <a:lnTo>
                  <a:pt x="323799" y="343960"/>
                </a:lnTo>
                <a:lnTo>
                  <a:pt x="365556" y="322571"/>
                </a:lnTo>
                <a:lnTo>
                  <a:pt x="400384" y="294512"/>
                </a:lnTo>
                <a:lnTo>
                  <a:pt x="426932" y="260870"/>
                </a:lnTo>
                <a:lnTo>
                  <a:pt x="443851" y="222733"/>
                </a:lnTo>
                <a:lnTo>
                  <a:pt x="449791" y="181188"/>
                </a:lnTo>
                <a:close/>
              </a:path>
            </a:pathLst>
          </a:custGeom>
          <a:ln w="264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988917" y="6917266"/>
            <a:ext cx="938530" cy="83820"/>
          </a:xfrm>
          <a:custGeom>
            <a:avLst/>
            <a:gdLst/>
            <a:ahLst/>
            <a:cxnLst/>
            <a:rect l="l" t="t" r="r" b="b"/>
            <a:pathLst>
              <a:path w="938530" h="83820">
                <a:moveTo>
                  <a:pt x="0" y="83361"/>
                </a:moveTo>
                <a:lnTo>
                  <a:pt x="39713" y="62482"/>
                </a:lnTo>
                <a:lnTo>
                  <a:pt x="80579" y="42782"/>
                </a:lnTo>
                <a:lnTo>
                  <a:pt x="123749" y="25437"/>
                </a:lnTo>
                <a:lnTo>
                  <a:pt x="170377" y="11625"/>
                </a:lnTo>
                <a:lnTo>
                  <a:pt x="221614" y="2526"/>
                </a:lnTo>
                <a:lnTo>
                  <a:pt x="269511" y="0"/>
                </a:lnTo>
                <a:lnTo>
                  <a:pt x="322025" y="1884"/>
                </a:lnTo>
                <a:lnTo>
                  <a:pt x="377206" y="6495"/>
                </a:lnTo>
                <a:lnTo>
                  <a:pt x="433105" y="12149"/>
                </a:lnTo>
                <a:lnTo>
                  <a:pt x="487774" y="17161"/>
                </a:lnTo>
                <a:lnTo>
                  <a:pt x="539262" y="19847"/>
                </a:lnTo>
                <a:lnTo>
                  <a:pt x="812586" y="14073"/>
                </a:lnTo>
                <a:lnTo>
                  <a:pt x="856101" y="11660"/>
                </a:lnTo>
                <a:lnTo>
                  <a:pt x="915429" y="5751"/>
                </a:lnTo>
                <a:lnTo>
                  <a:pt x="938167" y="2526"/>
                </a:lnTo>
              </a:path>
            </a:pathLst>
          </a:custGeom>
          <a:ln w="2643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656608" y="7311237"/>
            <a:ext cx="120650" cy="918844"/>
          </a:xfrm>
          <a:custGeom>
            <a:avLst/>
            <a:gdLst/>
            <a:ahLst/>
            <a:cxnLst/>
            <a:rect l="l" t="t" r="r" b="b"/>
            <a:pathLst>
              <a:path w="120650" h="918845">
                <a:moveTo>
                  <a:pt x="60082" y="0"/>
                </a:moveTo>
                <a:lnTo>
                  <a:pt x="32471" y="51266"/>
                </a:lnTo>
                <a:lnTo>
                  <a:pt x="24598" y="88618"/>
                </a:lnTo>
                <a:lnTo>
                  <a:pt x="17597" y="134526"/>
                </a:lnTo>
                <a:lnTo>
                  <a:pt x="11592" y="188044"/>
                </a:lnTo>
                <a:lnTo>
                  <a:pt x="6706" y="248227"/>
                </a:lnTo>
                <a:lnTo>
                  <a:pt x="3063" y="314128"/>
                </a:lnTo>
                <a:lnTo>
                  <a:pt x="786" y="384802"/>
                </a:lnTo>
                <a:lnTo>
                  <a:pt x="0" y="459304"/>
                </a:lnTo>
                <a:lnTo>
                  <a:pt x="786" y="533806"/>
                </a:lnTo>
                <a:lnTo>
                  <a:pt x="3063" y="604480"/>
                </a:lnTo>
                <a:lnTo>
                  <a:pt x="6706" y="670381"/>
                </a:lnTo>
                <a:lnTo>
                  <a:pt x="11592" y="730564"/>
                </a:lnTo>
                <a:lnTo>
                  <a:pt x="17597" y="784082"/>
                </a:lnTo>
                <a:lnTo>
                  <a:pt x="24598" y="829990"/>
                </a:lnTo>
                <a:lnTo>
                  <a:pt x="32471" y="867343"/>
                </a:lnTo>
                <a:lnTo>
                  <a:pt x="50336" y="912598"/>
                </a:lnTo>
                <a:lnTo>
                  <a:pt x="60082" y="918610"/>
                </a:lnTo>
                <a:lnTo>
                  <a:pt x="69828" y="912598"/>
                </a:lnTo>
                <a:lnTo>
                  <a:pt x="87693" y="867343"/>
                </a:lnTo>
                <a:lnTo>
                  <a:pt x="95566" y="829990"/>
                </a:lnTo>
                <a:lnTo>
                  <a:pt x="102567" y="784082"/>
                </a:lnTo>
                <a:lnTo>
                  <a:pt x="108572" y="730564"/>
                </a:lnTo>
                <a:lnTo>
                  <a:pt x="113458" y="670381"/>
                </a:lnTo>
                <a:lnTo>
                  <a:pt x="117101" y="604480"/>
                </a:lnTo>
                <a:lnTo>
                  <a:pt x="119378" y="533806"/>
                </a:lnTo>
                <a:lnTo>
                  <a:pt x="120164" y="459304"/>
                </a:lnTo>
                <a:lnTo>
                  <a:pt x="119378" y="384802"/>
                </a:lnTo>
                <a:lnTo>
                  <a:pt x="117101" y="314128"/>
                </a:lnTo>
                <a:lnTo>
                  <a:pt x="113458" y="248227"/>
                </a:lnTo>
                <a:lnTo>
                  <a:pt x="108572" y="188044"/>
                </a:lnTo>
                <a:lnTo>
                  <a:pt x="102567" y="134526"/>
                </a:lnTo>
                <a:lnTo>
                  <a:pt x="95566" y="88618"/>
                </a:lnTo>
                <a:lnTo>
                  <a:pt x="87693" y="51266"/>
                </a:lnTo>
                <a:lnTo>
                  <a:pt x="69828" y="6011"/>
                </a:lnTo>
                <a:lnTo>
                  <a:pt x="60082" y="0"/>
                </a:lnTo>
                <a:close/>
              </a:path>
            </a:pathLst>
          </a:custGeom>
          <a:solidFill>
            <a:srgbClr val="E46C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656608" y="7311237"/>
            <a:ext cx="120650" cy="918844"/>
          </a:xfrm>
          <a:custGeom>
            <a:avLst/>
            <a:gdLst/>
            <a:ahLst/>
            <a:cxnLst/>
            <a:rect l="l" t="t" r="r" b="b"/>
            <a:pathLst>
              <a:path w="120650" h="918845">
                <a:moveTo>
                  <a:pt x="0" y="459304"/>
                </a:moveTo>
                <a:lnTo>
                  <a:pt x="786" y="384803"/>
                </a:lnTo>
                <a:lnTo>
                  <a:pt x="3063" y="314129"/>
                </a:lnTo>
                <a:lnTo>
                  <a:pt x="6706" y="248227"/>
                </a:lnTo>
                <a:lnTo>
                  <a:pt x="11592" y="188045"/>
                </a:lnTo>
                <a:lnTo>
                  <a:pt x="17597" y="134527"/>
                </a:lnTo>
                <a:lnTo>
                  <a:pt x="24598" y="88619"/>
                </a:lnTo>
                <a:lnTo>
                  <a:pt x="32471" y="51266"/>
                </a:lnTo>
                <a:lnTo>
                  <a:pt x="50336" y="6011"/>
                </a:lnTo>
                <a:lnTo>
                  <a:pt x="60082" y="0"/>
                </a:lnTo>
                <a:lnTo>
                  <a:pt x="69827" y="6011"/>
                </a:lnTo>
                <a:lnTo>
                  <a:pt x="87693" y="51266"/>
                </a:lnTo>
                <a:lnTo>
                  <a:pt x="95566" y="88619"/>
                </a:lnTo>
                <a:lnTo>
                  <a:pt x="102566" y="134527"/>
                </a:lnTo>
                <a:lnTo>
                  <a:pt x="108572" y="188045"/>
                </a:lnTo>
                <a:lnTo>
                  <a:pt x="113458" y="248227"/>
                </a:lnTo>
                <a:lnTo>
                  <a:pt x="117101" y="314129"/>
                </a:lnTo>
                <a:lnTo>
                  <a:pt x="119378" y="384803"/>
                </a:lnTo>
                <a:lnTo>
                  <a:pt x="120164" y="459304"/>
                </a:lnTo>
                <a:lnTo>
                  <a:pt x="119378" y="533806"/>
                </a:lnTo>
                <a:lnTo>
                  <a:pt x="117101" y="604480"/>
                </a:lnTo>
                <a:lnTo>
                  <a:pt x="113458" y="670381"/>
                </a:lnTo>
                <a:lnTo>
                  <a:pt x="108572" y="730564"/>
                </a:lnTo>
                <a:lnTo>
                  <a:pt x="102566" y="784082"/>
                </a:lnTo>
                <a:lnTo>
                  <a:pt x="95566" y="829990"/>
                </a:lnTo>
                <a:lnTo>
                  <a:pt x="87693" y="867343"/>
                </a:lnTo>
                <a:lnTo>
                  <a:pt x="69827" y="912598"/>
                </a:lnTo>
                <a:lnTo>
                  <a:pt x="60082" y="918609"/>
                </a:lnTo>
                <a:lnTo>
                  <a:pt x="50336" y="912598"/>
                </a:lnTo>
                <a:lnTo>
                  <a:pt x="32471" y="867343"/>
                </a:lnTo>
                <a:lnTo>
                  <a:pt x="24598" y="829990"/>
                </a:lnTo>
                <a:lnTo>
                  <a:pt x="17597" y="784082"/>
                </a:lnTo>
                <a:lnTo>
                  <a:pt x="11592" y="730564"/>
                </a:lnTo>
                <a:lnTo>
                  <a:pt x="6706" y="670381"/>
                </a:lnTo>
                <a:lnTo>
                  <a:pt x="3063" y="604480"/>
                </a:lnTo>
                <a:lnTo>
                  <a:pt x="786" y="533806"/>
                </a:lnTo>
                <a:lnTo>
                  <a:pt x="0" y="459304"/>
                </a:lnTo>
                <a:close/>
              </a:path>
            </a:pathLst>
          </a:custGeom>
          <a:ln w="17638">
            <a:solidFill>
              <a:srgbClr val="E46C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136261" y="7458831"/>
            <a:ext cx="568960" cy="626745"/>
          </a:xfrm>
          <a:custGeom>
            <a:avLst/>
            <a:gdLst/>
            <a:ahLst/>
            <a:cxnLst/>
            <a:rect l="l" t="t" r="r" b="b"/>
            <a:pathLst>
              <a:path w="568959" h="626745">
                <a:moveTo>
                  <a:pt x="0" y="626725"/>
                </a:moveTo>
                <a:lnTo>
                  <a:pt x="568854" y="626725"/>
                </a:lnTo>
                <a:lnTo>
                  <a:pt x="568854" y="0"/>
                </a:lnTo>
                <a:lnTo>
                  <a:pt x="0" y="0"/>
                </a:lnTo>
                <a:lnTo>
                  <a:pt x="0" y="62672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136261" y="7458831"/>
            <a:ext cx="568960" cy="626745"/>
          </a:xfrm>
          <a:custGeom>
            <a:avLst/>
            <a:gdLst/>
            <a:ahLst/>
            <a:cxnLst/>
            <a:rect l="l" t="t" r="r" b="b"/>
            <a:pathLst>
              <a:path w="568959" h="626745">
                <a:moveTo>
                  <a:pt x="0" y="0"/>
                </a:moveTo>
                <a:lnTo>
                  <a:pt x="568854" y="0"/>
                </a:lnTo>
                <a:lnTo>
                  <a:pt x="568854" y="626725"/>
                </a:lnTo>
                <a:lnTo>
                  <a:pt x="0" y="626725"/>
                </a:lnTo>
                <a:lnTo>
                  <a:pt x="0" y="0"/>
                </a:lnTo>
                <a:close/>
              </a:path>
            </a:pathLst>
          </a:custGeom>
          <a:ln w="1763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045861" y="7311237"/>
            <a:ext cx="113030" cy="918844"/>
          </a:xfrm>
          <a:custGeom>
            <a:avLst/>
            <a:gdLst/>
            <a:ahLst/>
            <a:cxnLst/>
            <a:rect l="l" t="t" r="r" b="b"/>
            <a:pathLst>
              <a:path w="113029" h="918845">
                <a:moveTo>
                  <a:pt x="56224" y="0"/>
                </a:moveTo>
                <a:lnTo>
                  <a:pt x="30386" y="51266"/>
                </a:lnTo>
                <a:lnTo>
                  <a:pt x="16467" y="134526"/>
                </a:lnTo>
                <a:lnTo>
                  <a:pt x="10848" y="188044"/>
                </a:lnTo>
                <a:lnTo>
                  <a:pt x="6275" y="248227"/>
                </a:lnTo>
                <a:lnTo>
                  <a:pt x="2866" y="314128"/>
                </a:lnTo>
                <a:lnTo>
                  <a:pt x="735" y="384802"/>
                </a:lnTo>
                <a:lnTo>
                  <a:pt x="0" y="459304"/>
                </a:lnTo>
                <a:lnTo>
                  <a:pt x="735" y="533806"/>
                </a:lnTo>
                <a:lnTo>
                  <a:pt x="2866" y="604480"/>
                </a:lnTo>
                <a:lnTo>
                  <a:pt x="6275" y="670381"/>
                </a:lnTo>
                <a:lnTo>
                  <a:pt x="10848" y="730564"/>
                </a:lnTo>
                <a:lnTo>
                  <a:pt x="16467" y="784082"/>
                </a:lnTo>
                <a:lnTo>
                  <a:pt x="23019" y="829990"/>
                </a:lnTo>
                <a:lnTo>
                  <a:pt x="38453" y="895194"/>
                </a:lnTo>
                <a:lnTo>
                  <a:pt x="56224" y="918610"/>
                </a:lnTo>
                <a:lnTo>
                  <a:pt x="65343" y="912598"/>
                </a:lnTo>
                <a:lnTo>
                  <a:pt x="82062" y="867343"/>
                </a:lnTo>
                <a:lnTo>
                  <a:pt x="95980" y="784082"/>
                </a:lnTo>
                <a:lnTo>
                  <a:pt x="101600" y="730564"/>
                </a:lnTo>
                <a:lnTo>
                  <a:pt x="106172" y="670381"/>
                </a:lnTo>
                <a:lnTo>
                  <a:pt x="109581" y="604480"/>
                </a:lnTo>
                <a:lnTo>
                  <a:pt x="111712" y="533806"/>
                </a:lnTo>
                <a:lnTo>
                  <a:pt x="112448" y="459304"/>
                </a:lnTo>
                <a:lnTo>
                  <a:pt x="111712" y="384802"/>
                </a:lnTo>
                <a:lnTo>
                  <a:pt x="109581" y="314128"/>
                </a:lnTo>
                <a:lnTo>
                  <a:pt x="106172" y="248227"/>
                </a:lnTo>
                <a:lnTo>
                  <a:pt x="101600" y="188044"/>
                </a:lnTo>
                <a:lnTo>
                  <a:pt x="95980" y="134526"/>
                </a:lnTo>
                <a:lnTo>
                  <a:pt x="89429" y="88618"/>
                </a:lnTo>
                <a:lnTo>
                  <a:pt x="73995" y="23415"/>
                </a:lnTo>
                <a:lnTo>
                  <a:pt x="56224" y="0"/>
                </a:lnTo>
                <a:close/>
              </a:path>
            </a:pathLst>
          </a:custGeom>
          <a:solidFill>
            <a:srgbClr val="E46C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045861" y="7311237"/>
            <a:ext cx="113030" cy="918844"/>
          </a:xfrm>
          <a:custGeom>
            <a:avLst/>
            <a:gdLst/>
            <a:ahLst/>
            <a:cxnLst/>
            <a:rect l="l" t="t" r="r" b="b"/>
            <a:pathLst>
              <a:path w="113029" h="918845">
                <a:moveTo>
                  <a:pt x="0" y="459304"/>
                </a:moveTo>
                <a:lnTo>
                  <a:pt x="735" y="384803"/>
                </a:lnTo>
                <a:lnTo>
                  <a:pt x="2866" y="314129"/>
                </a:lnTo>
                <a:lnTo>
                  <a:pt x="6275" y="248227"/>
                </a:lnTo>
                <a:lnTo>
                  <a:pt x="10847" y="188045"/>
                </a:lnTo>
                <a:lnTo>
                  <a:pt x="16467" y="134527"/>
                </a:lnTo>
                <a:lnTo>
                  <a:pt x="23018" y="88619"/>
                </a:lnTo>
                <a:lnTo>
                  <a:pt x="38452" y="23415"/>
                </a:lnTo>
                <a:lnTo>
                  <a:pt x="56223" y="0"/>
                </a:lnTo>
                <a:lnTo>
                  <a:pt x="65343" y="6011"/>
                </a:lnTo>
                <a:lnTo>
                  <a:pt x="82062" y="51266"/>
                </a:lnTo>
                <a:lnTo>
                  <a:pt x="95980" y="134527"/>
                </a:lnTo>
                <a:lnTo>
                  <a:pt x="101599" y="188045"/>
                </a:lnTo>
                <a:lnTo>
                  <a:pt x="106172" y="248227"/>
                </a:lnTo>
                <a:lnTo>
                  <a:pt x="109581" y="314129"/>
                </a:lnTo>
                <a:lnTo>
                  <a:pt x="111712" y="384803"/>
                </a:lnTo>
                <a:lnTo>
                  <a:pt x="112447" y="459304"/>
                </a:lnTo>
                <a:lnTo>
                  <a:pt x="111712" y="533806"/>
                </a:lnTo>
                <a:lnTo>
                  <a:pt x="109581" y="604480"/>
                </a:lnTo>
                <a:lnTo>
                  <a:pt x="106172" y="670381"/>
                </a:lnTo>
                <a:lnTo>
                  <a:pt x="101599" y="730564"/>
                </a:lnTo>
                <a:lnTo>
                  <a:pt x="95980" y="784082"/>
                </a:lnTo>
                <a:lnTo>
                  <a:pt x="89429" y="829990"/>
                </a:lnTo>
                <a:lnTo>
                  <a:pt x="73995" y="895194"/>
                </a:lnTo>
                <a:lnTo>
                  <a:pt x="56223" y="918609"/>
                </a:lnTo>
                <a:lnTo>
                  <a:pt x="47104" y="912598"/>
                </a:lnTo>
                <a:lnTo>
                  <a:pt x="30385" y="867343"/>
                </a:lnTo>
                <a:lnTo>
                  <a:pt x="16467" y="784082"/>
                </a:lnTo>
                <a:lnTo>
                  <a:pt x="10847" y="730564"/>
                </a:lnTo>
                <a:lnTo>
                  <a:pt x="6275" y="670381"/>
                </a:lnTo>
                <a:lnTo>
                  <a:pt x="2866" y="604480"/>
                </a:lnTo>
                <a:lnTo>
                  <a:pt x="735" y="533806"/>
                </a:lnTo>
                <a:lnTo>
                  <a:pt x="0" y="459304"/>
                </a:lnTo>
                <a:close/>
              </a:path>
            </a:pathLst>
          </a:custGeom>
          <a:ln w="17638">
            <a:solidFill>
              <a:srgbClr val="E46C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680861" y="7458831"/>
            <a:ext cx="59055" cy="626745"/>
          </a:xfrm>
          <a:custGeom>
            <a:avLst/>
            <a:gdLst/>
            <a:ahLst/>
            <a:cxnLst/>
            <a:rect l="l" t="t" r="r" b="b"/>
            <a:pathLst>
              <a:path w="59054" h="626745">
                <a:moveTo>
                  <a:pt x="29213" y="0"/>
                </a:moveTo>
                <a:lnTo>
                  <a:pt x="14469" y="42783"/>
                </a:lnTo>
                <a:lnTo>
                  <a:pt x="8556" y="91781"/>
                </a:lnTo>
                <a:lnTo>
                  <a:pt x="3988" y="155202"/>
                </a:lnTo>
                <a:lnTo>
                  <a:pt x="1043" y="230058"/>
                </a:lnTo>
                <a:lnTo>
                  <a:pt x="0" y="313362"/>
                </a:lnTo>
                <a:lnTo>
                  <a:pt x="1043" y="396666"/>
                </a:lnTo>
                <a:lnTo>
                  <a:pt x="3988" y="471522"/>
                </a:lnTo>
                <a:lnTo>
                  <a:pt x="8556" y="534943"/>
                </a:lnTo>
                <a:lnTo>
                  <a:pt x="14469" y="583941"/>
                </a:lnTo>
                <a:lnTo>
                  <a:pt x="29213" y="626724"/>
                </a:lnTo>
                <a:lnTo>
                  <a:pt x="36980" y="615531"/>
                </a:lnTo>
                <a:lnTo>
                  <a:pt x="49872" y="534943"/>
                </a:lnTo>
                <a:lnTo>
                  <a:pt x="54440" y="471522"/>
                </a:lnTo>
                <a:lnTo>
                  <a:pt x="57385" y="396666"/>
                </a:lnTo>
                <a:lnTo>
                  <a:pt x="58428" y="313362"/>
                </a:lnTo>
                <a:lnTo>
                  <a:pt x="57385" y="230058"/>
                </a:lnTo>
                <a:lnTo>
                  <a:pt x="54440" y="155202"/>
                </a:lnTo>
                <a:lnTo>
                  <a:pt x="49872" y="91781"/>
                </a:lnTo>
                <a:lnTo>
                  <a:pt x="43959" y="42783"/>
                </a:lnTo>
                <a:lnTo>
                  <a:pt x="2921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680861" y="7458831"/>
            <a:ext cx="59055" cy="626745"/>
          </a:xfrm>
          <a:custGeom>
            <a:avLst/>
            <a:gdLst/>
            <a:ahLst/>
            <a:cxnLst/>
            <a:rect l="l" t="t" r="r" b="b"/>
            <a:pathLst>
              <a:path w="59054" h="626745">
                <a:moveTo>
                  <a:pt x="0" y="313362"/>
                </a:moveTo>
                <a:lnTo>
                  <a:pt x="1043" y="230058"/>
                </a:lnTo>
                <a:lnTo>
                  <a:pt x="3988" y="155202"/>
                </a:lnTo>
                <a:lnTo>
                  <a:pt x="8556" y="91781"/>
                </a:lnTo>
                <a:lnTo>
                  <a:pt x="14469" y="42783"/>
                </a:lnTo>
                <a:lnTo>
                  <a:pt x="29214" y="0"/>
                </a:lnTo>
                <a:lnTo>
                  <a:pt x="36980" y="11193"/>
                </a:lnTo>
                <a:lnTo>
                  <a:pt x="49871" y="91781"/>
                </a:lnTo>
                <a:lnTo>
                  <a:pt x="54439" y="155202"/>
                </a:lnTo>
                <a:lnTo>
                  <a:pt x="57384" y="230058"/>
                </a:lnTo>
                <a:lnTo>
                  <a:pt x="58428" y="313362"/>
                </a:lnTo>
                <a:lnTo>
                  <a:pt x="57384" y="396666"/>
                </a:lnTo>
                <a:lnTo>
                  <a:pt x="54439" y="471522"/>
                </a:lnTo>
                <a:lnTo>
                  <a:pt x="49871" y="534943"/>
                </a:lnTo>
                <a:lnTo>
                  <a:pt x="43959" y="583941"/>
                </a:lnTo>
                <a:lnTo>
                  <a:pt x="29214" y="626725"/>
                </a:lnTo>
                <a:lnTo>
                  <a:pt x="21447" y="615531"/>
                </a:lnTo>
                <a:lnTo>
                  <a:pt x="8556" y="534943"/>
                </a:lnTo>
                <a:lnTo>
                  <a:pt x="3988" y="471522"/>
                </a:lnTo>
                <a:lnTo>
                  <a:pt x="1043" y="396666"/>
                </a:lnTo>
                <a:lnTo>
                  <a:pt x="0" y="313362"/>
                </a:lnTo>
                <a:close/>
              </a:path>
            </a:pathLst>
          </a:custGeom>
          <a:ln w="1763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6607202" y="5693011"/>
            <a:ext cx="290830" cy="1816735"/>
          </a:xfrm>
          <a:custGeom>
            <a:avLst/>
            <a:gdLst/>
            <a:ahLst/>
            <a:cxnLst/>
            <a:rect l="l" t="t" r="r" b="b"/>
            <a:pathLst>
              <a:path w="290829" h="1816734">
                <a:moveTo>
                  <a:pt x="56469" y="5276"/>
                </a:moveTo>
                <a:lnTo>
                  <a:pt x="97403" y="1019"/>
                </a:lnTo>
                <a:lnTo>
                  <a:pt x="136619" y="0"/>
                </a:lnTo>
                <a:lnTo>
                  <a:pt x="172400" y="5456"/>
                </a:lnTo>
                <a:lnTo>
                  <a:pt x="203029" y="20625"/>
                </a:lnTo>
                <a:lnTo>
                  <a:pt x="223654" y="32905"/>
                </a:lnTo>
                <a:lnTo>
                  <a:pt x="241455" y="43342"/>
                </a:lnTo>
                <a:lnTo>
                  <a:pt x="267942" y="102897"/>
                </a:lnTo>
                <a:lnTo>
                  <a:pt x="276310" y="174118"/>
                </a:lnTo>
                <a:lnTo>
                  <a:pt x="280913" y="246079"/>
                </a:lnTo>
                <a:lnTo>
                  <a:pt x="283184" y="289667"/>
                </a:lnTo>
                <a:lnTo>
                  <a:pt x="285302" y="337361"/>
                </a:lnTo>
                <a:lnTo>
                  <a:pt x="287166" y="388439"/>
                </a:lnTo>
                <a:lnTo>
                  <a:pt x="288674" y="442177"/>
                </a:lnTo>
                <a:lnTo>
                  <a:pt x="289726" y="497853"/>
                </a:lnTo>
                <a:lnTo>
                  <a:pt x="290221" y="554743"/>
                </a:lnTo>
                <a:lnTo>
                  <a:pt x="290059" y="612124"/>
                </a:lnTo>
                <a:lnTo>
                  <a:pt x="289140" y="669273"/>
                </a:lnTo>
                <a:lnTo>
                  <a:pt x="287361" y="725467"/>
                </a:lnTo>
                <a:lnTo>
                  <a:pt x="284623" y="779983"/>
                </a:lnTo>
                <a:lnTo>
                  <a:pt x="280826" y="832098"/>
                </a:lnTo>
                <a:lnTo>
                  <a:pt x="275867" y="881088"/>
                </a:lnTo>
                <a:lnTo>
                  <a:pt x="269648" y="926231"/>
                </a:lnTo>
                <a:lnTo>
                  <a:pt x="258236" y="984468"/>
                </a:lnTo>
                <a:lnTo>
                  <a:pt x="243266" y="1041760"/>
                </a:lnTo>
                <a:lnTo>
                  <a:pt x="225472" y="1097794"/>
                </a:lnTo>
                <a:lnTo>
                  <a:pt x="205592" y="1152260"/>
                </a:lnTo>
                <a:lnTo>
                  <a:pt x="184360" y="1204847"/>
                </a:lnTo>
                <a:lnTo>
                  <a:pt x="162513" y="1255242"/>
                </a:lnTo>
                <a:lnTo>
                  <a:pt x="140785" y="1303135"/>
                </a:lnTo>
                <a:lnTo>
                  <a:pt x="119914" y="1348214"/>
                </a:lnTo>
                <a:lnTo>
                  <a:pt x="100634" y="1390168"/>
                </a:lnTo>
                <a:lnTo>
                  <a:pt x="83682" y="1428685"/>
                </a:lnTo>
                <a:lnTo>
                  <a:pt x="69792" y="1463455"/>
                </a:lnTo>
                <a:lnTo>
                  <a:pt x="42052" y="1534684"/>
                </a:lnTo>
                <a:lnTo>
                  <a:pt x="23576" y="1578574"/>
                </a:lnTo>
                <a:lnTo>
                  <a:pt x="11554" y="1610951"/>
                </a:lnTo>
                <a:lnTo>
                  <a:pt x="3174" y="1647646"/>
                </a:lnTo>
                <a:lnTo>
                  <a:pt x="0" y="1698850"/>
                </a:lnTo>
                <a:lnTo>
                  <a:pt x="2758" y="1754131"/>
                </a:lnTo>
                <a:lnTo>
                  <a:pt x="7390" y="1798380"/>
                </a:lnTo>
                <a:lnTo>
                  <a:pt x="9836" y="1816487"/>
                </a:lnTo>
              </a:path>
            </a:pathLst>
          </a:custGeom>
          <a:ln w="2645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002241" y="5487234"/>
            <a:ext cx="528320" cy="476250"/>
          </a:xfrm>
          <a:custGeom>
            <a:avLst/>
            <a:gdLst/>
            <a:ahLst/>
            <a:cxnLst/>
            <a:rect l="l" t="t" r="r" b="b"/>
            <a:pathLst>
              <a:path w="528319" h="476250">
                <a:moveTo>
                  <a:pt x="0" y="475826"/>
                </a:moveTo>
                <a:lnTo>
                  <a:pt x="528064" y="475826"/>
                </a:lnTo>
                <a:lnTo>
                  <a:pt x="528064" y="0"/>
                </a:lnTo>
                <a:lnTo>
                  <a:pt x="0" y="0"/>
                </a:lnTo>
                <a:lnTo>
                  <a:pt x="0" y="475826"/>
                </a:lnTo>
                <a:close/>
              </a:path>
            </a:pathLst>
          </a:custGeom>
          <a:solidFill>
            <a:srgbClr val="DCE6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002241" y="5487235"/>
            <a:ext cx="528320" cy="476250"/>
          </a:xfrm>
          <a:custGeom>
            <a:avLst/>
            <a:gdLst/>
            <a:ahLst/>
            <a:cxnLst/>
            <a:rect l="l" t="t" r="r" b="b"/>
            <a:pathLst>
              <a:path w="528319" h="476250">
                <a:moveTo>
                  <a:pt x="0" y="0"/>
                </a:moveTo>
                <a:lnTo>
                  <a:pt x="528064" y="0"/>
                </a:lnTo>
                <a:lnTo>
                  <a:pt x="528064" y="475826"/>
                </a:lnTo>
                <a:lnTo>
                  <a:pt x="0" y="475826"/>
                </a:lnTo>
                <a:lnTo>
                  <a:pt x="0" y="0"/>
                </a:lnTo>
                <a:close/>
              </a:path>
            </a:pathLst>
          </a:custGeom>
          <a:ln w="1763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102563" y="5578655"/>
            <a:ext cx="252729" cy="293370"/>
          </a:xfrm>
          <a:custGeom>
            <a:avLst/>
            <a:gdLst/>
            <a:ahLst/>
            <a:cxnLst/>
            <a:rect l="l" t="t" r="r" b="b"/>
            <a:pathLst>
              <a:path w="252730" h="293370">
                <a:moveTo>
                  <a:pt x="151188" y="0"/>
                </a:moveTo>
                <a:lnTo>
                  <a:pt x="101267" y="0"/>
                </a:lnTo>
                <a:lnTo>
                  <a:pt x="61849" y="7950"/>
                </a:lnTo>
                <a:lnTo>
                  <a:pt x="29660" y="29634"/>
                </a:lnTo>
                <a:lnTo>
                  <a:pt x="7958" y="61794"/>
                </a:lnTo>
                <a:lnTo>
                  <a:pt x="0" y="101177"/>
                </a:lnTo>
                <a:lnTo>
                  <a:pt x="0" y="191808"/>
                </a:lnTo>
                <a:lnTo>
                  <a:pt x="7958" y="231191"/>
                </a:lnTo>
                <a:lnTo>
                  <a:pt x="29660" y="263351"/>
                </a:lnTo>
                <a:lnTo>
                  <a:pt x="61849" y="285035"/>
                </a:lnTo>
                <a:lnTo>
                  <a:pt x="101267" y="292986"/>
                </a:lnTo>
                <a:lnTo>
                  <a:pt x="151188" y="292986"/>
                </a:lnTo>
                <a:lnTo>
                  <a:pt x="190606" y="285035"/>
                </a:lnTo>
                <a:lnTo>
                  <a:pt x="222795" y="263351"/>
                </a:lnTo>
                <a:lnTo>
                  <a:pt x="244497" y="231191"/>
                </a:lnTo>
                <a:lnTo>
                  <a:pt x="252455" y="191808"/>
                </a:lnTo>
                <a:lnTo>
                  <a:pt x="252455" y="101177"/>
                </a:lnTo>
                <a:lnTo>
                  <a:pt x="244497" y="61794"/>
                </a:lnTo>
                <a:lnTo>
                  <a:pt x="222795" y="29634"/>
                </a:lnTo>
                <a:lnTo>
                  <a:pt x="190606" y="7950"/>
                </a:lnTo>
                <a:lnTo>
                  <a:pt x="151188" y="0"/>
                </a:lnTo>
                <a:close/>
              </a:path>
            </a:pathLst>
          </a:custGeom>
          <a:solidFill>
            <a:srgbClr val="FFFF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102563" y="5578655"/>
            <a:ext cx="252729" cy="293370"/>
          </a:xfrm>
          <a:custGeom>
            <a:avLst/>
            <a:gdLst/>
            <a:ahLst/>
            <a:cxnLst/>
            <a:rect l="l" t="t" r="r" b="b"/>
            <a:pathLst>
              <a:path w="252730" h="293370">
                <a:moveTo>
                  <a:pt x="0" y="101177"/>
                </a:moveTo>
                <a:lnTo>
                  <a:pt x="7958" y="61794"/>
                </a:lnTo>
                <a:lnTo>
                  <a:pt x="29660" y="29634"/>
                </a:lnTo>
                <a:lnTo>
                  <a:pt x="61849" y="7951"/>
                </a:lnTo>
                <a:lnTo>
                  <a:pt x="101267" y="0"/>
                </a:lnTo>
                <a:lnTo>
                  <a:pt x="151188" y="0"/>
                </a:lnTo>
                <a:lnTo>
                  <a:pt x="190606" y="7951"/>
                </a:lnTo>
                <a:lnTo>
                  <a:pt x="222795" y="29634"/>
                </a:lnTo>
                <a:lnTo>
                  <a:pt x="244498" y="61794"/>
                </a:lnTo>
                <a:lnTo>
                  <a:pt x="252456" y="101177"/>
                </a:lnTo>
                <a:lnTo>
                  <a:pt x="252456" y="191808"/>
                </a:lnTo>
                <a:lnTo>
                  <a:pt x="244498" y="231191"/>
                </a:lnTo>
                <a:lnTo>
                  <a:pt x="222795" y="263351"/>
                </a:lnTo>
                <a:lnTo>
                  <a:pt x="190606" y="285034"/>
                </a:lnTo>
                <a:lnTo>
                  <a:pt x="151188" y="292985"/>
                </a:lnTo>
                <a:lnTo>
                  <a:pt x="101267" y="292985"/>
                </a:lnTo>
                <a:lnTo>
                  <a:pt x="61849" y="285034"/>
                </a:lnTo>
                <a:lnTo>
                  <a:pt x="29660" y="263351"/>
                </a:lnTo>
                <a:lnTo>
                  <a:pt x="7958" y="231191"/>
                </a:lnTo>
                <a:lnTo>
                  <a:pt x="0" y="191808"/>
                </a:lnTo>
                <a:lnTo>
                  <a:pt x="0" y="101177"/>
                </a:lnTo>
                <a:close/>
              </a:path>
            </a:pathLst>
          </a:custGeom>
          <a:ln w="17632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480703" y="5513669"/>
            <a:ext cx="131182" cy="42516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6124134" y="5449786"/>
            <a:ext cx="528320" cy="476250"/>
          </a:xfrm>
          <a:custGeom>
            <a:avLst/>
            <a:gdLst/>
            <a:ahLst/>
            <a:cxnLst/>
            <a:rect l="l" t="t" r="r" b="b"/>
            <a:pathLst>
              <a:path w="528320" h="476250">
                <a:moveTo>
                  <a:pt x="0" y="475826"/>
                </a:moveTo>
                <a:lnTo>
                  <a:pt x="528063" y="475826"/>
                </a:lnTo>
                <a:lnTo>
                  <a:pt x="528063" y="0"/>
                </a:lnTo>
                <a:lnTo>
                  <a:pt x="0" y="0"/>
                </a:lnTo>
                <a:lnTo>
                  <a:pt x="0" y="475826"/>
                </a:lnTo>
                <a:close/>
              </a:path>
            </a:pathLst>
          </a:custGeom>
          <a:solidFill>
            <a:srgbClr val="DCE6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6124133" y="5449786"/>
            <a:ext cx="528320" cy="476250"/>
          </a:xfrm>
          <a:custGeom>
            <a:avLst/>
            <a:gdLst/>
            <a:ahLst/>
            <a:cxnLst/>
            <a:rect l="l" t="t" r="r" b="b"/>
            <a:pathLst>
              <a:path w="528320" h="476250">
                <a:moveTo>
                  <a:pt x="528064" y="475826"/>
                </a:moveTo>
                <a:lnTo>
                  <a:pt x="0" y="475826"/>
                </a:lnTo>
                <a:lnTo>
                  <a:pt x="0" y="0"/>
                </a:lnTo>
                <a:lnTo>
                  <a:pt x="528064" y="0"/>
                </a:lnTo>
                <a:lnTo>
                  <a:pt x="528064" y="475826"/>
                </a:lnTo>
                <a:close/>
              </a:path>
            </a:pathLst>
          </a:custGeom>
          <a:ln w="1763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6299420" y="5541205"/>
            <a:ext cx="252729" cy="293370"/>
          </a:xfrm>
          <a:custGeom>
            <a:avLst/>
            <a:gdLst/>
            <a:ahLst/>
            <a:cxnLst/>
            <a:rect l="l" t="t" r="r" b="b"/>
            <a:pathLst>
              <a:path w="252729" h="293370">
                <a:moveTo>
                  <a:pt x="151188" y="0"/>
                </a:moveTo>
                <a:lnTo>
                  <a:pt x="101267" y="0"/>
                </a:lnTo>
                <a:lnTo>
                  <a:pt x="61849" y="7951"/>
                </a:lnTo>
                <a:lnTo>
                  <a:pt x="29660" y="29634"/>
                </a:lnTo>
                <a:lnTo>
                  <a:pt x="7958" y="61795"/>
                </a:lnTo>
                <a:lnTo>
                  <a:pt x="0" y="101178"/>
                </a:lnTo>
                <a:lnTo>
                  <a:pt x="0" y="191809"/>
                </a:lnTo>
                <a:lnTo>
                  <a:pt x="7958" y="231192"/>
                </a:lnTo>
                <a:lnTo>
                  <a:pt x="29660" y="263352"/>
                </a:lnTo>
                <a:lnTo>
                  <a:pt x="61849" y="285035"/>
                </a:lnTo>
                <a:lnTo>
                  <a:pt x="101267" y="292986"/>
                </a:lnTo>
                <a:lnTo>
                  <a:pt x="151188" y="292986"/>
                </a:lnTo>
                <a:lnTo>
                  <a:pt x="190606" y="285035"/>
                </a:lnTo>
                <a:lnTo>
                  <a:pt x="222795" y="263352"/>
                </a:lnTo>
                <a:lnTo>
                  <a:pt x="244497" y="231192"/>
                </a:lnTo>
                <a:lnTo>
                  <a:pt x="252455" y="191809"/>
                </a:lnTo>
                <a:lnTo>
                  <a:pt x="252455" y="101178"/>
                </a:lnTo>
                <a:lnTo>
                  <a:pt x="244497" y="61795"/>
                </a:lnTo>
                <a:lnTo>
                  <a:pt x="222795" y="29634"/>
                </a:lnTo>
                <a:lnTo>
                  <a:pt x="190606" y="7951"/>
                </a:lnTo>
                <a:lnTo>
                  <a:pt x="151188" y="0"/>
                </a:lnTo>
                <a:close/>
              </a:path>
            </a:pathLst>
          </a:custGeom>
          <a:solidFill>
            <a:srgbClr val="FFFF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6299420" y="5541206"/>
            <a:ext cx="252729" cy="293370"/>
          </a:xfrm>
          <a:custGeom>
            <a:avLst/>
            <a:gdLst/>
            <a:ahLst/>
            <a:cxnLst/>
            <a:rect l="l" t="t" r="r" b="b"/>
            <a:pathLst>
              <a:path w="252729" h="293370">
                <a:moveTo>
                  <a:pt x="252456" y="191808"/>
                </a:moveTo>
                <a:lnTo>
                  <a:pt x="244498" y="231191"/>
                </a:lnTo>
                <a:lnTo>
                  <a:pt x="222795" y="263351"/>
                </a:lnTo>
                <a:lnTo>
                  <a:pt x="190606" y="285034"/>
                </a:lnTo>
                <a:lnTo>
                  <a:pt x="151188" y="292985"/>
                </a:lnTo>
                <a:lnTo>
                  <a:pt x="101267" y="292985"/>
                </a:lnTo>
                <a:lnTo>
                  <a:pt x="61849" y="285034"/>
                </a:lnTo>
                <a:lnTo>
                  <a:pt x="29660" y="263351"/>
                </a:lnTo>
                <a:lnTo>
                  <a:pt x="7958" y="231191"/>
                </a:lnTo>
                <a:lnTo>
                  <a:pt x="0" y="191808"/>
                </a:lnTo>
                <a:lnTo>
                  <a:pt x="0" y="101177"/>
                </a:lnTo>
                <a:lnTo>
                  <a:pt x="7958" y="61794"/>
                </a:lnTo>
                <a:lnTo>
                  <a:pt x="29660" y="29634"/>
                </a:lnTo>
                <a:lnTo>
                  <a:pt x="61849" y="7951"/>
                </a:lnTo>
                <a:lnTo>
                  <a:pt x="101267" y="0"/>
                </a:lnTo>
                <a:lnTo>
                  <a:pt x="151188" y="0"/>
                </a:lnTo>
                <a:lnTo>
                  <a:pt x="190606" y="7951"/>
                </a:lnTo>
                <a:lnTo>
                  <a:pt x="222795" y="29634"/>
                </a:lnTo>
                <a:lnTo>
                  <a:pt x="244498" y="61794"/>
                </a:lnTo>
                <a:lnTo>
                  <a:pt x="252456" y="101177"/>
                </a:lnTo>
                <a:lnTo>
                  <a:pt x="252456" y="191808"/>
                </a:lnTo>
                <a:close/>
              </a:path>
            </a:pathLst>
          </a:custGeom>
          <a:ln w="17632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6040349" y="5477322"/>
            <a:ext cx="146616" cy="42736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922800" y="5981834"/>
            <a:ext cx="751840" cy="44513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R="59055" algn="ctr">
              <a:lnSpc>
                <a:spcPts val="1400"/>
              </a:lnSpc>
              <a:spcBef>
                <a:spcPts val="95"/>
              </a:spcBef>
            </a:pPr>
            <a:r>
              <a:rPr sz="1200" spc="10" dirty="0">
                <a:latin typeface="Calibri"/>
                <a:cs typeface="Calibri"/>
              </a:rPr>
              <a:t>RX</a:t>
            </a:r>
            <a:r>
              <a:rPr sz="1200" spc="15" dirty="0">
                <a:latin typeface="Calibri"/>
                <a:cs typeface="Calibri"/>
              </a:rPr>
              <a:t> </a:t>
            </a:r>
            <a:r>
              <a:rPr sz="1200" spc="10" dirty="0">
                <a:latin typeface="Calibri"/>
                <a:cs typeface="Calibri"/>
              </a:rPr>
              <a:t>Side</a:t>
            </a:r>
            <a:endParaRPr sz="1200">
              <a:latin typeface="Calibri"/>
              <a:cs typeface="Calibri"/>
            </a:endParaRPr>
          </a:p>
          <a:p>
            <a:pPr marR="3810" algn="ctr">
              <a:lnSpc>
                <a:spcPts val="919"/>
              </a:lnSpc>
            </a:pPr>
            <a:r>
              <a:rPr sz="800" spc="5" dirty="0">
                <a:latin typeface="Calibri"/>
                <a:cs typeface="Calibri"/>
              </a:rPr>
              <a:t>OTB (dinding)</a:t>
            </a:r>
            <a:endParaRPr sz="800">
              <a:latin typeface="Calibri"/>
              <a:cs typeface="Calibri"/>
            </a:endParaRPr>
          </a:p>
          <a:p>
            <a:pPr marR="5080" algn="ctr">
              <a:lnSpc>
                <a:spcPct val="100000"/>
              </a:lnSpc>
              <a:spcBef>
                <a:spcPts val="25"/>
              </a:spcBef>
            </a:pPr>
            <a:r>
              <a:rPr sz="800" spc="5" dirty="0">
                <a:latin typeface="Calibri"/>
                <a:cs typeface="Calibri"/>
              </a:rPr>
              <a:t>kapasitas 12</a:t>
            </a:r>
            <a:r>
              <a:rPr sz="800" spc="-15" dirty="0">
                <a:latin typeface="Calibri"/>
                <a:cs typeface="Calibri"/>
              </a:rPr>
              <a:t> </a:t>
            </a:r>
            <a:r>
              <a:rPr sz="800" spc="5" dirty="0">
                <a:latin typeface="Calibri"/>
                <a:cs typeface="Calibri"/>
              </a:rPr>
              <a:t>core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5996185" y="5945258"/>
            <a:ext cx="751840" cy="45148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ts val="1425"/>
              </a:lnSpc>
              <a:spcBef>
                <a:spcPts val="95"/>
              </a:spcBef>
            </a:pPr>
            <a:r>
              <a:rPr sz="1200" spc="10" dirty="0">
                <a:latin typeface="Calibri"/>
                <a:cs typeface="Calibri"/>
              </a:rPr>
              <a:t>TX</a:t>
            </a:r>
            <a:r>
              <a:rPr sz="1200" spc="20" dirty="0">
                <a:latin typeface="Calibri"/>
                <a:cs typeface="Calibri"/>
              </a:rPr>
              <a:t> </a:t>
            </a:r>
            <a:r>
              <a:rPr sz="1200" spc="10" dirty="0">
                <a:latin typeface="Calibri"/>
                <a:cs typeface="Calibri"/>
              </a:rPr>
              <a:t>Side</a:t>
            </a:r>
            <a:endParaRPr sz="1200">
              <a:latin typeface="Calibri"/>
              <a:cs typeface="Calibri"/>
            </a:endParaRPr>
          </a:p>
          <a:p>
            <a:pPr marR="5080" indent="635" algn="ctr">
              <a:lnSpc>
                <a:spcPts val="980"/>
              </a:lnSpc>
            </a:pPr>
            <a:r>
              <a:rPr sz="800" spc="5" dirty="0">
                <a:latin typeface="Calibri"/>
                <a:cs typeface="Calibri"/>
              </a:rPr>
              <a:t>OTB (dinding)  kapasitas 12</a:t>
            </a:r>
            <a:r>
              <a:rPr sz="800" spc="-15" dirty="0">
                <a:latin typeface="Calibri"/>
                <a:cs typeface="Calibri"/>
              </a:rPr>
              <a:t> </a:t>
            </a:r>
            <a:r>
              <a:rPr sz="800" spc="5" dirty="0">
                <a:latin typeface="Calibri"/>
                <a:cs typeface="Calibri"/>
              </a:rPr>
              <a:t>core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1449828" y="7234135"/>
            <a:ext cx="116205" cy="996315"/>
          </a:xfrm>
          <a:custGeom>
            <a:avLst/>
            <a:gdLst/>
            <a:ahLst/>
            <a:cxnLst/>
            <a:rect l="l" t="t" r="r" b="b"/>
            <a:pathLst>
              <a:path w="116205" h="996315">
                <a:moveTo>
                  <a:pt x="57877" y="0"/>
                </a:moveTo>
                <a:lnTo>
                  <a:pt x="31279" y="55569"/>
                </a:lnTo>
                <a:lnTo>
                  <a:pt x="23696" y="96057"/>
                </a:lnTo>
                <a:lnTo>
                  <a:pt x="16952" y="145818"/>
                </a:lnTo>
                <a:lnTo>
                  <a:pt x="11167" y="203828"/>
                </a:lnTo>
                <a:lnTo>
                  <a:pt x="6460" y="269062"/>
                </a:lnTo>
                <a:lnTo>
                  <a:pt x="2950" y="340494"/>
                </a:lnTo>
                <a:lnTo>
                  <a:pt x="757" y="417100"/>
                </a:lnTo>
                <a:lnTo>
                  <a:pt x="0" y="497855"/>
                </a:lnTo>
                <a:lnTo>
                  <a:pt x="757" y="578610"/>
                </a:lnTo>
                <a:lnTo>
                  <a:pt x="2950" y="655216"/>
                </a:lnTo>
                <a:lnTo>
                  <a:pt x="6460" y="726649"/>
                </a:lnTo>
                <a:lnTo>
                  <a:pt x="11167" y="791882"/>
                </a:lnTo>
                <a:lnTo>
                  <a:pt x="16952" y="849893"/>
                </a:lnTo>
                <a:lnTo>
                  <a:pt x="23696" y="899654"/>
                </a:lnTo>
                <a:lnTo>
                  <a:pt x="31279" y="940141"/>
                </a:lnTo>
                <a:lnTo>
                  <a:pt x="48489" y="989195"/>
                </a:lnTo>
                <a:lnTo>
                  <a:pt x="57877" y="995711"/>
                </a:lnTo>
                <a:lnTo>
                  <a:pt x="67265" y="989195"/>
                </a:lnTo>
                <a:lnTo>
                  <a:pt x="84475" y="940141"/>
                </a:lnTo>
                <a:lnTo>
                  <a:pt x="92059" y="899654"/>
                </a:lnTo>
                <a:lnTo>
                  <a:pt x="98803" y="849893"/>
                </a:lnTo>
                <a:lnTo>
                  <a:pt x="104588" y="791882"/>
                </a:lnTo>
                <a:lnTo>
                  <a:pt x="109295" y="726649"/>
                </a:lnTo>
                <a:lnTo>
                  <a:pt x="112804" y="655216"/>
                </a:lnTo>
                <a:lnTo>
                  <a:pt x="114997" y="578610"/>
                </a:lnTo>
                <a:lnTo>
                  <a:pt x="115755" y="497855"/>
                </a:lnTo>
                <a:lnTo>
                  <a:pt x="114997" y="417100"/>
                </a:lnTo>
                <a:lnTo>
                  <a:pt x="112804" y="340494"/>
                </a:lnTo>
                <a:lnTo>
                  <a:pt x="109295" y="269062"/>
                </a:lnTo>
                <a:lnTo>
                  <a:pt x="104588" y="203828"/>
                </a:lnTo>
                <a:lnTo>
                  <a:pt x="98803" y="145818"/>
                </a:lnTo>
                <a:lnTo>
                  <a:pt x="92059" y="96057"/>
                </a:lnTo>
                <a:lnTo>
                  <a:pt x="84475" y="55569"/>
                </a:lnTo>
                <a:lnTo>
                  <a:pt x="67265" y="6516"/>
                </a:lnTo>
                <a:lnTo>
                  <a:pt x="57877" y="0"/>
                </a:lnTo>
                <a:close/>
              </a:path>
            </a:pathLst>
          </a:custGeom>
          <a:solidFill>
            <a:srgbClr val="E46C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449828" y="7234135"/>
            <a:ext cx="116205" cy="996315"/>
          </a:xfrm>
          <a:custGeom>
            <a:avLst/>
            <a:gdLst/>
            <a:ahLst/>
            <a:cxnLst/>
            <a:rect l="l" t="t" r="r" b="b"/>
            <a:pathLst>
              <a:path w="116205" h="996315">
                <a:moveTo>
                  <a:pt x="0" y="497855"/>
                </a:moveTo>
                <a:lnTo>
                  <a:pt x="757" y="417100"/>
                </a:lnTo>
                <a:lnTo>
                  <a:pt x="2950" y="340494"/>
                </a:lnTo>
                <a:lnTo>
                  <a:pt x="6460" y="269062"/>
                </a:lnTo>
                <a:lnTo>
                  <a:pt x="11167" y="203828"/>
                </a:lnTo>
                <a:lnTo>
                  <a:pt x="16952" y="145818"/>
                </a:lnTo>
                <a:lnTo>
                  <a:pt x="23695" y="96057"/>
                </a:lnTo>
                <a:lnTo>
                  <a:pt x="31279" y="55569"/>
                </a:lnTo>
                <a:lnTo>
                  <a:pt x="48489" y="6516"/>
                </a:lnTo>
                <a:lnTo>
                  <a:pt x="57877" y="0"/>
                </a:lnTo>
                <a:lnTo>
                  <a:pt x="67265" y="6516"/>
                </a:lnTo>
                <a:lnTo>
                  <a:pt x="84475" y="55569"/>
                </a:lnTo>
                <a:lnTo>
                  <a:pt x="92059" y="96057"/>
                </a:lnTo>
                <a:lnTo>
                  <a:pt x="98803" y="145818"/>
                </a:lnTo>
                <a:lnTo>
                  <a:pt x="104588" y="203828"/>
                </a:lnTo>
                <a:lnTo>
                  <a:pt x="109295" y="269062"/>
                </a:lnTo>
                <a:lnTo>
                  <a:pt x="112804" y="340494"/>
                </a:lnTo>
                <a:lnTo>
                  <a:pt x="114998" y="417100"/>
                </a:lnTo>
                <a:lnTo>
                  <a:pt x="115755" y="497855"/>
                </a:lnTo>
                <a:lnTo>
                  <a:pt x="114998" y="578610"/>
                </a:lnTo>
                <a:lnTo>
                  <a:pt x="112804" y="655216"/>
                </a:lnTo>
                <a:lnTo>
                  <a:pt x="109295" y="726649"/>
                </a:lnTo>
                <a:lnTo>
                  <a:pt x="104588" y="791882"/>
                </a:lnTo>
                <a:lnTo>
                  <a:pt x="98803" y="849892"/>
                </a:lnTo>
                <a:lnTo>
                  <a:pt x="92059" y="899654"/>
                </a:lnTo>
                <a:lnTo>
                  <a:pt x="84475" y="940141"/>
                </a:lnTo>
                <a:lnTo>
                  <a:pt x="67265" y="989195"/>
                </a:lnTo>
                <a:lnTo>
                  <a:pt x="57877" y="995711"/>
                </a:lnTo>
                <a:lnTo>
                  <a:pt x="48489" y="989195"/>
                </a:lnTo>
                <a:lnTo>
                  <a:pt x="31279" y="940141"/>
                </a:lnTo>
                <a:lnTo>
                  <a:pt x="23695" y="899654"/>
                </a:lnTo>
                <a:lnTo>
                  <a:pt x="16952" y="849892"/>
                </a:lnTo>
                <a:lnTo>
                  <a:pt x="11167" y="791882"/>
                </a:lnTo>
                <a:lnTo>
                  <a:pt x="6460" y="726649"/>
                </a:lnTo>
                <a:lnTo>
                  <a:pt x="2950" y="655216"/>
                </a:lnTo>
                <a:lnTo>
                  <a:pt x="757" y="578610"/>
                </a:lnTo>
                <a:lnTo>
                  <a:pt x="0" y="497855"/>
                </a:lnTo>
                <a:close/>
              </a:path>
            </a:pathLst>
          </a:custGeom>
          <a:ln w="17638">
            <a:solidFill>
              <a:srgbClr val="E46C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947119" y="7393845"/>
            <a:ext cx="526415" cy="680085"/>
          </a:xfrm>
          <a:custGeom>
            <a:avLst/>
            <a:gdLst/>
            <a:ahLst/>
            <a:cxnLst/>
            <a:rect l="l" t="t" r="r" b="b"/>
            <a:pathLst>
              <a:path w="526415" h="680084">
                <a:moveTo>
                  <a:pt x="0" y="679595"/>
                </a:moveTo>
                <a:lnTo>
                  <a:pt x="525860" y="679595"/>
                </a:lnTo>
                <a:lnTo>
                  <a:pt x="525860" y="0"/>
                </a:lnTo>
                <a:lnTo>
                  <a:pt x="0" y="0"/>
                </a:lnTo>
                <a:lnTo>
                  <a:pt x="0" y="67959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947119" y="7393846"/>
            <a:ext cx="550545" cy="680085"/>
          </a:xfrm>
          <a:custGeom>
            <a:avLst/>
            <a:gdLst/>
            <a:ahLst/>
            <a:cxnLst/>
            <a:rect l="l" t="t" r="r" b="b"/>
            <a:pathLst>
              <a:path w="550544" h="680084">
                <a:moveTo>
                  <a:pt x="0" y="0"/>
                </a:moveTo>
                <a:lnTo>
                  <a:pt x="550113" y="0"/>
                </a:lnTo>
                <a:lnTo>
                  <a:pt x="550113" y="679595"/>
                </a:lnTo>
                <a:lnTo>
                  <a:pt x="0" y="679595"/>
                </a:lnTo>
                <a:lnTo>
                  <a:pt x="0" y="0"/>
                </a:lnTo>
                <a:close/>
              </a:path>
            </a:pathLst>
          </a:custGeom>
          <a:ln w="176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860028" y="7234135"/>
            <a:ext cx="108585" cy="996315"/>
          </a:xfrm>
          <a:custGeom>
            <a:avLst/>
            <a:gdLst/>
            <a:ahLst/>
            <a:cxnLst/>
            <a:rect l="l" t="t" r="r" b="b"/>
            <a:pathLst>
              <a:path w="108584" h="996315">
                <a:moveTo>
                  <a:pt x="54019" y="0"/>
                </a:moveTo>
                <a:lnTo>
                  <a:pt x="29194" y="55569"/>
                </a:lnTo>
                <a:lnTo>
                  <a:pt x="22116" y="96057"/>
                </a:lnTo>
                <a:lnTo>
                  <a:pt x="15821" y="145818"/>
                </a:lnTo>
                <a:lnTo>
                  <a:pt x="10422" y="203828"/>
                </a:lnTo>
                <a:lnTo>
                  <a:pt x="6029" y="269062"/>
                </a:lnTo>
                <a:lnTo>
                  <a:pt x="2753" y="340494"/>
                </a:lnTo>
                <a:lnTo>
                  <a:pt x="707" y="417100"/>
                </a:lnTo>
                <a:lnTo>
                  <a:pt x="0" y="497855"/>
                </a:lnTo>
                <a:lnTo>
                  <a:pt x="707" y="578610"/>
                </a:lnTo>
                <a:lnTo>
                  <a:pt x="2753" y="655216"/>
                </a:lnTo>
                <a:lnTo>
                  <a:pt x="6029" y="726649"/>
                </a:lnTo>
                <a:lnTo>
                  <a:pt x="10422" y="791882"/>
                </a:lnTo>
                <a:lnTo>
                  <a:pt x="15821" y="849893"/>
                </a:lnTo>
                <a:lnTo>
                  <a:pt x="22116" y="899654"/>
                </a:lnTo>
                <a:lnTo>
                  <a:pt x="29194" y="940141"/>
                </a:lnTo>
                <a:lnTo>
                  <a:pt x="45256" y="989195"/>
                </a:lnTo>
                <a:lnTo>
                  <a:pt x="54019" y="995711"/>
                </a:lnTo>
                <a:lnTo>
                  <a:pt x="62781" y="989195"/>
                </a:lnTo>
                <a:lnTo>
                  <a:pt x="78843" y="940141"/>
                </a:lnTo>
                <a:lnTo>
                  <a:pt x="85922" y="899654"/>
                </a:lnTo>
                <a:lnTo>
                  <a:pt x="92216" y="849893"/>
                </a:lnTo>
                <a:lnTo>
                  <a:pt x="97615" y="791882"/>
                </a:lnTo>
                <a:lnTo>
                  <a:pt x="102008" y="726649"/>
                </a:lnTo>
                <a:lnTo>
                  <a:pt x="105284" y="655216"/>
                </a:lnTo>
                <a:lnTo>
                  <a:pt x="107331" y="578610"/>
                </a:lnTo>
                <a:lnTo>
                  <a:pt x="108038" y="497855"/>
                </a:lnTo>
                <a:lnTo>
                  <a:pt x="107331" y="417100"/>
                </a:lnTo>
                <a:lnTo>
                  <a:pt x="105284" y="340494"/>
                </a:lnTo>
                <a:lnTo>
                  <a:pt x="102008" y="269062"/>
                </a:lnTo>
                <a:lnTo>
                  <a:pt x="97615" y="203828"/>
                </a:lnTo>
                <a:lnTo>
                  <a:pt x="92216" y="145818"/>
                </a:lnTo>
                <a:lnTo>
                  <a:pt x="85922" y="96057"/>
                </a:lnTo>
                <a:lnTo>
                  <a:pt x="78843" y="55569"/>
                </a:lnTo>
                <a:lnTo>
                  <a:pt x="62781" y="6516"/>
                </a:lnTo>
                <a:lnTo>
                  <a:pt x="54019" y="0"/>
                </a:lnTo>
                <a:close/>
              </a:path>
            </a:pathLst>
          </a:custGeom>
          <a:solidFill>
            <a:srgbClr val="E46C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860028" y="7234135"/>
            <a:ext cx="108585" cy="996315"/>
          </a:xfrm>
          <a:custGeom>
            <a:avLst/>
            <a:gdLst/>
            <a:ahLst/>
            <a:cxnLst/>
            <a:rect l="l" t="t" r="r" b="b"/>
            <a:pathLst>
              <a:path w="108584" h="996315">
                <a:moveTo>
                  <a:pt x="0" y="497855"/>
                </a:moveTo>
                <a:lnTo>
                  <a:pt x="707" y="417100"/>
                </a:lnTo>
                <a:lnTo>
                  <a:pt x="2753" y="340494"/>
                </a:lnTo>
                <a:lnTo>
                  <a:pt x="6029" y="269062"/>
                </a:lnTo>
                <a:lnTo>
                  <a:pt x="10422" y="203828"/>
                </a:lnTo>
                <a:lnTo>
                  <a:pt x="15821" y="145818"/>
                </a:lnTo>
                <a:lnTo>
                  <a:pt x="22116" y="96057"/>
                </a:lnTo>
                <a:lnTo>
                  <a:pt x="29194" y="55569"/>
                </a:lnTo>
                <a:lnTo>
                  <a:pt x="45256" y="6516"/>
                </a:lnTo>
                <a:lnTo>
                  <a:pt x="54019" y="0"/>
                </a:lnTo>
                <a:lnTo>
                  <a:pt x="62781" y="6516"/>
                </a:lnTo>
                <a:lnTo>
                  <a:pt x="78843" y="55569"/>
                </a:lnTo>
                <a:lnTo>
                  <a:pt x="85922" y="96057"/>
                </a:lnTo>
                <a:lnTo>
                  <a:pt x="92216" y="145818"/>
                </a:lnTo>
                <a:lnTo>
                  <a:pt x="97615" y="203828"/>
                </a:lnTo>
                <a:lnTo>
                  <a:pt x="102008" y="269062"/>
                </a:lnTo>
                <a:lnTo>
                  <a:pt x="105284" y="340494"/>
                </a:lnTo>
                <a:lnTo>
                  <a:pt x="107331" y="417100"/>
                </a:lnTo>
                <a:lnTo>
                  <a:pt x="108038" y="497855"/>
                </a:lnTo>
                <a:lnTo>
                  <a:pt x="107331" y="578610"/>
                </a:lnTo>
                <a:lnTo>
                  <a:pt x="105284" y="655216"/>
                </a:lnTo>
                <a:lnTo>
                  <a:pt x="102008" y="726649"/>
                </a:lnTo>
                <a:lnTo>
                  <a:pt x="97615" y="791882"/>
                </a:lnTo>
                <a:lnTo>
                  <a:pt x="92216" y="849892"/>
                </a:lnTo>
                <a:lnTo>
                  <a:pt x="85922" y="899654"/>
                </a:lnTo>
                <a:lnTo>
                  <a:pt x="78843" y="940141"/>
                </a:lnTo>
                <a:lnTo>
                  <a:pt x="62781" y="989195"/>
                </a:lnTo>
                <a:lnTo>
                  <a:pt x="54019" y="995711"/>
                </a:lnTo>
                <a:lnTo>
                  <a:pt x="45256" y="989195"/>
                </a:lnTo>
                <a:lnTo>
                  <a:pt x="29194" y="940141"/>
                </a:lnTo>
                <a:lnTo>
                  <a:pt x="22116" y="899654"/>
                </a:lnTo>
                <a:lnTo>
                  <a:pt x="15821" y="849892"/>
                </a:lnTo>
                <a:lnTo>
                  <a:pt x="10422" y="791882"/>
                </a:lnTo>
                <a:lnTo>
                  <a:pt x="6029" y="726649"/>
                </a:lnTo>
                <a:lnTo>
                  <a:pt x="2753" y="655216"/>
                </a:lnTo>
                <a:lnTo>
                  <a:pt x="707" y="578610"/>
                </a:lnTo>
                <a:lnTo>
                  <a:pt x="0" y="497855"/>
                </a:lnTo>
                <a:close/>
              </a:path>
            </a:pathLst>
          </a:custGeom>
          <a:ln w="17638">
            <a:solidFill>
              <a:srgbClr val="E46C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501091" y="7393846"/>
            <a:ext cx="0" cy="680085"/>
          </a:xfrm>
          <a:custGeom>
            <a:avLst/>
            <a:gdLst/>
            <a:ahLst/>
            <a:cxnLst/>
            <a:rect l="l" t="t" r="r" b="b"/>
            <a:pathLst>
              <a:path h="680084">
                <a:moveTo>
                  <a:pt x="0" y="0"/>
                </a:moveTo>
                <a:lnTo>
                  <a:pt x="0" y="679594"/>
                </a:lnTo>
              </a:path>
            </a:pathLst>
          </a:custGeom>
          <a:ln w="5622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472980" y="7393846"/>
            <a:ext cx="56515" cy="680085"/>
          </a:xfrm>
          <a:custGeom>
            <a:avLst/>
            <a:gdLst/>
            <a:ahLst/>
            <a:cxnLst/>
            <a:rect l="l" t="t" r="r" b="b"/>
            <a:pathLst>
              <a:path w="56515" h="680084">
                <a:moveTo>
                  <a:pt x="0" y="339797"/>
                </a:moveTo>
                <a:lnTo>
                  <a:pt x="742" y="261885"/>
                </a:lnTo>
                <a:lnTo>
                  <a:pt x="2857" y="190363"/>
                </a:lnTo>
                <a:lnTo>
                  <a:pt x="6175" y="127271"/>
                </a:lnTo>
                <a:lnTo>
                  <a:pt x="10529" y="74649"/>
                </a:lnTo>
                <a:lnTo>
                  <a:pt x="15748" y="34537"/>
                </a:lnTo>
                <a:lnTo>
                  <a:pt x="28111" y="0"/>
                </a:lnTo>
                <a:lnTo>
                  <a:pt x="34557" y="8974"/>
                </a:lnTo>
                <a:lnTo>
                  <a:pt x="45694" y="74649"/>
                </a:lnTo>
                <a:lnTo>
                  <a:pt x="50047" y="127271"/>
                </a:lnTo>
                <a:lnTo>
                  <a:pt x="53366" y="190363"/>
                </a:lnTo>
                <a:lnTo>
                  <a:pt x="55481" y="261885"/>
                </a:lnTo>
                <a:lnTo>
                  <a:pt x="56223" y="339797"/>
                </a:lnTo>
                <a:lnTo>
                  <a:pt x="55481" y="417710"/>
                </a:lnTo>
                <a:lnTo>
                  <a:pt x="53366" y="489232"/>
                </a:lnTo>
                <a:lnTo>
                  <a:pt x="50047" y="552323"/>
                </a:lnTo>
                <a:lnTo>
                  <a:pt x="45694" y="604945"/>
                </a:lnTo>
                <a:lnTo>
                  <a:pt x="40474" y="645057"/>
                </a:lnTo>
                <a:lnTo>
                  <a:pt x="28111" y="679595"/>
                </a:lnTo>
                <a:lnTo>
                  <a:pt x="21666" y="670621"/>
                </a:lnTo>
                <a:lnTo>
                  <a:pt x="10529" y="604945"/>
                </a:lnTo>
                <a:lnTo>
                  <a:pt x="6175" y="552323"/>
                </a:lnTo>
                <a:lnTo>
                  <a:pt x="2857" y="489232"/>
                </a:lnTo>
                <a:lnTo>
                  <a:pt x="742" y="417710"/>
                </a:lnTo>
                <a:lnTo>
                  <a:pt x="0" y="339797"/>
                </a:lnTo>
                <a:close/>
              </a:path>
            </a:pathLst>
          </a:custGeom>
          <a:ln w="1763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2836694" y="6685566"/>
            <a:ext cx="1640408" cy="48669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3048353" y="6610714"/>
            <a:ext cx="588010" cy="320675"/>
          </a:xfrm>
          <a:custGeom>
            <a:avLst/>
            <a:gdLst/>
            <a:ahLst/>
            <a:cxnLst/>
            <a:rect l="l" t="t" r="r" b="b"/>
            <a:pathLst>
              <a:path w="588010" h="320675">
                <a:moveTo>
                  <a:pt x="0" y="319178"/>
                </a:moveTo>
                <a:lnTo>
                  <a:pt x="60048" y="320203"/>
                </a:lnTo>
                <a:lnTo>
                  <a:pt x="117874" y="319399"/>
                </a:lnTo>
                <a:lnTo>
                  <a:pt x="171259" y="314939"/>
                </a:lnTo>
                <a:lnTo>
                  <a:pt x="217979" y="304992"/>
                </a:lnTo>
                <a:lnTo>
                  <a:pt x="252556" y="290252"/>
                </a:lnTo>
                <a:lnTo>
                  <a:pt x="277805" y="271301"/>
                </a:lnTo>
                <a:lnTo>
                  <a:pt x="303942" y="246144"/>
                </a:lnTo>
                <a:lnTo>
                  <a:pt x="341185" y="212785"/>
                </a:lnTo>
                <a:lnTo>
                  <a:pt x="405675" y="158093"/>
                </a:lnTo>
                <a:lnTo>
                  <a:pt x="487491" y="87330"/>
                </a:lnTo>
                <a:lnTo>
                  <a:pt x="557756" y="26099"/>
                </a:lnTo>
                <a:lnTo>
                  <a:pt x="587595" y="0"/>
                </a:lnTo>
              </a:path>
            </a:pathLst>
          </a:custGeom>
          <a:ln w="12702">
            <a:solidFill>
              <a:srgbClr val="0070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2967875" y="6116162"/>
            <a:ext cx="1337310" cy="856615"/>
          </a:xfrm>
          <a:custGeom>
            <a:avLst/>
            <a:gdLst/>
            <a:ahLst/>
            <a:cxnLst/>
            <a:rect l="l" t="t" r="r" b="b"/>
            <a:pathLst>
              <a:path w="1337310" h="856615">
                <a:moveTo>
                  <a:pt x="0" y="817052"/>
                </a:moveTo>
                <a:lnTo>
                  <a:pt x="42489" y="827977"/>
                </a:lnTo>
                <a:lnTo>
                  <a:pt x="85427" y="838142"/>
                </a:lnTo>
                <a:lnTo>
                  <a:pt x="129263" y="846786"/>
                </a:lnTo>
                <a:lnTo>
                  <a:pt x="174446" y="853150"/>
                </a:lnTo>
                <a:lnTo>
                  <a:pt x="221424" y="856474"/>
                </a:lnTo>
                <a:lnTo>
                  <a:pt x="270646" y="855996"/>
                </a:lnTo>
                <a:lnTo>
                  <a:pt x="322561" y="850958"/>
                </a:lnTo>
                <a:lnTo>
                  <a:pt x="377617" y="840598"/>
                </a:lnTo>
                <a:lnTo>
                  <a:pt x="436265" y="824157"/>
                </a:lnTo>
                <a:lnTo>
                  <a:pt x="474403" y="810934"/>
                </a:lnTo>
                <a:lnTo>
                  <a:pt x="515737" y="795110"/>
                </a:lnTo>
                <a:lnTo>
                  <a:pt x="559709" y="776924"/>
                </a:lnTo>
                <a:lnTo>
                  <a:pt x="605763" y="756615"/>
                </a:lnTo>
                <a:lnTo>
                  <a:pt x="653344" y="734425"/>
                </a:lnTo>
                <a:lnTo>
                  <a:pt x="701894" y="710593"/>
                </a:lnTo>
                <a:lnTo>
                  <a:pt x="750857" y="685359"/>
                </a:lnTo>
                <a:lnTo>
                  <a:pt x="799676" y="658963"/>
                </a:lnTo>
                <a:lnTo>
                  <a:pt x="847796" y="631645"/>
                </a:lnTo>
                <a:lnTo>
                  <a:pt x="894660" y="603644"/>
                </a:lnTo>
                <a:lnTo>
                  <a:pt x="939711" y="575202"/>
                </a:lnTo>
                <a:lnTo>
                  <a:pt x="982394" y="546557"/>
                </a:lnTo>
                <a:lnTo>
                  <a:pt x="1022151" y="517951"/>
                </a:lnTo>
                <a:lnTo>
                  <a:pt x="1058426" y="489622"/>
                </a:lnTo>
                <a:lnTo>
                  <a:pt x="1090663" y="461811"/>
                </a:lnTo>
                <a:lnTo>
                  <a:pt x="1129166" y="423752"/>
                </a:lnTo>
                <a:lnTo>
                  <a:pt x="1163072" y="384571"/>
                </a:lnTo>
                <a:lnTo>
                  <a:pt x="1192842" y="344382"/>
                </a:lnTo>
                <a:lnTo>
                  <a:pt x="1218936" y="303296"/>
                </a:lnTo>
                <a:lnTo>
                  <a:pt x="1241812" y="261425"/>
                </a:lnTo>
                <a:lnTo>
                  <a:pt x="1261931" y="218882"/>
                </a:lnTo>
                <a:lnTo>
                  <a:pt x="1279752" y="175778"/>
                </a:lnTo>
                <a:lnTo>
                  <a:pt x="1295734" y="132225"/>
                </a:lnTo>
                <a:lnTo>
                  <a:pt x="1310338" y="88337"/>
                </a:lnTo>
                <a:lnTo>
                  <a:pt x="1324022" y="44224"/>
                </a:lnTo>
                <a:lnTo>
                  <a:pt x="1337247" y="0"/>
                </a:lnTo>
              </a:path>
            </a:pathLst>
          </a:custGeom>
          <a:ln w="12703">
            <a:solidFill>
              <a:srgbClr val="00B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2960157" y="6098396"/>
            <a:ext cx="969010" cy="839469"/>
          </a:xfrm>
          <a:custGeom>
            <a:avLst/>
            <a:gdLst/>
            <a:ahLst/>
            <a:cxnLst/>
            <a:rect l="l" t="t" r="r" b="b"/>
            <a:pathLst>
              <a:path w="969010" h="839470">
                <a:moveTo>
                  <a:pt x="0" y="823624"/>
                </a:moveTo>
                <a:lnTo>
                  <a:pt x="21622" y="822791"/>
                </a:lnTo>
                <a:lnTo>
                  <a:pt x="45022" y="822291"/>
                </a:lnTo>
                <a:lnTo>
                  <a:pt x="71976" y="822457"/>
                </a:lnTo>
                <a:lnTo>
                  <a:pt x="104262" y="823624"/>
                </a:lnTo>
                <a:lnTo>
                  <a:pt x="145508" y="827846"/>
                </a:lnTo>
                <a:lnTo>
                  <a:pt x="193715" y="834290"/>
                </a:lnTo>
                <a:lnTo>
                  <a:pt x="242218" y="838957"/>
                </a:lnTo>
                <a:lnTo>
                  <a:pt x="284352" y="837845"/>
                </a:lnTo>
                <a:lnTo>
                  <a:pt x="312565" y="831957"/>
                </a:lnTo>
                <a:lnTo>
                  <a:pt x="332336" y="822735"/>
                </a:lnTo>
                <a:lnTo>
                  <a:pt x="356551" y="806847"/>
                </a:lnTo>
                <a:lnTo>
                  <a:pt x="398093" y="780960"/>
                </a:lnTo>
                <a:lnTo>
                  <a:pt x="435012" y="759669"/>
                </a:lnTo>
                <a:lnTo>
                  <a:pt x="481050" y="733403"/>
                </a:lnTo>
                <a:lnTo>
                  <a:pt x="532559" y="703716"/>
                </a:lnTo>
                <a:lnTo>
                  <a:pt x="585893" y="672163"/>
                </a:lnTo>
                <a:lnTo>
                  <a:pt x="637402" y="640300"/>
                </a:lnTo>
                <a:lnTo>
                  <a:pt x="683440" y="609680"/>
                </a:lnTo>
                <a:lnTo>
                  <a:pt x="720359" y="581859"/>
                </a:lnTo>
                <a:lnTo>
                  <a:pt x="763234" y="543139"/>
                </a:lnTo>
                <a:lnTo>
                  <a:pt x="789670" y="510307"/>
                </a:lnTo>
                <a:lnTo>
                  <a:pt x="809885" y="472364"/>
                </a:lnTo>
                <a:lnTo>
                  <a:pt x="834099" y="418311"/>
                </a:lnTo>
                <a:lnTo>
                  <a:pt x="849891" y="380369"/>
                </a:lnTo>
                <a:lnTo>
                  <a:pt x="867126" y="334316"/>
                </a:lnTo>
                <a:lnTo>
                  <a:pt x="885028" y="283152"/>
                </a:lnTo>
                <a:lnTo>
                  <a:pt x="902818" y="229877"/>
                </a:lnTo>
                <a:lnTo>
                  <a:pt x="919720" y="177490"/>
                </a:lnTo>
                <a:lnTo>
                  <a:pt x="934956" y="128993"/>
                </a:lnTo>
                <a:lnTo>
                  <a:pt x="947748" y="87384"/>
                </a:lnTo>
                <a:lnTo>
                  <a:pt x="967427" y="17554"/>
                </a:lnTo>
                <a:lnTo>
                  <a:pt x="968871" y="1444"/>
                </a:lnTo>
                <a:lnTo>
                  <a:pt x="964539" y="0"/>
                </a:lnTo>
                <a:lnTo>
                  <a:pt x="957320" y="5888"/>
                </a:lnTo>
              </a:path>
            </a:pathLst>
          </a:custGeom>
          <a:ln w="12704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2974489" y="6930339"/>
            <a:ext cx="1185545" cy="554355"/>
          </a:xfrm>
          <a:custGeom>
            <a:avLst/>
            <a:gdLst/>
            <a:ahLst/>
            <a:cxnLst/>
            <a:rect l="l" t="t" r="r" b="b"/>
            <a:pathLst>
              <a:path w="1185545" h="554354">
                <a:moveTo>
                  <a:pt x="0" y="7537"/>
                </a:moveTo>
                <a:lnTo>
                  <a:pt x="53404" y="1939"/>
                </a:lnTo>
                <a:lnTo>
                  <a:pt x="107252" y="0"/>
                </a:lnTo>
                <a:lnTo>
                  <a:pt x="161989" y="5376"/>
                </a:lnTo>
                <a:lnTo>
                  <a:pt x="218060" y="21727"/>
                </a:lnTo>
                <a:lnTo>
                  <a:pt x="257344" y="40662"/>
                </a:lnTo>
                <a:lnTo>
                  <a:pt x="298472" y="65608"/>
                </a:lnTo>
                <a:lnTo>
                  <a:pt x="340126" y="94890"/>
                </a:lnTo>
                <a:lnTo>
                  <a:pt x="380991" y="126832"/>
                </a:lnTo>
                <a:lnTo>
                  <a:pt x="419748" y="159760"/>
                </a:lnTo>
                <a:lnTo>
                  <a:pt x="455082" y="191998"/>
                </a:lnTo>
                <a:lnTo>
                  <a:pt x="490958" y="232579"/>
                </a:lnTo>
                <a:lnTo>
                  <a:pt x="521373" y="276850"/>
                </a:lnTo>
                <a:lnTo>
                  <a:pt x="549967" y="321404"/>
                </a:lnTo>
                <a:lnTo>
                  <a:pt x="580382" y="362837"/>
                </a:lnTo>
                <a:lnTo>
                  <a:pt x="616258" y="397742"/>
                </a:lnTo>
                <a:lnTo>
                  <a:pt x="657291" y="425099"/>
                </a:lnTo>
                <a:lnTo>
                  <a:pt x="701055" y="447178"/>
                </a:lnTo>
                <a:lnTo>
                  <a:pt x="748004" y="465510"/>
                </a:lnTo>
                <a:lnTo>
                  <a:pt x="798594" y="481629"/>
                </a:lnTo>
                <a:lnTo>
                  <a:pt x="853280" y="497067"/>
                </a:lnTo>
                <a:lnTo>
                  <a:pt x="895295" y="507596"/>
                </a:lnTo>
                <a:lnTo>
                  <a:pt x="939797" y="517007"/>
                </a:lnTo>
                <a:lnTo>
                  <a:pt x="986372" y="525487"/>
                </a:lnTo>
                <a:lnTo>
                  <a:pt x="1034606" y="533223"/>
                </a:lnTo>
                <a:lnTo>
                  <a:pt x="1084084" y="540401"/>
                </a:lnTo>
                <a:lnTo>
                  <a:pt x="1134390" y="547206"/>
                </a:lnTo>
                <a:lnTo>
                  <a:pt x="1185112" y="553824"/>
                </a:lnTo>
              </a:path>
            </a:pathLst>
          </a:custGeom>
          <a:ln w="12702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2984411" y="6923527"/>
            <a:ext cx="1203960" cy="741045"/>
          </a:xfrm>
          <a:custGeom>
            <a:avLst/>
            <a:gdLst/>
            <a:ahLst/>
            <a:cxnLst/>
            <a:rect l="l" t="t" r="r" b="b"/>
            <a:pathLst>
              <a:path w="1203960" h="741045">
                <a:moveTo>
                  <a:pt x="0" y="0"/>
                </a:moveTo>
                <a:lnTo>
                  <a:pt x="31909" y="31788"/>
                </a:lnTo>
                <a:lnTo>
                  <a:pt x="64111" y="63738"/>
                </a:lnTo>
                <a:lnTo>
                  <a:pt x="96898" y="96008"/>
                </a:lnTo>
                <a:lnTo>
                  <a:pt x="130562" y="128762"/>
                </a:lnTo>
                <a:lnTo>
                  <a:pt x="165397" y="162158"/>
                </a:lnTo>
                <a:lnTo>
                  <a:pt x="201695" y="196358"/>
                </a:lnTo>
                <a:lnTo>
                  <a:pt x="239748" y="231522"/>
                </a:lnTo>
                <a:lnTo>
                  <a:pt x="279849" y="267812"/>
                </a:lnTo>
                <a:lnTo>
                  <a:pt x="322291" y="305387"/>
                </a:lnTo>
                <a:lnTo>
                  <a:pt x="356170" y="335674"/>
                </a:lnTo>
                <a:lnTo>
                  <a:pt x="392024" y="368648"/>
                </a:lnTo>
                <a:lnTo>
                  <a:pt x="429524" y="403595"/>
                </a:lnTo>
                <a:lnTo>
                  <a:pt x="468340" y="439800"/>
                </a:lnTo>
                <a:lnTo>
                  <a:pt x="508144" y="476547"/>
                </a:lnTo>
                <a:lnTo>
                  <a:pt x="548606" y="513122"/>
                </a:lnTo>
                <a:lnTo>
                  <a:pt x="589397" y="548809"/>
                </a:lnTo>
                <a:lnTo>
                  <a:pt x="630188" y="582893"/>
                </a:lnTo>
                <a:lnTo>
                  <a:pt x="670650" y="614659"/>
                </a:lnTo>
                <a:lnTo>
                  <a:pt x="710454" y="643392"/>
                </a:lnTo>
                <a:lnTo>
                  <a:pt x="749270" y="668376"/>
                </a:lnTo>
                <a:lnTo>
                  <a:pt x="786770" y="688898"/>
                </a:lnTo>
                <a:lnTo>
                  <a:pt x="913924" y="727126"/>
                </a:lnTo>
                <a:lnTo>
                  <a:pt x="1050409" y="740831"/>
                </a:lnTo>
                <a:lnTo>
                  <a:pt x="1159346" y="740998"/>
                </a:lnTo>
                <a:lnTo>
                  <a:pt x="1203854" y="738612"/>
                </a:lnTo>
              </a:path>
            </a:pathLst>
          </a:custGeom>
          <a:ln w="12703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2993231" y="6946657"/>
            <a:ext cx="1090930" cy="276860"/>
          </a:xfrm>
          <a:custGeom>
            <a:avLst/>
            <a:gdLst/>
            <a:ahLst/>
            <a:cxnLst/>
            <a:rect l="l" t="t" r="r" b="b"/>
            <a:pathLst>
              <a:path w="1090929" h="276859">
                <a:moveTo>
                  <a:pt x="0" y="0"/>
                </a:moveTo>
                <a:lnTo>
                  <a:pt x="48136" y="6934"/>
                </a:lnTo>
                <a:lnTo>
                  <a:pt x="96401" y="14007"/>
                </a:lnTo>
                <a:lnTo>
                  <a:pt x="144922" y="21356"/>
                </a:lnTo>
                <a:lnTo>
                  <a:pt x="193827" y="29120"/>
                </a:lnTo>
                <a:lnTo>
                  <a:pt x="243244" y="37438"/>
                </a:lnTo>
                <a:lnTo>
                  <a:pt x="293301" y="46446"/>
                </a:lnTo>
                <a:lnTo>
                  <a:pt x="344126" y="56283"/>
                </a:lnTo>
                <a:lnTo>
                  <a:pt x="395847" y="67088"/>
                </a:lnTo>
                <a:lnTo>
                  <a:pt x="448591" y="78999"/>
                </a:lnTo>
                <a:lnTo>
                  <a:pt x="502488" y="92154"/>
                </a:lnTo>
                <a:lnTo>
                  <a:pt x="548349" y="104140"/>
                </a:lnTo>
                <a:lnTo>
                  <a:pt x="595025" y="117006"/>
                </a:lnTo>
                <a:lnTo>
                  <a:pt x="642442" y="130672"/>
                </a:lnTo>
                <a:lnTo>
                  <a:pt x="690525" y="145058"/>
                </a:lnTo>
                <a:lnTo>
                  <a:pt x="739201" y="160084"/>
                </a:lnTo>
                <a:lnTo>
                  <a:pt x="788396" y="175670"/>
                </a:lnTo>
                <a:lnTo>
                  <a:pt x="838035" y="191735"/>
                </a:lnTo>
                <a:lnTo>
                  <a:pt x="888044" y="208201"/>
                </a:lnTo>
                <a:lnTo>
                  <a:pt x="938350" y="224987"/>
                </a:lnTo>
                <a:lnTo>
                  <a:pt x="988877" y="242012"/>
                </a:lnTo>
                <a:lnTo>
                  <a:pt x="1039553" y="259198"/>
                </a:lnTo>
                <a:lnTo>
                  <a:pt x="1090304" y="276464"/>
                </a:lnTo>
              </a:path>
            </a:pathLst>
          </a:custGeom>
          <a:ln w="12700">
            <a:solidFill>
              <a:srgbClr val="FAC09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3322454" y="6296362"/>
            <a:ext cx="1072515" cy="720725"/>
          </a:xfrm>
          <a:custGeom>
            <a:avLst/>
            <a:gdLst/>
            <a:ahLst/>
            <a:cxnLst/>
            <a:rect l="l" t="t" r="r" b="b"/>
            <a:pathLst>
              <a:path w="1072514" h="720725">
                <a:moveTo>
                  <a:pt x="1071966" y="652180"/>
                </a:moveTo>
                <a:lnTo>
                  <a:pt x="1046605" y="676103"/>
                </a:lnTo>
                <a:lnTo>
                  <a:pt x="1019337" y="697289"/>
                </a:lnTo>
                <a:lnTo>
                  <a:pt x="988257" y="713002"/>
                </a:lnTo>
                <a:lnTo>
                  <a:pt x="951459" y="720506"/>
                </a:lnTo>
                <a:lnTo>
                  <a:pt x="907035" y="717065"/>
                </a:lnTo>
                <a:lnTo>
                  <a:pt x="853080" y="699942"/>
                </a:lnTo>
                <a:lnTo>
                  <a:pt x="787687" y="666401"/>
                </a:lnTo>
                <a:lnTo>
                  <a:pt x="726676" y="625331"/>
                </a:lnTo>
                <a:lnTo>
                  <a:pt x="690820" y="598386"/>
                </a:lnTo>
                <a:lnTo>
                  <a:pt x="652071" y="567894"/>
                </a:lnTo>
                <a:lnTo>
                  <a:pt x="610934" y="534399"/>
                </a:lnTo>
                <a:lnTo>
                  <a:pt x="567916" y="498445"/>
                </a:lnTo>
                <a:lnTo>
                  <a:pt x="523522" y="460576"/>
                </a:lnTo>
                <a:lnTo>
                  <a:pt x="478257" y="421336"/>
                </a:lnTo>
                <a:lnTo>
                  <a:pt x="432628" y="381271"/>
                </a:lnTo>
                <a:lnTo>
                  <a:pt x="387139" y="340923"/>
                </a:lnTo>
                <a:lnTo>
                  <a:pt x="342298" y="300838"/>
                </a:lnTo>
                <a:lnTo>
                  <a:pt x="298608" y="261560"/>
                </a:lnTo>
                <a:lnTo>
                  <a:pt x="256576" y="223632"/>
                </a:lnTo>
                <a:lnTo>
                  <a:pt x="216708" y="187599"/>
                </a:lnTo>
                <a:lnTo>
                  <a:pt x="179509" y="154005"/>
                </a:lnTo>
                <a:lnTo>
                  <a:pt x="145484" y="123395"/>
                </a:lnTo>
                <a:lnTo>
                  <a:pt x="115140" y="96312"/>
                </a:lnTo>
                <a:lnTo>
                  <a:pt x="67516" y="54907"/>
                </a:lnTo>
                <a:lnTo>
                  <a:pt x="21671" y="16714"/>
                </a:lnTo>
                <a:lnTo>
                  <a:pt x="833" y="0"/>
                </a:lnTo>
                <a:lnTo>
                  <a:pt x="0" y="469"/>
                </a:lnTo>
                <a:lnTo>
                  <a:pt x="14170" y="13825"/>
                </a:lnTo>
                <a:lnTo>
                  <a:pt x="38342" y="35774"/>
                </a:lnTo>
                <a:lnTo>
                  <a:pt x="67516" y="62018"/>
                </a:lnTo>
              </a:path>
            </a:pathLst>
          </a:custGeom>
          <a:ln w="12703">
            <a:solidFill>
              <a:srgbClr val="00B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4176551" y="5887061"/>
            <a:ext cx="172085" cy="1079500"/>
          </a:xfrm>
          <a:custGeom>
            <a:avLst/>
            <a:gdLst/>
            <a:ahLst/>
            <a:cxnLst/>
            <a:rect l="l" t="t" r="r" b="b"/>
            <a:pathLst>
              <a:path w="172085" h="1079500">
                <a:moveTo>
                  <a:pt x="171567" y="1079421"/>
                </a:moveTo>
                <a:lnTo>
                  <a:pt x="132852" y="1051098"/>
                </a:lnTo>
                <a:lnTo>
                  <a:pt x="96359" y="1020612"/>
                </a:lnTo>
                <a:lnTo>
                  <a:pt x="64307" y="985798"/>
                </a:lnTo>
                <a:lnTo>
                  <a:pt x="38917" y="944493"/>
                </a:lnTo>
                <a:lnTo>
                  <a:pt x="24515" y="907566"/>
                </a:lnTo>
                <a:lnTo>
                  <a:pt x="14661" y="868082"/>
                </a:lnTo>
                <a:lnTo>
                  <a:pt x="8218" y="824337"/>
                </a:lnTo>
                <a:lnTo>
                  <a:pt x="4049" y="774626"/>
                </a:lnTo>
                <a:lnTo>
                  <a:pt x="1017" y="717247"/>
                </a:lnTo>
                <a:lnTo>
                  <a:pt x="0" y="675803"/>
                </a:lnTo>
                <a:lnTo>
                  <a:pt x="277" y="629588"/>
                </a:lnTo>
                <a:lnTo>
                  <a:pt x="1517" y="579933"/>
                </a:lnTo>
                <a:lnTo>
                  <a:pt x="3386" y="528170"/>
                </a:lnTo>
                <a:lnTo>
                  <a:pt x="5551" y="475631"/>
                </a:lnTo>
                <a:lnTo>
                  <a:pt x="7679" y="423646"/>
                </a:lnTo>
                <a:lnTo>
                  <a:pt x="9438" y="373547"/>
                </a:lnTo>
                <a:lnTo>
                  <a:pt x="10492" y="326667"/>
                </a:lnTo>
                <a:lnTo>
                  <a:pt x="11096" y="268154"/>
                </a:lnTo>
                <a:lnTo>
                  <a:pt x="11370" y="211860"/>
                </a:lnTo>
                <a:lnTo>
                  <a:pt x="11381" y="157341"/>
                </a:lnTo>
                <a:lnTo>
                  <a:pt x="11194" y="104154"/>
                </a:lnTo>
                <a:lnTo>
                  <a:pt x="10876" y="51855"/>
                </a:lnTo>
                <a:lnTo>
                  <a:pt x="10492" y="0"/>
                </a:lnTo>
              </a:path>
            </a:pathLst>
          </a:custGeom>
          <a:ln w="12711">
            <a:solidFill>
              <a:srgbClr val="4A7EB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3112293" y="6900647"/>
            <a:ext cx="1336675" cy="620395"/>
          </a:xfrm>
          <a:custGeom>
            <a:avLst/>
            <a:gdLst/>
            <a:ahLst/>
            <a:cxnLst/>
            <a:rect l="l" t="t" r="r" b="b"/>
            <a:pathLst>
              <a:path w="1336675" h="620395">
                <a:moveTo>
                  <a:pt x="1336145" y="44685"/>
                </a:moveTo>
                <a:lnTo>
                  <a:pt x="1281250" y="22911"/>
                </a:lnTo>
                <a:lnTo>
                  <a:pt x="1227464" y="6296"/>
                </a:lnTo>
                <a:lnTo>
                  <a:pt x="1175900" y="0"/>
                </a:lnTo>
                <a:lnTo>
                  <a:pt x="1127668" y="9181"/>
                </a:lnTo>
                <a:lnTo>
                  <a:pt x="1095146" y="30541"/>
                </a:lnTo>
                <a:lnTo>
                  <a:pt x="1068006" y="62750"/>
                </a:lnTo>
                <a:lnTo>
                  <a:pt x="1041018" y="102743"/>
                </a:lnTo>
                <a:lnTo>
                  <a:pt x="1008951" y="147451"/>
                </a:lnTo>
                <a:lnTo>
                  <a:pt x="966573" y="193806"/>
                </a:lnTo>
                <a:lnTo>
                  <a:pt x="938872" y="221226"/>
                </a:lnTo>
                <a:lnTo>
                  <a:pt x="910157" y="251598"/>
                </a:lnTo>
                <a:lnTo>
                  <a:pt x="879883" y="284015"/>
                </a:lnTo>
                <a:lnTo>
                  <a:pt x="847503" y="317571"/>
                </a:lnTo>
                <a:lnTo>
                  <a:pt x="812470" y="351362"/>
                </a:lnTo>
                <a:lnTo>
                  <a:pt x="774241" y="384480"/>
                </a:lnTo>
                <a:lnTo>
                  <a:pt x="732267" y="416021"/>
                </a:lnTo>
                <a:lnTo>
                  <a:pt x="686004" y="445077"/>
                </a:lnTo>
                <a:lnTo>
                  <a:pt x="634905" y="470744"/>
                </a:lnTo>
                <a:lnTo>
                  <a:pt x="596418" y="486579"/>
                </a:lnTo>
                <a:lnTo>
                  <a:pt x="555447" y="501366"/>
                </a:lnTo>
                <a:lnTo>
                  <a:pt x="512198" y="515193"/>
                </a:lnTo>
                <a:lnTo>
                  <a:pt x="466878" y="528147"/>
                </a:lnTo>
                <a:lnTo>
                  <a:pt x="419696" y="540316"/>
                </a:lnTo>
                <a:lnTo>
                  <a:pt x="370857" y="551787"/>
                </a:lnTo>
                <a:lnTo>
                  <a:pt x="320569" y="562647"/>
                </a:lnTo>
                <a:lnTo>
                  <a:pt x="269038" y="572983"/>
                </a:lnTo>
                <a:lnTo>
                  <a:pt x="216473" y="582883"/>
                </a:lnTo>
                <a:lnTo>
                  <a:pt x="163079" y="592434"/>
                </a:lnTo>
                <a:lnTo>
                  <a:pt x="109064" y="601723"/>
                </a:lnTo>
                <a:lnTo>
                  <a:pt x="54635" y="610838"/>
                </a:lnTo>
                <a:lnTo>
                  <a:pt x="0" y="619865"/>
                </a:lnTo>
              </a:path>
            </a:pathLst>
          </a:custGeom>
          <a:ln w="12702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2762823" y="6916394"/>
            <a:ext cx="1668145" cy="465455"/>
          </a:xfrm>
          <a:custGeom>
            <a:avLst/>
            <a:gdLst/>
            <a:ahLst/>
            <a:cxnLst/>
            <a:rect l="l" t="t" r="r" b="b"/>
            <a:pathLst>
              <a:path w="1668145" h="465454">
                <a:moveTo>
                  <a:pt x="1667976" y="10656"/>
                </a:moveTo>
                <a:lnTo>
                  <a:pt x="1618369" y="3996"/>
                </a:lnTo>
                <a:lnTo>
                  <a:pt x="1569651" y="0"/>
                </a:lnTo>
                <a:lnTo>
                  <a:pt x="1522710" y="1332"/>
                </a:lnTo>
                <a:lnTo>
                  <a:pt x="1478434" y="10656"/>
                </a:lnTo>
                <a:lnTo>
                  <a:pt x="1452353" y="24183"/>
                </a:lnTo>
                <a:lnTo>
                  <a:pt x="1435067" y="42142"/>
                </a:lnTo>
                <a:lnTo>
                  <a:pt x="1415657" y="64706"/>
                </a:lnTo>
                <a:lnTo>
                  <a:pt x="1383207" y="92043"/>
                </a:lnTo>
                <a:lnTo>
                  <a:pt x="1326799" y="124326"/>
                </a:lnTo>
                <a:lnTo>
                  <a:pt x="1294616" y="140041"/>
                </a:lnTo>
                <a:lnTo>
                  <a:pt x="1258353" y="157890"/>
                </a:lnTo>
                <a:lnTo>
                  <a:pt x="1218404" y="177442"/>
                </a:lnTo>
                <a:lnTo>
                  <a:pt x="1175165" y="198264"/>
                </a:lnTo>
                <a:lnTo>
                  <a:pt x="1129029" y="219924"/>
                </a:lnTo>
                <a:lnTo>
                  <a:pt x="1080393" y="241992"/>
                </a:lnTo>
                <a:lnTo>
                  <a:pt x="1029651" y="264034"/>
                </a:lnTo>
                <a:lnTo>
                  <a:pt x="977198" y="285621"/>
                </a:lnTo>
                <a:lnTo>
                  <a:pt x="923428" y="306319"/>
                </a:lnTo>
                <a:lnTo>
                  <a:pt x="868738" y="325698"/>
                </a:lnTo>
                <a:lnTo>
                  <a:pt x="813520" y="343325"/>
                </a:lnTo>
                <a:lnTo>
                  <a:pt x="758171" y="358769"/>
                </a:lnTo>
                <a:lnTo>
                  <a:pt x="713326" y="369719"/>
                </a:lnTo>
                <a:lnTo>
                  <a:pt x="667303" y="379874"/>
                </a:lnTo>
                <a:lnTo>
                  <a:pt x="620184" y="389290"/>
                </a:lnTo>
                <a:lnTo>
                  <a:pt x="572054" y="398023"/>
                </a:lnTo>
                <a:lnTo>
                  <a:pt x="522997" y="406132"/>
                </a:lnTo>
                <a:lnTo>
                  <a:pt x="473098" y="413672"/>
                </a:lnTo>
                <a:lnTo>
                  <a:pt x="422441" y="420700"/>
                </a:lnTo>
                <a:lnTo>
                  <a:pt x="371110" y="427274"/>
                </a:lnTo>
                <a:lnTo>
                  <a:pt x="319189" y="433450"/>
                </a:lnTo>
                <a:lnTo>
                  <a:pt x="266763" y="439285"/>
                </a:lnTo>
                <a:lnTo>
                  <a:pt x="213916" y="444836"/>
                </a:lnTo>
                <a:lnTo>
                  <a:pt x="160732" y="450160"/>
                </a:lnTo>
                <a:lnTo>
                  <a:pt x="107295" y="455313"/>
                </a:lnTo>
                <a:lnTo>
                  <a:pt x="53689" y="460352"/>
                </a:lnTo>
                <a:lnTo>
                  <a:pt x="0" y="465335"/>
                </a:lnTo>
              </a:path>
            </a:pathLst>
          </a:custGeom>
          <a:ln w="12700">
            <a:solidFill>
              <a:srgbClr val="E46C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3462866" y="5996105"/>
            <a:ext cx="899794" cy="929640"/>
          </a:xfrm>
          <a:custGeom>
            <a:avLst/>
            <a:gdLst/>
            <a:ahLst/>
            <a:cxnLst/>
            <a:rect l="l" t="t" r="r" b="b"/>
            <a:pathLst>
              <a:path w="899795" h="929640">
                <a:moveTo>
                  <a:pt x="899583" y="929624"/>
                </a:moveTo>
                <a:lnTo>
                  <a:pt x="830634" y="903678"/>
                </a:lnTo>
                <a:lnTo>
                  <a:pt x="767012" y="865756"/>
                </a:lnTo>
                <a:lnTo>
                  <a:pt x="748074" y="844024"/>
                </a:lnTo>
                <a:lnTo>
                  <a:pt x="737903" y="828172"/>
                </a:lnTo>
                <a:lnTo>
                  <a:pt x="712213" y="795368"/>
                </a:lnTo>
                <a:lnTo>
                  <a:pt x="662850" y="738022"/>
                </a:lnTo>
                <a:lnTo>
                  <a:pt x="620449" y="690310"/>
                </a:lnTo>
                <a:lnTo>
                  <a:pt x="570506" y="634358"/>
                </a:lnTo>
                <a:lnTo>
                  <a:pt x="542967" y="603579"/>
                </a:lnTo>
                <a:lnTo>
                  <a:pt x="513858" y="571084"/>
                </a:lnTo>
                <a:lnTo>
                  <a:pt x="483282" y="536986"/>
                </a:lnTo>
                <a:lnTo>
                  <a:pt x="451344" y="501401"/>
                </a:lnTo>
                <a:lnTo>
                  <a:pt x="418149" y="464443"/>
                </a:lnTo>
                <a:lnTo>
                  <a:pt x="383802" y="426225"/>
                </a:lnTo>
                <a:lnTo>
                  <a:pt x="348407" y="386864"/>
                </a:lnTo>
                <a:lnTo>
                  <a:pt x="312070" y="346473"/>
                </a:lnTo>
                <a:lnTo>
                  <a:pt x="274894" y="305166"/>
                </a:lnTo>
                <a:lnTo>
                  <a:pt x="236985" y="263059"/>
                </a:lnTo>
                <a:lnTo>
                  <a:pt x="198448" y="220264"/>
                </a:lnTo>
                <a:lnTo>
                  <a:pt x="159387" y="176898"/>
                </a:lnTo>
                <a:lnTo>
                  <a:pt x="119906" y="133074"/>
                </a:lnTo>
                <a:lnTo>
                  <a:pt x="80112" y="88906"/>
                </a:lnTo>
                <a:lnTo>
                  <a:pt x="40108" y="44510"/>
                </a:lnTo>
                <a:lnTo>
                  <a:pt x="0" y="0"/>
                </a:lnTo>
              </a:path>
            </a:pathLst>
          </a:custGeom>
          <a:ln w="12705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763538" y="5719224"/>
            <a:ext cx="288290" cy="1762760"/>
          </a:xfrm>
          <a:custGeom>
            <a:avLst/>
            <a:gdLst/>
            <a:ahLst/>
            <a:cxnLst/>
            <a:rect l="l" t="t" r="r" b="b"/>
            <a:pathLst>
              <a:path w="288290" h="1762759">
                <a:moveTo>
                  <a:pt x="232088" y="5120"/>
                </a:moveTo>
                <a:lnTo>
                  <a:pt x="191445" y="989"/>
                </a:lnTo>
                <a:lnTo>
                  <a:pt x="152507" y="0"/>
                </a:lnTo>
                <a:lnTo>
                  <a:pt x="116979" y="5294"/>
                </a:lnTo>
                <a:lnTo>
                  <a:pt x="61401" y="34212"/>
                </a:lnTo>
                <a:lnTo>
                  <a:pt x="24711" y="87741"/>
                </a:lnTo>
                <a:lnTo>
                  <a:pt x="13807" y="168965"/>
                </a:lnTo>
                <a:lnTo>
                  <a:pt x="8909" y="244570"/>
                </a:lnTo>
                <a:lnTo>
                  <a:pt x="6514" y="290702"/>
                </a:lnTo>
                <a:lnTo>
                  <a:pt x="4319" y="341236"/>
                </a:lnTo>
                <a:lnTo>
                  <a:pt x="2447" y="395309"/>
                </a:lnTo>
                <a:lnTo>
                  <a:pt x="1022" y="452059"/>
                </a:lnTo>
                <a:lnTo>
                  <a:pt x="165" y="510621"/>
                </a:lnTo>
                <a:lnTo>
                  <a:pt x="0" y="570134"/>
                </a:lnTo>
                <a:lnTo>
                  <a:pt x="649" y="629733"/>
                </a:lnTo>
                <a:lnTo>
                  <a:pt x="2237" y="688556"/>
                </a:lnTo>
                <a:lnTo>
                  <a:pt x="4885" y="745740"/>
                </a:lnTo>
                <a:lnTo>
                  <a:pt x="8716" y="800421"/>
                </a:lnTo>
                <a:lnTo>
                  <a:pt x="13854" y="851737"/>
                </a:lnTo>
                <a:lnTo>
                  <a:pt x="20422" y="898824"/>
                </a:lnTo>
                <a:lnTo>
                  <a:pt x="31752" y="955338"/>
                </a:lnTo>
                <a:lnTo>
                  <a:pt x="46617" y="1010934"/>
                </a:lnTo>
                <a:lnTo>
                  <a:pt x="64284" y="1065311"/>
                </a:lnTo>
                <a:lnTo>
                  <a:pt x="84023" y="1118165"/>
                </a:lnTo>
                <a:lnTo>
                  <a:pt x="105104" y="1169196"/>
                </a:lnTo>
                <a:lnTo>
                  <a:pt x="126797" y="1218100"/>
                </a:lnTo>
                <a:lnTo>
                  <a:pt x="148370" y="1264575"/>
                </a:lnTo>
                <a:lnTo>
                  <a:pt x="169093" y="1308321"/>
                </a:lnTo>
                <a:lnTo>
                  <a:pt x="188237" y="1349033"/>
                </a:lnTo>
                <a:lnTo>
                  <a:pt x="205069" y="1386411"/>
                </a:lnTo>
                <a:lnTo>
                  <a:pt x="218859" y="1420151"/>
                </a:lnTo>
                <a:lnTo>
                  <a:pt x="246403" y="1489274"/>
                </a:lnTo>
                <a:lnTo>
                  <a:pt x="264748" y="1531864"/>
                </a:lnTo>
                <a:lnTo>
                  <a:pt x="276685" y="1563283"/>
                </a:lnTo>
                <a:lnTo>
                  <a:pt x="285005" y="1598892"/>
                </a:lnTo>
                <a:lnTo>
                  <a:pt x="288157" y="1648581"/>
                </a:lnTo>
                <a:lnTo>
                  <a:pt x="285419" y="1702227"/>
                </a:lnTo>
                <a:lnTo>
                  <a:pt x="280820" y="1745166"/>
                </a:lnTo>
                <a:lnTo>
                  <a:pt x="278391" y="1762738"/>
                </a:lnTo>
              </a:path>
            </a:pathLst>
          </a:custGeom>
          <a:ln w="2645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1980544" y="7135617"/>
            <a:ext cx="1692910" cy="904875"/>
          </a:xfrm>
          <a:custGeom>
            <a:avLst/>
            <a:gdLst/>
            <a:ahLst/>
            <a:cxnLst/>
            <a:rect l="l" t="t" r="r" b="b"/>
            <a:pathLst>
              <a:path w="1692910" h="904875">
                <a:moveTo>
                  <a:pt x="1286673" y="0"/>
                </a:moveTo>
                <a:lnTo>
                  <a:pt x="856670" y="389321"/>
                </a:lnTo>
                <a:lnTo>
                  <a:pt x="792373" y="389819"/>
                </a:lnTo>
                <a:lnTo>
                  <a:pt x="729041" y="391772"/>
                </a:lnTo>
                <a:lnTo>
                  <a:pt x="666892" y="395136"/>
                </a:lnTo>
                <a:lnTo>
                  <a:pt x="606142" y="399867"/>
                </a:lnTo>
                <a:lnTo>
                  <a:pt x="547008" y="405923"/>
                </a:lnTo>
                <a:lnTo>
                  <a:pt x="489707" y="413259"/>
                </a:lnTo>
                <a:lnTo>
                  <a:pt x="434455" y="421834"/>
                </a:lnTo>
                <a:lnTo>
                  <a:pt x="381470" y="431602"/>
                </a:lnTo>
                <a:lnTo>
                  <a:pt x="330967" y="442522"/>
                </a:lnTo>
                <a:lnTo>
                  <a:pt x="283164" y="454549"/>
                </a:lnTo>
                <a:lnTo>
                  <a:pt x="238278" y="467641"/>
                </a:lnTo>
                <a:lnTo>
                  <a:pt x="196525" y="481753"/>
                </a:lnTo>
                <a:lnTo>
                  <a:pt x="158121" y="496844"/>
                </a:lnTo>
                <a:lnTo>
                  <a:pt x="123285" y="512868"/>
                </a:lnTo>
                <a:lnTo>
                  <a:pt x="65178" y="547547"/>
                </a:lnTo>
                <a:lnTo>
                  <a:pt x="19013" y="591888"/>
                </a:lnTo>
                <a:lnTo>
                  <a:pt x="0" y="636734"/>
                </a:lnTo>
                <a:lnTo>
                  <a:pt x="274" y="659049"/>
                </a:lnTo>
                <a:lnTo>
                  <a:pt x="19582" y="702868"/>
                </a:lnTo>
                <a:lnTo>
                  <a:pt x="62834" y="744811"/>
                </a:lnTo>
                <a:lnTo>
                  <a:pt x="128748" y="783925"/>
                </a:lnTo>
                <a:lnTo>
                  <a:pt x="169802" y="802124"/>
                </a:lnTo>
                <a:lnTo>
                  <a:pt x="216041" y="819259"/>
                </a:lnTo>
                <a:lnTo>
                  <a:pt x="267303" y="835211"/>
                </a:lnTo>
                <a:lnTo>
                  <a:pt x="323429" y="849860"/>
                </a:lnTo>
                <a:lnTo>
                  <a:pt x="384259" y="863087"/>
                </a:lnTo>
                <a:lnTo>
                  <a:pt x="449631" y="874775"/>
                </a:lnTo>
                <a:lnTo>
                  <a:pt x="519386" y="884802"/>
                </a:lnTo>
                <a:lnTo>
                  <a:pt x="575986" y="891311"/>
                </a:lnTo>
                <a:lnTo>
                  <a:pt x="633131" y="896517"/>
                </a:lnTo>
                <a:lnTo>
                  <a:pt x="690634" y="900445"/>
                </a:lnTo>
                <a:lnTo>
                  <a:pt x="748309" y="903118"/>
                </a:lnTo>
                <a:lnTo>
                  <a:pt x="805967" y="904559"/>
                </a:lnTo>
                <a:lnTo>
                  <a:pt x="863421" y="904791"/>
                </a:lnTo>
                <a:lnTo>
                  <a:pt x="920483" y="903839"/>
                </a:lnTo>
                <a:lnTo>
                  <a:pt x="976967" y="901725"/>
                </a:lnTo>
                <a:lnTo>
                  <a:pt x="1032684" y="898473"/>
                </a:lnTo>
                <a:lnTo>
                  <a:pt x="1087447" y="894106"/>
                </a:lnTo>
                <a:lnTo>
                  <a:pt x="1141068" y="888647"/>
                </a:lnTo>
                <a:lnTo>
                  <a:pt x="1193361" y="882121"/>
                </a:lnTo>
                <a:lnTo>
                  <a:pt x="1244138" y="874550"/>
                </a:lnTo>
                <a:lnTo>
                  <a:pt x="1293211" y="865958"/>
                </a:lnTo>
                <a:lnTo>
                  <a:pt x="1340392" y="856367"/>
                </a:lnTo>
                <a:lnTo>
                  <a:pt x="1385495" y="845803"/>
                </a:lnTo>
                <a:lnTo>
                  <a:pt x="1428331" y="834288"/>
                </a:lnTo>
                <a:lnTo>
                  <a:pt x="1468714" y="821844"/>
                </a:lnTo>
                <a:lnTo>
                  <a:pt x="1506455" y="808497"/>
                </a:lnTo>
                <a:lnTo>
                  <a:pt x="1573265" y="779183"/>
                </a:lnTo>
                <a:lnTo>
                  <a:pt x="1627261" y="746533"/>
                </a:lnTo>
                <a:lnTo>
                  <a:pt x="1673426" y="702193"/>
                </a:lnTo>
                <a:lnTo>
                  <a:pt x="1692439" y="657346"/>
                </a:lnTo>
                <a:lnTo>
                  <a:pt x="1692165" y="635031"/>
                </a:lnTo>
                <a:lnTo>
                  <a:pt x="1672857" y="591213"/>
                </a:lnTo>
                <a:lnTo>
                  <a:pt x="1629605" y="549270"/>
                </a:lnTo>
                <a:lnTo>
                  <a:pt x="1563691" y="510156"/>
                </a:lnTo>
                <a:lnTo>
                  <a:pt x="1522637" y="491956"/>
                </a:lnTo>
                <a:lnTo>
                  <a:pt x="1476398" y="474822"/>
                </a:lnTo>
                <a:lnTo>
                  <a:pt x="1425136" y="458870"/>
                </a:lnTo>
                <a:lnTo>
                  <a:pt x="1369009" y="444221"/>
                </a:lnTo>
                <a:lnTo>
                  <a:pt x="1308180" y="430993"/>
                </a:lnTo>
                <a:lnTo>
                  <a:pt x="1242808" y="419306"/>
                </a:lnTo>
                <a:lnTo>
                  <a:pt x="1173053" y="409279"/>
                </a:lnTo>
                <a:lnTo>
                  <a:pt x="128667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1980545" y="7135618"/>
            <a:ext cx="1692910" cy="904875"/>
          </a:xfrm>
          <a:custGeom>
            <a:avLst/>
            <a:gdLst/>
            <a:ahLst/>
            <a:cxnLst/>
            <a:rect l="l" t="t" r="r" b="b"/>
            <a:pathLst>
              <a:path w="1692910" h="904875">
                <a:moveTo>
                  <a:pt x="1286672" y="0"/>
                </a:moveTo>
                <a:lnTo>
                  <a:pt x="1173052" y="409278"/>
                </a:lnTo>
                <a:lnTo>
                  <a:pt x="1242807" y="419306"/>
                </a:lnTo>
                <a:lnTo>
                  <a:pt x="1308179" y="430993"/>
                </a:lnTo>
                <a:lnTo>
                  <a:pt x="1369009" y="444221"/>
                </a:lnTo>
                <a:lnTo>
                  <a:pt x="1425135" y="458870"/>
                </a:lnTo>
                <a:lnTo>
                  <a:pt x="1476397" y="474821"/>
                </a:lnTo>
                <a:lnTo>
                  <a:pt x="1522636" y="491956"/>
                </a:lnTo>
                <a:lnTo>
                  <a:pt x="1563690" y="510155"/>
                </a:lnTo>
                <a:lnTo>
                  <a:pt x="1599399" y="529299"/>
                </a:lnTo>
                <a:lnTo>
                  <a:pt x="1654143" y="569947"/>
                </a:lnTo>
                <a:lnTo>
                  <a:pt x="1685583" y="612947"/>
                </a:lnTo>
                <a:lnTo>
                  <a:pt x="1692438" y="657346"/>
                </a:lnTo>
                <a:lnTo>
                  <a:pt x="1686245" y="679773"/>
                </a:lnTo>
                <a:lnTo>
                  <a:pt x="1653816" y="724486"/>
                </a:lnTo>
                <a:lnTo>
                  <a:pt x="1601957" y="763264"/>
                </a:lnTo>
                <a:lnTo>
                  <a:pt x="1541367" y="794269"/>
                </a:lnTo>
                <a:lnTo>
                  <a:pt x="1468713" y="821844"/>
                </a:lnTo>
                <a:lnTo>
                  <a:pt x="1428330" y="834287"/>
                </a:lnTo>
                <a:lnTo>
                  <a:pt x="1385494" y="845803"/>
                </a:lnTo>
                <a:lnTo>
                  <a:pt x="1340391" y="856367"/>
                </a:lnTo>
                <a:lnTo>
                  <a:pt x="1293210" y="865957"/>
                </a:lnTo>
                <a:lnTo>
                  <a:pt x="1244137" y="874549"/>
                </a:lnTo>
                <a:lnTo>
                  <a:pt x="1193361" y="882120"/>
                </a:lnTo>
                <a:lnTo>
                  <a:pt x="1141068" y="888647"/>
                </a:lnTo>
                <a:lnTo>
                  <a:pt x="1087446" y="894105"/>
                </a:lnTo>
                <a:lnTo>
                  <a:pt x="1032683" y="898472"/>
                </a:lnTo>
                <a:lnTo>
                  <a:pt x="976966" y="901724"/>
                </a:lnTo>
                <a:lnTo>
                  <a:pt x="920483" y="903838"/>
                </a:lnTo>
                <a:lnTo>
                  <a:pt x="863421" y="904791"/>
                </a:lnTo>
                <a:lnTo>
                  <a:pt x="805967" y="904558"/>
                </a:lnTo>
                <a:lnTo>
                  <a:pt x="748309" y="903117"/>
                </a:lnTo>
                <a:lnTo>
                  <a:pt x="690634" y="900445"/>
                </a:lnTo>
                <a:lnTo>
                  <a:pt x="633131" y="896517"/>
                </a:lnTo>
                <a:lnTo>
                  <a:pt x="575985" y="891310"/>
                </a:lnTo>
                <a:lnTo>
                  <a:pt x="519386" y="884802"/>
                </a:lnTo>
                <a:lnTo>
                  <a:pt x="449631" y="874774"/>
                </a:lnTo>
                <a:lnTo>
                  <a:pt x="384259" y="863087"/>
                </a:lnTo>
                <a:lnTo>
                  <a:pt x="323429" y="849860"/>
                </a:lnTo>
                <a:lnTo>
                  <a:pt x="267303" y="835210"/>
                </a:lnTo>
                <a:lnTo>
                  <a:pt x="216041" y="819259"/>
                </a:lnTo>
                <a:lnTo>
                  <a:pt x="169802" y="802124"/>
                </a:lnTo>
                <a:lnTo>
                  <a:pt x="128748" y="783925"/>
                </a:lnTo>
                <a:lnTo>
                  <a:pt x="93038" y="764781"/>
                </a:lnTo>
                <a:lnTo>
                  <a:pt x="38295" y="724133"/>
                </a:lnTo>
                <a:lnTo>
                  <a:pt x="6854" y="681133"/>
                </a:lnTo>
                <a:lnTo>
                  <a:pt x="0" y="636734"/>
                </a:lnTo>
                <a:lnTo>
                  <a:pt x="6193" y="614307"/>
                </a:lnTo>
                <a:lnTo>
                  <a:pt x="38622" y="569594"/>
                </a:lnTo>
                <a:lnTo>
                  <a:pt x="92231" y="529783"/>
                </a:lnTo>
                <a:lnTo>
                  <a:pt x="158121" y="496843"/>
                </a:lnTo>
                <a:lnTo>
                  <a:pt x="196524" y="481753"/>
                </a:lnTo>
                <a:lnTo>
                  <a:pt x="238278" y="467640"/>
                </a:lnTo>
                <a:lnTo>
                  <a:pt x="283164" y="454549"/>
                </a:lnTo>
                <a:lnTo>
                  <a:pt x="330967" y="442521"/>
                </a:lnTo>
                <a:lnTo>
                  <a:pt x="381470" y="431602"/>
                </a:lnTo>
                <a:lnTo>
                  <a:pt x="434455" y="421833"/>
                </a:lnTo>
                <a:lnTo>
                  <a:pt x="489707" y="413259"/>
                </a:lnTo>
                <a:lnTo>
                  <a:pt x="547008" y="405922"/>
                </a:lnTo>
                <a:lnTo>
                  <a:pt x="606142" y="399866"/>
                </a:lnTo>
                <a:lnTo>
                  <a:pt x="666892" y="395135"/>
                </a:lnTo>
                <a:lnTo>
                  <a:pt x="729041" y="391771"/>
                </a:lnTo>
                <a:lnTo>
                  <a:pt x="792373" y="389819"/>
                </a:lnTo>
                <a:lnTo>
                  <a:pt x="856670" y="389320"/>
                </a:lnTo>
                <a:lnTo>
                  <a:pt x="1286672" y="0"/>
                </a:lnTo>
                <a:close/>
              </a:path>
            </a:pathLst>
          </a:custGeom>
          <a:ln w="176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 txBox="1"/>
          <p:nvPr/>
        </p:nvSpPr>
        <p:spPr>
          <a:xfrm>
            <a:off x="2298214" y="7614393"/>
            <a:ext cx="1122680" cy="40640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R="5080" indent="-1270" algn="ctr">
              <a:lnSpc>
                <a:spcPct val="103699"/>
              </a:lnSpc>
              <a:spcBef>
                <a:spcPts val="110"/>
              </a:spcBef>
            </a:pPr>
            <a:r>
              <a:rPr sz="800" spc="5" dirty="0">
                <a:latin typeface="Calibri"/>
                <a:cs typeface="Calibri"/>
              </a:rPr>
              <a:t>Peserta </a:t>
            </a:r>
            <a:r>
              <a:rPr sz="800" spc="10" dirty="0">
                <a:latin typeface="Calibri"/>
                <a:cs typeface="Calibri"/>
              </a:rPr>
              <a:t>melakukan  </a:t>
            </a:r>
            <a:r>
              <a:rPr sz="800" spc="5" dirty="0">
                <a:latin typeface="Calibri"/>
                <a:cs typeface="Calibri"/>
              </a:rPr>
              <a:t>penyambungan core </a:t>
            </a:r>
            <a:r>
              <a:rPr sz="800" spc="10" dirty="0">
                <a:latin typeface="Calibri"/>
                <a:cs typeface="Calibri"/>
              </a:rPr>
              <a:t>pada  </a:t>
            </a:r>
            <a:r>
              <a:rPr sz="800" spc="5" dirty="0">
                <a:latin typeface="Calibri"/>
                <a:cs typeface="Calibri"/>
              </a:rPr>
              <a:t>closure</a:t>
            </a:r>
            <a:r>
              <a:rPr sz="800" spc="15" dirty="0">
                <a:latin typeface="Calibri"/>
                <a:cs typeface="Calibri"/>
              </a:rPr>
              <a:t> </a:t>
            </a:r>
            <a:r>
              <a:rPr sz="800" spc="5" dirty="0">
                <a:latin typeface="Calibri"/>
                <a:cs typeface="Calibri"/>
              </a:rPr>
              <a:t>ini.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67" name="object 67"/>
          <p:cNvSpPr/>
          <p:nvPr/>
        </p:nvSpPr>
        <p:spPr>
          <a:xfrm>
            <a:off x="717549" y="5391150"/>
            <a:ext cx="6337300" cy="3556000"/>
          </a:xfrm>
          <a:custGeom>
            <a:avLst/>
            <a:gdLst/>
            <a:ahLst/>
            <a:cxnLst/>
            <a:rect l="l" t="t" r="r" b="b"/>
            <a:pathLst>
              <a:path w="6337300" h="3556000">
                <a:moveTo>
                  <a:pt x="0" y="0"/>
                </a:moveTo>
                <a:lnTo>
                  <a:pt x="6337300" y="0"/>
                </a:lnTo>
                <a:lnTo>
                  <a:pt x="6337300" y="3556000"/>
                </a:lnTo>
                <a:lnTo>
                  <a:pt x="0" y="35560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535"/>
              </a:lnSpc>
            </a:pPr>
            <a:fld id="{81D60167-4931-47E6-BA6A-407CBD079E47}" type="slidenum">
              <a:rPr dirty="0"/>
              <a:t>7</a:t>
            </a:fld>
            <a:endParaRPr dirty="0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645870" y="4338673"/>
            <a:ext cx="480659" cy="2476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67231" y="1342136"/>
            <a:ext cx="344423" cy="3474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17549" y="1098550"/>
            <a:ext cx="6337300" cy="356870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 marL="663575">
              <a:lnSpc>
                <a:spcPct val="100000"/>
              </a:lnSpc>
              <a:spcBef>
                <a:spcPts val="1100"/>
              </a:spcBef>
            </a:pPr>
            <a:r>
              <a:rPr sz="1100" b="1" spc="-5" dirty="0">
                <a:solidFill>
                  <a:srgbClr val="FF0000"/>
                </a:solidFill>
                <a:latin typeface="Cambria"/>
                <a:cs typeface="Cambria"/>
              </a:rPr>
              <a:t>Pengukuran </a:t>
            </a:r>
            <a:r>
              <a:rPr sz="1100" b="1" dirty="0">
                <a:solidFill>
                  <a:srgbClr val="FF0000"/>
                </a:solidFill>
                <a:latin typeface="Cambria"/>
                <a:cs typeface="Cambria"/>
              </a:rPr>
              <a:t>dengan optical </a:t>
            </a:r>
            <a:r>
              <a:rPr sz="1100" b="1" spc="-10" dirty="0">
                <a:solidFill>
                  <a:srgbClr val="FF0000"/>
                </a:solidFill>
                <a:latin typeface="Cambria"/>
                <a:cs typeface="Cambria"/>
              </a:rPr>
              <a:t>power </a:t>
            </a:r>
            <a:r>
              <a:rPr sz="1100" b="1" dirty="0">
                <a:solidFill>
                  <a:srgbClr val="FF0000"/>
                </a:solidFill>
                <a:latin typeface="Cambria"/>
                <a:cs typeface="Cambria"/>
              </a:rPr>
              <a:t>meter</a:t>
            </a:r>
            <a:r>
              <a:rPr sz="1100" b="1" spc="25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100" b="1" dirty="0">
                <a:solidFill>
                  <a:srgbClr val="FF0000"/>
                </a:solidFill>
                <a:latin typeface="Cambria"/>
                <a:cs typeface="Cambria"/>
              </a:rPr>
              <a:t>::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 marL="981075" indent="-318135">
              <a:lnSpc>
                <a:spcPct val="100000"/>
              </a:lnSpc>
              <a:spcBef>
                <a:spcPts val="970"/>
              </a:spcBef>
              <a:buAutoNum type="arabicParenR"/>
              <a:tabLst>
                <a:tab pos="981075" algn="l"/>
                <a:tab pos="981710" algn="l"/>
              </a:tabLst>
            </a:pPr>
            <a:r>
              <a:rPr sz="1100" dirty="0">
                <a:latin typeface="Cambria"/>
                <a:cs typeface="Cambria"/>
              </a:rPr>
              <a:t>Peralatan Komponen link </a:t>
            </a:r>
            <a:r>
              <a:rPr sz="1100" spc="-5" dirty="0">
                <a:latin typeface="Cambria"/>
                <a:cs typeface="Cambria"/>
              </a:rPr>
              <a:t>serat </a:t>
            </a:r>
            <a:r>
              <a:rPr sz="1100" dirty="0">
                <a:latin typeface="Cambria"/>
                <a:cs typeface="Cambria"/>
              </a:rPr>
              <a:t>optik</a:t>
            </a:r>
            <a:r>
              <a:rPr sz="1100" spc="5" dirty="0">
                <a:latin typeface="Cambria"/>
                <a:cs typeface="Cambria"/>
              </a:rPr>
              <a:t> </a:t>
            </a:r>
            <a:r>
              <a:rPr sz="1100" dirty="0">
                <a:latin typeface="Cambria"/>
                <a:cs typeface="Cambria"/>
              </a:rPr>
              <a:t>:</a:t>
            </a:r>
            <a:endParaRPr sz="1100">
              <a:latin typeface="Cambria"/>
              <a:cs typeface="Cambria"/>
            </a:endParaRPr>
          </a:p>
          <a:p>
            <a:pPr marL="1298575" lvl="1" indent="-318135">
              <a:lnSpc>
                <a:spcPct val="100000"/>
              </a:lnSpc>
              <a:spcBef>
                <a:spcPts val="670"/>
              </a:spcBef>
              <a:buAutoNum type="alphaLcParenR"/>
              <a:tabLst>
                <a:tab pos="1298575" algn="l"/>
                <a:tab pos="1299210" algn="l"/>
              </a:tabLst>
            </a:pPr>
            <a:r>
              <a:rPr sz="1100" dirty="0">
                <a:latin typeface="Cambria"/>
                <a:cs typeface="Cambria"/>
              </a:rPr>
              <a:t>Pengirim</a:t>
            </a:r>
            <a:r>
              <a:rPr sz="1100" spc="5" dirty="0">
                <a:latin typeface="Cambria"/>
                <a:cs typeface="Cambria"/>
              </a:rPr>
              <a:t> </a:t>
            </a:r>
            <a:r>
              <a:rPr sz="1100" dirty="0">
                <a:latin typeface="Cambria"/>
                <a:cs typeface="Cambria"/>
              </a:rPr>
              <a:t>(transmitter).</a:t>
            </a:r>
            <a:endParaRPr sz="1100">
              <a:latin typeface="Cambria"/>
              <a:cs typeface="Cambria"/>
            </a:endParaRPr>
          </a:p>
          <a:p>
            <a:pPr marL="1298575" lvl="1" indent="-318135">
              <a:lnSpc>
                <a:spcPct val="100000"/>
              </a:lnSpc>
              <a:spcBef>
                <a:spcPts val="695"/>
              </a:spcBef>
              <a:buAutoNum type="alphaLcParenR"/>
              <a:tabLst>
                <a:tab pos="1298575" algn="l"/>
                <a:tab pos="1299210" algn="l"/>
              </a:tabLst>
            </a:pPr>
            <a:r>
              <a:rPr sz="1100" spc="-5" dirty="0">
                <a:latin typeface="Cambria"/>
                <a:cs typeface="Cambria"/>
              </a:rPr>
              <a:t>Patch</a:t>
            </a:r>
            <a:r>
              <a:rPr sz="1100" spc="5" dirty="0">
                <a:latin typeface="Cambria"/>
                <a:cs typeface="Cambria"/>
              </a:rPr>
              <a:t> </a:t>
            </a:r>
            <a:r>
              <a:rPr sz="1100" spc="-5" dirty="0">
                <a:latin typeface="Cambria"/>
                <a:cs typeface="Cambria"/>
              </a:rPr>
              <a:t>cord.</a:t>
            </a:r>
            <a:endParaRPr sz="1100">
              <a:latin typeface="Cambria"/>
              <a:cs typeface="Cambria"/>
            </a:endParaRPr>
          </a:p>
          <a:p>
            <a:pPr marL="1298575" lvl="1" indent="-318135">
              <a:lnSpc>
                <a:spcPct val="100000"/>
              </a:lnSpc>
              <a:spcBef>
                <a:spcPts val="675"/>
              </a:spcBef>
              <a:buAutoNum type="alphaLcParenR"/>
              <a:tabLst>
                <a:tab pos="1298575" algn="l"/>
                <a:tab pos="1299210" algn="l"/>
              </a:tabLst>
            </a:pPr>
            <a:r>
              <a:rPr sz="1100" dirty="0">
                <a:latin typeface="Cambria"/>
                <a:cs typeface="Cambria"/>
              </a:rPr>
              <a:t>Jaringan </a:t>
            </a:r>
            <a:r>
              <a:rPr sz="1100" spc="-5" dirty="0">
                <a:latin typeface="Cambria"/>
                <a:cs typeface="Cambria"/>
              </a:rPr>
              <a:t>serat </a:t>
            </a:r>
            <a:r>
              <a:rPr sz="1100" dirty="0">
                <a:latin typeface="Cambria"/>
                <a:cs typeface="Cambria"/>
              </a:rPr>
              <a:t>optik.</a:t>
            </a:r>
            <a:endParaRPr sz="1100">
              <a:latin typeface="Cambria"/>
              <a:cs typeface="Cambria"/>
            </a:endParaRPr>
          </a:p>
          <a:p>
            <a:pPr marL="1298575" lvl="1" indent="-318135">
              <a:lnSpc>
                <a:spcPct val="100000"/>
              </a:lnSpc>
              <a:spcBef>
                <a:spcPts val="695"/>
              </a:spcBef>
              <a:buAutoNum type="alphaLcParenR"/>
              <a:tabLst>
                <a:tab pos="1298575" algn="l"/>
                <a:tab pos="1299210" algn="l"/>
              </a:tabLst>
            </a:pPr>
            <a:r>
              <a:rPr sz="1100" dirty="0">
                <a:latin typeface="Cambria"/>
                <a:cs typeface="Cambria"/>
              </a:rPr>
              <a:t>Sambungan </a:t>
            </a:r>
            <a:r>
              <a:rPr sz="1100" spc="-5" dirty="0">
                <a:latin typeface="Cambria"/>
                <a:cs typeface="Cambria"/>
              </a:rPr>
              <a:t>serat </a:t>
            </a:r>
            <a:r>
              <a:rPr sz="1100" dirty="0">
                <a:latin typeface="Cambria"/>
                <a:cs typeface="Cambria"/>
              </a:rPr>
              <a:t>optik (splicing</a:t>
            </a:r>
            <a:r>
              <a:rPr sz="1100" spc="5" dirty="0">
                <a:latin typeface="Cambria"/>
                <a:cs typeface="Cambria"/>
              </a:rPr>
              <a:t> </a:t>
            </a:r>
            <a:r>
              <a:rPr sz="1100" dirty="0">
                <a:latin typeface="Cambria"/>
                <a:cs typeface="Cambria"/>
              </a:rPr>
              <a:t>point).</a:t>
            </a:r>
            <a:endParaRPr sz="1100">
              <a:latin typeface="Cambria"/>
              <a:cs typeface="Cambria"/>
            </a:endParaRPr>
          </a:p>
          <a:p>
            <a:pPr marL="1298575" lvl="1" indent="-318135">
              <a:lnSpc>
                <a:spcPct val="100000"/>
              </a:lnSpc>
              <a:spcBef>
                <a:spcPts val="670"/>
              </a:spcBef>
              <a:buAutoNum type="alphaLcParenR"/>
              <a:tabLst>
                <a:tab pos="1298575" algn="l"/>
                <a:tab pos="1299210" algn="l"/>
              </a:tabLst>
            </a:pPr>
            <a:r>
              <a:rPr sz="1100" dirty="0">
                <a:latin typeface="Cambria"/>
                <a:cs typeface="Cambria"/>
              </a:rPr>
              <a:t>Penerima </a:t>
            </a:r>
            <a:r>
              <a:rPr sz="1100" spc="-5" dirty="0">
                <a:latin typeface="Cambria"/>
                <a:cs typeface="Cambria"/>
              </a:rPr>
              <a:t>(receiver).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050">
              <a:latin typeface="Times New Roman"/>
              <a:cs typeface="Times New Roman"/>
            </a:endParaRPr>
          </a:p>
          <a:p>
            <a:pPr marL="374650">
              <a:lnSpc>
                <a:spcPct val="100000"/>
              </a:lnSpc>
            </a:pPr>
            <a:r>
              <a:rPr sz="700" spc="5" dirty="0">
                <a:latin typeface="Calibri"/>
                <a:cs typeface="Calibri"/>
              </a:rPr>
              <a:t>Page </a:t>
            </a:r>
            <a:r>
              <a:rPr sz="700" dirty="0">
                <a:latin typeface="Calibri"/>
                <a:cs typeface="Calibri"/>
              </a:rPr>
              <a:t>-</a:t>
            </a:r>
            <a:r>
              <a:rPr sz="700" spc="25" dirty="0">
                <a:latin typeface="Calibri"/>
                <a:cs typeface="Calibri"/>
              </a:rPr>
              <a:t> </a:t>
            </a:r>
            <a:r>
              <a:rPr sz="700" spc="15" dirty="0">
                <a:latin typeface="Calibri"/>
                <a:cs typeface="Calibri"/>
              </a:rPr>
              <a:t>159</a:t>
            </a:r>
            <a:endParaRPr sz="7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014383" y="1765942"/>
            <a:ext cx="1207642" cy="128874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409662" y="3209178"/>
            <a:ext cx="954299" cy="74876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267450" y="4006710"/>
            <a:ext cx="370416" cy="32789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645870" y="8619760"/>
            <a:ext cx="480659" cy="2467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717549" y="5391150"/>
            <a:ext cx="6337300" cy="355600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 marL="870585" indent="-318135">
              <a:lnSpc>
                <a:spcPct val="100000"/>
              </a:lnSpc>
              <a:spcBef>
                <a:spcPts val="1000"/>
              </a:spcBef>
              <a:buAutoNum type="arabicParenR" startAt="2"/>
              <a:tabLst>
                <a:tab pos="870585" algn="l"/>
                <a:tab pos="871219" algn="l"/>
              </a:tabLst>
            </a:pPr>
            <a:r>
              <a:rPr sz="1100" dirty="0">
                <a:latin typeface="Cambria"/>
                <a:cs typeface="Cambria"/>
              </a:rPr>
              <a:t>Prinsip </a:t>
            </a:r>
            <a:r>
              <a:rPr sz="1100" spc="-5" dirty="0">
                <a:latin typeface="Cambria"/>
                <a:cs typeface="Cambria"/>
              </a:rPr>
              <a:t>pengukuran</a:t>
            </a:r>
            <a:r>
              <a:rPr sz="1100" dirty="0">
                <a:latin typeface="Cambria"/>
                <a:cs typeface="Cambria"/>
              </a:rPr>
              <a:t> :</a:t>
            </a:r>
            <a:endParaRPr sz="1100">
              <a:latin typeface="Cambria"/>
              <a:cs typeface="Cambria"/>
            </a:endParaRPr>
          </a:p>
          <a:p>
            <a:pPr marL="1188085" marR="796925" lvl="1" indent="-317500">
              <a:lnSpc>
                <a:spcPts val="1300"/>
              </a:lnSpc>
              <a:spcBef>
                <a:spcPts val="735"/>
              </a:spcBef>
              <a:buAutoNum type="alphaLcParenR"/>
              <a:tabLst>
                <a:tab pos="1188085" algn="l"/>
                <a:tab pos="1188720" algn="l"/>
              </a:tabLst>
            </a:pPr>
            <a:r>
              <a:rPr sz="1100" spc="-5" dirty="0">
                <a:latin typeface="Cambria"/>
                <a:cs typeface="Cambria"/>
              </a:rPr>
              <a:t>Pengukuran </a:t>
            </a:r>
            <a:r>
              <a:rPr sz="1100" dirty="0">
                <a:latin typeface="Cambria"/>
                <a:cs typeface="Cambria"/>
              </a:rPr>
              <a:t>dengan </a:t>
            </a:r>
            <a:r>
              <a:rPr sz="1100" i="1" dirty="0">
                <a:latin typeface="Cambria"/>
                <a:cs typeface="Cambria"/>
              </a:rPr>
              <a:t>power meter </a:t>
            </a:r>
            <a:r>
              <a:rPr sz="1100" dirty="0">
                <a:latin typeface="Cambria"/>
                <a:cs typeface="Cambria"/>
              </a:rPr>
              <a:t>bertujuan untuk menentukan redaman  saluran </a:t>
            </a:r>
            <a:r>
              <a:rPr sz="1100" spc="-5" dirty="0">
                <a:latin typeface="Cambria"/>
                <a:cs typeface="Cambria"/>
              </a:rPr>
              <a:t>(</a:t>
            </a:r>
            <a:r>
              <a:rPr sz="1100" i="1" spc="-5" dirty="0">
                <a:latin typeface="Cambria"/>
                <a:cs typeface="Cambria"/>
              </a:rPr>
              <a:t>total </a:t>
            </a:r>
            <a:r>
              <a:rPr sz="1100" i="1" dirty="0">
                <a:latin typeface="Cambria"/>
                <a:cs typeface="Cambria"/>
              </a:rPr>
              <a:t>loss</a:t>
            </a:r>
            <a:r>
              <a:rPr sz="1100" dirty="0">
                <a:latin typeface="Cambria"/>
                <a:cs typeface="Cambria"/>
              </a:rPr>
              <a:t>) kabel </a:t>
            </a:r>
            <a:r>
              <a:rPr sz="1100" spc="-5" dirty="0">
                <a:latin typeface="Cambria"/>
                <a:cs typeface="Cambria"/>
              </a:rPr>
              <a:t>serat </a:t>
            </a:r>
            <a:r>
              <a:rPr sz="1100" dirty="0">
                <a:latin typeface="Cambria"/>
                <a:cs typeface="Cambria"/>
              </a:rPr>
              <a:t>optik </a:t>
            </a:r>
            <a:r>
              <a:rPr sz="1100" spc="-5" dirty="0">
                <a:latin typeface="Cambria"/>
                <a:cs typeface="Cambria"/>
              </a:rPr>
              <a:t>secara</a:t>
            </a:r>
            <a:r>
              <a:rPr sz="1100" spc="30" dirty="0">
                <a:latin typeface="Cambria"/>
                <a:cs typeface="Cambria"/>
              </a:rPr>
              <a:t> </a:t>
            </a:r>
            <a:r>
              <a:rPr sz="1100" dirty="0">
                <a:latin typeface="Cambria"/>
                <a:cs typeface="Cambria"/>
              </a:rPr>
              <a:t>akurat.</a:t>
            </a:r>
            <a:endParaRPr sz="1100">
              <a:latin typeface="Cambria"/>
              <a:cs typeface="Cambria"/>
            </a:endParaRPr>
          </a:p>
          <a:p>
            <a:pPr marL="1188085" marR="420370" lvl="1" indent="-317500">
              <a:lnSpc>
                <a:spcPct val="101200"/>
              </a:lnSpc>
              <a:spcBef>
                <a:spcPts val="610"/>
              </a:spcBef>
              <a:buAutoNum type="alphaLcParenR"/>
              <a:tabLst>
                <a:tab pos="1188085" algn="l"/>
                <a:tab pos="1188720" algn="l"/>
              </a:tabLst>
            </a:pPr>
            <a:r>
              <a:rPr sz="1100" dirty="0">
                <a:latin typeface="Cambria"/>
                <a:cs typeface="Cambria"/>
              </a:rPr>
              <a:t>Redaman </a:t>
            </a:r>
            <a:r>
              <a:rPr sz="1100" spc="-5" dirty="0">
                <a:latin typeface="Cambria"/>
                <a:cs typeface="Cambria"/>
              </a:rPr>
              <a:t>serat </a:t>
            </a:r>
            <a:r>
              <a:rPr sz="1100" dirty="0">
                <a:latin typeface="Cambria"/>
                <a:cs typeface="Cambria"/>
              </a:rPr>
              <a:t>optik merupakan fungsi panjang gelombang, maka </a:t>
            </a:r>
            <a:r>
              <a:rPr sz="1100" spc="-5" dirty="0">
                <a:latin typeface="Cambria"/>
                <a:cs typeface="Cambria"/>
              </a:rPr>
              <a:t>pengukuran  </a:t>
            </a:r>
            <a:r>
              <a:rPr sz="1100" spc="5" dirty="0">
                <a:latin typeface="Cambria"/>
                <a:cs typeface="Cambria"/>
              </a:rPr>
              <a:t>harus </a:t>
            </a:r>
            <a:r>
              <a:rPr sz="1100" dirty="0">
                <a:latin typeface="Cambria"/>
                <a:cs typeface="Cambria"/>
              </a:rPr>
              <a:t>dilakukan sesuai dengan panjang gelombang pada </a:t>
            </a:r>
            <a:r>
              <a:rPr sz="1100" spc="-5" dirty="0">
                <a:latin typeface="Cambria"/>
                <a:cs typeface="Cambria"/>
              </a:rPr>
              <a:t>perangkat </a:t>
            </a:r>
            <a:r>
              <a:rPr sz="1100" dirty="0">
                <a:latin typeface="Cambria"/>
                <a:cs typeface="Cambria"/>
              </a:rPr>
              <a:t>transmisi.  Bila </a:t>
            </a:r>
            <a:r>
              <a:rPr sz="1100" spc="-5" dirty="0">
                <a:latin typeface="Cambria"/>
                <a:cs typeface="Cambria"/>
              </a:rPr>
              <a:t>perangkat bekerja </a:t>
            </a:r>
            <a:r>
              <a:rPr sz="1100" dirty="0">
                <a:latin typeface="Cambria"/>
                <a:cs typeface="Cambria"/>
              </a:rPr>
              <a:t>pada panjang gelombang 1550 nm, maka sumber  </a:t>
            </a:r>
            <a:r>
              <a:rPr sz="1100" spc="-5" dirty="0">
                <a:latin typeface="Cambria"/>
                <a:cs typeface="Cambria"/>
              </a:rPr>
              <a:t>cahaya yang </a:t>
            </a:r>
            <a:r>
              <a:rPr sz="1100" dirty="0">
                <a:latin typeface="Cambria"/>
                <a:cs typeface="Cambria"/>
              </a:rPr>
              <a:t>digunakan </a:t>
            </a:r>
            <a:r>
              <a:rPr sz="1100" spc="-5" dirty="0">
                <a:latin typeface="Cambria"/>
                <a:cs typeface="Cambria"/>
              </a:rPr>
              <a:t>juga </a:t>
            </a:r>
            <a:r>
              <a:rPr sz="1100" spc="5" dirty="0">
                <a:latin typeface="Cambria"/>
                <a:cs typeface="Cambria"/>
              </a:rPr>
              <a:t>harus </a:t>
            </a:r>
            <a:r>
              <a:rPr sz="1100" dirty="0">
                <a:latin typeface="Cambria"/>
                <a:cs typeface="Cambria"/>
              </a:rPr>
              <a:t>1550</a:t>
            </a:r>
            <a:r>
              <a:rPr sz="1100" spc="35" dirty="0">
                <a:latin typeface="Cambria"/>
                <a:cs typeface="Cambria"/>
              </a:rPr>
              <a:t> </a:t>
            </a:r>
            <a:r>
              <a:rPr sz="1100" dirty="0">
                <a:latin typeface="Cambria"/>
                <a:cs typeface="Cambria"/>
              </a:rPr>
              <a:t>nm.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 marL="374650">
              <a:lnSpc>
                <a:spcPct val="100000"/>
              </a:lnSpc>
              <a:spcBef>
                <a:spcPts val="1140"/>
              </a:spcBef>
            </a:pPr>
            <a:r>
              <a:rPr sz="700" spc="5" dirty="0">
                <a:latin typeface="Calibri"/>
                <a:cs typeface="Calibri"/>
              </a:rPr>
              <a:t>Page </a:t>
            </a:r>
            <a:r>
              <a:rPr sz="700" dirty="0">
                <a:latin typeface="Calibri"/>
                <a:cs typeface="Calibri"/>
              </a:rPr>
              <a:t>-</a:t>
            </a:r>
            <a:r>
              <a:rPr sz="700" spc="25" dirty="0">
                <a:latin typeface="Calibri"/>
                <a:cs typeface="Calibri"/>
              </a:rPr>
              <a:t> </a:t>
            </a:r>
            <a:r>
              <a:rPr sz="700" spc="15" dirty="0">
                <a:latin typeface="Calibri"/>
                <a:cs typeface="Calibri"/>
              </a:rPr>
              <a:t>160</a:t>
            </a:r>
            <a:endParaRPr sz="700">
              <a:latin typeface="Calibri"/>
              <a:cs typeface="Calibri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535"/>
              </a:lnSpc>
            </a:pPr>
            <a:fld id="{81D60167-4931-47E6-BA6A-407CBD079E47}" type="slidenum">
              <a:rPr dirty="0"/>
              <a:t>70</a:t>
            </a:fld>
            <a:endParaRPr dirty="0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92199" y="4437650"/>
            <a:ext cx="407670" cy="132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700" spc="5" dirty="0">
                <a:latin typeface="Calibri"/>
                <a:cs typeface="Calibri"/>
              </a:rPr>
              <a:t>Page </a:t>
            </a:r>
            <a:r>
              <a:rPr sz="700" dirty="0">
                <a:latin typeface="Calibri"/>
                <a:cs typeface="Calibri"/>
              </a:rPr>
              <a:t>-</a:t>
            </a:r>
            <a:r>
              <a:rPr sz="700" spc="-35" dirty="0">
                <a:latin typeface="Calibri"/>
                <a:cs typeface="Calibri"/>
              </a:rPr>
              <a:t> </a:t>
            </a:r>
            <a:r>
              <a:rPr sz="700" spc="15" dirty="0">
                <a:latin typeface="Calibri"/>
                <a:cs typeface="Calibri"/>
              </a:rPr>
              <a:t>161</a:t>
            </a:r>
            <a:endParaRPr sz="7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645870" y="4338673"/>
            <a:ext cx="480659" cy="2476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316470" y="1192858"/>
            <a:ext cx="5368290" cy="2253615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316865" indent="-316865">
              <a:lnSpc>
                <a:spcPct val="100000"/>
              </a:lnSpc>
              <a:spcBef>
                <a:spcPts val="480"/>
              </a:spcBef>
              <a:buAutoNum type="arabicParenR" startAt="3"/>
              <a:tabLst>
                <a:tab pos="316865" algn="l"/>
                <a:tab pos="317500" algn="l"/>
              </a:tabLst>
            </a:pPr>
            <a:r>
              <a:rPr sz="1100" spc="-5" dirty="0">
                <a:latin typeface="Cambria"/>
                <a:cs typeface="Cambria"/>
              </a:rPr>
              <a:t>Pengukuran </a:t>
            </a:r>
            <a:r>
              <a:rPr sz="1100" spc="5" dirty="0">
                <a:latin typeface="Cambria"/>
                <a:cs typeface="Cambria"/>
              </a:rPr>
              <a:t>dalam </a:t>
            </a:r>
            <a:r>
              <a:rPr sz="1100" dirty="0">
                <a:latin typeface="Cambria"/>
                <a:cs typeface="Cambria"/>
              </a:rPr>
              <a:t>satuan decibel (dB)</a:t>
            </a:r>
            <a:r>
              <a:rPr sz="1100" spc="15" dirty="0">
                <a:latin typeface="Cambria"/>
                <a:cs typeface="Cambria"/>
              </a:rPr>
              <a:t> </a:t>
            </a:r>
            <a:r>
              <a:rPr sz="1100" dirty="0">
                <a:latin typeface="Cambria"/>
                <a:cs typeface="Cambria"/>
              </a:rPr>
              <a:t>:</a:t>
            </a:r>
            <a:endParaRPr sz="1100">
              <a:latin typeface="Cambria"/>
              <a:cs typeface="Cambria"/>
            </a:endParaRPr>
          </a:p>
          <a:p>
            <a:pPr marL="635000" lvl="1" indent="-317500">
              <a:lnSpc>
                <a:spcPct val="100000"/>
              </a:lnSpc>
              <a:spcBef>
                <a:spcPts val="385"/>
              </a:spcBef>
              <a:buAutoNum type="alphaLcParenR"/>
              <a:tabLst>
                <a:tab pos="634365" algn="l"/>
                <a:tab pos="635000" algn="l"/>
              </a:tabLst>
            </a:pPr>
            <a:r>
              <a:rPr sz="1100" dirty="0">
                <a:latin typeface="Cambria"/>
                <a:cs typeface="Cambria"/>
              </a:rPr>
              <a:t>Satuan </a:t>
            </a:r>
            <a:r>
              <a:rPr sz="1100" spc="-5" dirty="0">
                <a:latin typeface="Cambria"/>
                <a:cs typeface="Cambria"/>
              </a:rPr>
              <a:t>cahaya yang terukur dinyatakan </a:t>
            </a:r>
            <a:r>
              <a:rPr sz="1100" spc="5" dirty="0">
                <a:latin typeface="Cambria"/>
                <a:cs typeface="Cambria"/>
              </a:rPr>
              <a:t>dalam </a:t>
            </a:r>
            <a:r>
              <a:rPr sz="1100" dirty="0">
                <a:latin typeface="Cambria"/>
                <a:cs typeface="Cambria"/>
              </a:rPr>
              <a:t>milliwatt</a:t>
            </a:r>
            <a:r>
              <a:rPr sz="1100" spc="40" dirty="0">
                <a:latin typeface="Cambria"/>
                <a:cs typeface="Cambria"/>
              </a:rPr>
              <a:t> </a:t>
            </a:r>
            <a:r>
              <a:rPr sz="1100" spc="5" dirty="0">
                <a:latin typeface="Cambria"/>
                <a:cs typeface="Cambria"/>
              </a:rPr>
              <a:t>(mW).</a:t>
            </a:r>
            <a:endParaRPr sz="1100">
              <a:latin typeface="Cambria"/>
              <a:cs typeface="Cambria"/>
            </a:endParaRPr>
          </a:p>
          <a:p>
            <a:pPr marL="635000" marR="421640" lvl="1" indent="-317500">
              <a:lnSpc>
                <a:spcPct val="100000"/>
              </a:lnSpc>
              <a:spcBef>
                <a:spcPts val="480"/>
              </a:spcBef>
              <a:buAutoNum type="alphaLcParenR"/>
              <a:tabLst>
                <a:tab pos="634365" algn="l"/>
                <a:tab pos="635000" algn="l"/>
              </a:tabLst>
            </a:pPr>
            <a:r>
              <a:rPr sz="1100" dirty="0">
                <a:latin typeface="Cambria"/>
                <a:cs typeface="Cambria"/>
              </a:rPr>
              <a:t>Bentuk satuan </a:t>
            </a:r>
            <a:r>
              <a:rPr sz="1100" spc="-5" dirty="0">
                <a:latin typeface="Cambria"/>
                <a:cs typeface="Cambria"/>
              </a:rPr>
              <a:t>pengukuran </a:t>
            </a:r>
            <a:r>
              <a:rPr sz="1100" dirty="0">
                <a:latin typeface="Cambria"/>
                <a:cs typeface="Cambria"/>
              </a:rPr>
              <a:t>lain </a:t>
            </a:r>
            <a:r>
              <a:rPr sz="1100" spc="-5" dirty="0">
                <a:latin typeface="Cambria"/>
                <a:cs typeface="Cambria"/>
              </a:rPr>
              <a:t>yang </a:t>
            </a:r>
            <a:r>
              <a:rPr sz="1100" dirty="0">
                <a:latin typeface="Cambria"/>
                <a:cs typeface="Cambria"/>
              </a:rPr>
              <a:t>lebih sederhana </a:t>
            </a:r>
            <a:r>
              <a:rPr sz="1100" spc="5" dirty="0">
                <a:latin typeface="Cambria"/>
                <a:cs typeface="Cambria"/>
              </a:rPr>
              <a:t>dan mudah dalam  </a:t>
            </a:r>
            <a:r>
              <a:rPr sz="1100" dirty="0">
                <a:latin typeface="Cambria"/>
                <a:cs typeface="Cambria"/>
              </a:rPr>
              <a:t>perhitungan adalah decibel</a:t>
            </a:r>
            <a:r>
              <a:rPr sz="1100" spc="10" dirty="0">
                <a:latin typeface="Cambria"/>
                <a:cs typeface="Cambria"/>
              </a:rPr>
              <a:t> </a:t>
            </a:r>
            <a:r>
              <a:rPr sz="1100" dirty="0">
                <a:latin typeface="Cambria"/>
                <a:cs typeface="Cambria"/>
              </a:rPr>
              <a:t>(dB).</a:t>
            </a:r>
            <a:endParaRPr sz="1100">
              <a:latin typeface="Cambria"/>
              <a:cs typeface="Cambria"/>
            </a:endParaRPr>
          </a:p>
          <a:p>
            <a:pPr marL="635000" marR="22860" lvl="1" indent="-317500">
              <a:lnSpc>
                <a:spcPts val="1300"/>
              </a:lnSpc>
              <a:spcBef>
                <a:spcPts val="540"/>
              </a:spcBef>
              <a:buAutoNum type="alphaLcParenR"/>
              <a:tabLst>
                <a:tab pos="634365" algn="l"/>
                <a:tab pos="635000" algn="l"/>
              </a:tabLst>
            </a:pPr>
            <a:r>
              <a:rPr sz="1100" dirty="0">
                <a:latin typeface="Cambria"/>
                <a:cs typeface="Cambria"/>
              </a:rPr>
              <a:t>Decibel adalah satuan </a:t>
            </a:r>
            <a:r>
              <a:rPr sz="1100" spc="5" dirty="0">
                <a:latin typeface="Cambria"/>
                <a:cs typeface="Cambria"/>
              </a:rPr>
              <a:t>umum </a:t>
            </a:r>
            <a:r>
              <a:rPr sz="1100" spc="-5" dirty="0">
                <a:latin typeface="Cambria"/>
                <a:cs typeface="Cambria"/>
              </a:rPr>
              <a:t>yang </a:t>
            </a:r>
            <a:r>
              <a:rPr sz="1100" dirty="0">
                <a:latin typeface="Cambria"/>
                <a:cs typeface="Cambria"/>
              </a:rPr>
              <a:t>digunakan untuk mengukur loss (redaman)  atau gain (penguat) pada sebuah</a:t>
            </a:r>
            <a:r>
              <a:rPr sz="1100" spc="25" dirty="0">
                <a:latin typeface="Cambria"/>
                <a:cs typeface="Cambria"/>
              </a:rPr>
              <a:t> </a:t>
            </a:r>
            <a:r>
              <a:rPr sz="1100" dirty="0">
                <a:latin typeface="Cambria"/>
                <a:cs typeface="Cambria"/>
              </a:rPr>
              <a:t>sistem.</a:t>
            </a:r>
            <a:endParaRPr sz="1100">
              <a:latin typeface="Cambria"/>
              <a:cs typeface="Cambria"/>
            </a:endParaRPr>
          </a:p>
          <a:p>
            <a:pPr marL="635000" marR="228600" indent="-317500">
              <a:lnSpc>
                <a:spcPct val="107300"/>
              </a:lnSpc>
              <a:spcBef>
                <a:spcPts val="245"/>
              </a:spcBef>
              <a:buAutoNum type="alphaLcParenR" startAt="5"/>
              <a:tabLst>
                <a:tab pos="634365" algn="l"/>
                <a:tab pos="635000" algn="l"/>
              </a:tabLst>
            </a:pPr>
            <a:r>
              <a:rPr sz="1100" dirty="0">
                <a:latin typeface="Cambria"/>
                <a:cs typeface="Cambria"/>
              </a:rPr>
              <a:t>Decibel merupakan perbandingan </a:t>
            </a:r>
            <a:r>
              <a:rPr sz="1100" spc="-5" dirty="0">
                <a:latin typeface="Cambria"/>
                <a:cs typeface="Cambria"/>
              </a:rPr>
              <a:t>daya, tegangan, </a:t>
            </a:r>
            <a:r>
              <a:rPr sz="1100" spc="5" dirty="0">
                <a:latin typeface="Cambria"/>
                <a:cs typeface="Cambria"/>
              </a:rPr>
              <a:t>maupun </a:t>
            </a:r>
            <a:r>
              <a:rPr sz="1100" dirty="0">
                <a:latin typeface="Cambria"/>
                <a:cs typeface="Cambria"/>
              </a:rPr>
              <a:t>arus </a:t>
            </a:r>
            <a:r>
              <a:rPr sz="1100" spc="-5" dirty="0">
                <a:latin typeface="Cambria"/>
                <a:cs typeface="Cambria"/>
              </a:rPr>
              <a:t>antara </a:t>
            </a:r>
            <a:r>
              <a:rPr sz="1100" dirty="0">
                <a:latin typeface="Cambria"/>
                <a:cs typeface="Cambria"/>
              </a:rPr>
              <a:t>dua  titik </a:t>
            </a:r>
            <a:r>
              <a:rPr sz="1100" spc="5" dirty="0">
                <a:latin typeface="Cambria"/>
                <a:cs typeface="Cambria"/>
              </a:rPr>
              <a:t>dalam </a:t>
            </a:r>
            <a:r>
              <a:rPr sz="1100" dirty="0">
                <a:latin typeface="Cambria"/>
                <a:cs typeface="Cambria"/>
              </a:rPr>
              <a:t>bentuk</a:t>
            </a:r>
            <a:r>
              <a:rPr sz="1100" spc="10" dirty="0">
                <a:latin typeface="Cambria"/>
                <a:cs typeface="Cambria"/>
              </a:rPr>
              <a:t> </a:t>
            </a:r>
            <a:r>
              <a:rPr sz="1100" dirty="0">
                <a:latin typeface="Cambria"/>
                <a:cs typeface="Cambria"/>
              </a:rPr>
              <a:t>logaritma.</a:t>
            </a:r>
            <a:endParaRPr sz="1100">
              <a:latin typeface="Cambria"/>
              <a:cs typeface="Cambria"/>
            </a:endParaRPr>
          </a:p>
          <a:p>
            <a:pPr marL="635000" marR="5080" indent="-317500">
              <a:lnSpc>
                <a:spcPct val="105500"/>
              </a:lnSpc>
              <a:spcBef>
                <a:spcPts val="310"/>
              </a:spcBef>
              <a:buAutoNum type="alphaLcParenR" startAt="5"/>
              <a:tabLst>
                <a:tab pos="634365" algn="l"/>
                <a:tab pos="635000" algn="l"/>
              </a:tabLst>
            </a:pPr>
            <a:r>
              <a:rPr sz="1100" dirty="0">
                <a:latin typeface="Cambria"/>
                <a:cs typeface="Cambria"/>
              </a:rPr>
              <a:t>Satu titik ditempatkan pada </a:t>
            </a:r>
            <a:r>
              <a:rPr sz="1100" spc="-5" dirty="0">
                <a:latin typeface="Cambria"/>
                <a:cs typeface="Cambria"/>
              </a:rPr>
              <a:t>awal </a:t>
            </a:r>
            <a:r>
              <a:rPr sz="1100" dirty="0">
                <a:latin typeface="Cambria"/>
                <a:cs typeface="Cambria"/>
              </a:rPr>
              <a:t>atau </a:t>
            </a:r>
            <a:r>
              <a:rPr sz="1100" spc="5" dirty="0">
                <a:latin typeface="Cambria"/>
                <a:cs typeface="Cambria"/>
              </a:rPr>
              <a:t>masukan </a:t>
            </a:r>
            <a:r>
              <a:rPr sz="1100" spc="-5" dirty="0">
                <a:latin typeface="Cambria"/>
                <a:cs typeface="Cambria"/>
              </a:rPr>
              <a:t>sistem yang </a:t>
            </a:r>
            <a:r>
              <a:rPr sz="1100" spc="-15" dirty="0">
                <a:latin typeface="Cambria"/>
                <a:cs typeface="Cambria"/>
              </a:rPr>
              <a:t>diukur, </a:t>
            </a:r>
            <a:r>
              <a:rPr sz="1100" dirty="0">
                <a:latin typeface="Cambria"/>
                <a:cs typeface="Cambria"/>
              </a:rPr>
              <a:t>sedangkan  titik </a:t>
            </a:r>
            <a:r>
              <a:rPr sz="1100" spc="-5" dirty="0">
                <a:latin typeface="Cambria"/>
                <a:cs typeface="Cambria"/>
              </a:rPr>
              <a:t>yang </a:t>
            </a:r>
            <a:r>
              <a:rPr sz="1100" dirty="0">
                <a:latin typeface="Cambria"/>
                <a:cs typeface="Cambria"/>
              </a:rPr>
              <a:t>lain diletakkan pada ujung atau keluaran</a:t>
            </a:r>
            <a:r>
              <a:rPr sz="1100" spc="25" dirty="0">
                <a:latin typeface="Cambria"/>
                <a:cs typeface="Cambria"/>
              </a:rPr>
              <a:t> </a:t>
            </a:r>
            <a:r>
              <a:rPr sz="1100" dirty="0">
                <a:latin typeface="Cambria"/>
                <a:cs typeface="Cambria"/>
              </a:rPr>
              <a:t>sistem.</a:t>
            </a:r>
            <a:endParaRPr sz="1100">
              <a:latin typeface="Cambria"/>
              <a:cs typeface="Cambria"/>
            </a:endParaRPr>
          </a:p>
          <a:p>
            <a:pPr marL="635000" indent="-317500">
              <a:lnSpc>
                <a:spcPct val="100000"/>
              </a:lnSpc>
              <a:spcBef>
                <a:spcPts val="385"/>
              </a:spcBef>
              <a:buAutoNum type="alphaLcParenR" startAt="5"/>
              <a:tabLst>
                <a:tab pos="634365" algn="l"/>
                <a:tab pos="635000" algn="l"/>
              </a:tabLst>
            </a:pPr>
            <a:r>
              <a:rPr sz="1100" dirty="0">
                <a:latin typeface="Cambria"/>
                <a:cs typeface="Cambria"/>
              </a:rPr>
              <a:t>Rumus redaman dituliskan sebagai berikut</a:t>
            </a:r>
            <a:r>
              <a:rPr sz="1100" spc="5" dirty="0">
                <a:latin typeface="Cambria"/>
                <a:cs typeface="Cambria"/>
              </a:rPr>
              <a:t> </a:t>
            </a:r>
            <a:r>
              <a:rPr sz="1100" dirty="0">
                <a:latin typeface="Cambria"/>
                <a:cs typeface="Cambria"/>
              </a:rPr>
              <a:t>:</a:t>
            </a:r>
            <a:endParaRPr sz="1100">
              <a:latin typeface="Cambria"/>
              <a:cs typeface="Cambri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957047" y="3579529"/>
            <a:ext cx="2247900" cy="596265"/>
          </a:xfrm>
          <a:custGeom>
            <a:avLst/>
            <a:gdLst/>
            <a:ahLst/>
            <a:cxnLst/>
            <a:rect l="l" t="t" r="r" b="b"/>
            <a:pathLst>
              <a:path w="2247900" h="596264">
                <a:moveTo>
                  <a:pt x="2148582" y="0"/>
                </a:moveTo>
                <a:lnTo>
                  <a:pt x="99117" y="0"/>
                </a:lnTo>
                <a:lnTo>
                  <a:pt x="60536" y="7809"/>
                </a:lnTo>
                <a:lnTo>
                  <a:pt x="29030" y="29107"/>
                </a:lnTo>
                <a:lnTo>
                  <a:pt x="7789" y="60697"/>
                </a:lnTo>
                <a:lnTo>
                  <a:pt x="0" y="99380"/>
                </a:lnTo>
                <a:lnTo>
                  <a:pt x="0" y="496887"/>
                </a:lnTo>
                <a:lnTo>
                  <a:pt x="7789" y="535570"/>
                </a:lnTo>
                <a:lnTo>
                  <a:pt x="29030" y="567159"/>
                </a:lnTo>
                <a:lnTo>
                  <a:pt x="60536" y="588457"/>
                </a:lnTo>
                <a:lnTo>
                  <a:pt x="99117" y="596267"/>
                </a:lnTo>
                <a:lnTo>
                  <a:pt x="2148582" y="596267"/>
                </a:lnTo>
                <a:lnTo>
                  <a:pt x="2187162" y="588457"/>
                </a:lnTo>
                <a:lnTo>
                  <a:pt x="2218667" y="567159"/>
                </a:lnTo>
                <a:lnTo>
                  <a:pt x="2239908" y="535570"/>
                </a:lnTo>
                <a:lnTo>
                  <a:pt x="2247698" y="496887"/>
                </a:lnTo>
                <a:lnTo>
                  <a:pt x="2247698" y="99380"/>
                </a:lnTo>
                <a:lnTo>
                  <a:pt x="2239908" y="60697"/>
                </a:lnTo>
                <a:lnTo>
                  <a:pt x="2218667" y="29107"/>
                </a:lnTo>
                <a:lnTo>
                  <a:pt x="2187162" y="7809"/>
                </a:lnTo>
                <a:lnTo>
                  <a:pt x="2148582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884058" y="3595137"/>
            <a:ext cx="1607820" cy="596265"/>
          </a:xfrm>
          <a:custGeom>
            <a:avLst/>
            <a:gdLst/>
            <a:ahLst/>
            <a:cxnLst/>
            <a:rect l="l" t="t" r="r" b="b"/>
            <a:pathLst>
              <a:path w="1607820" h="596264">
                <a:moveTo>
                  <a:pt x="1508541" y="0"/>
                </a:moveTo>
                <a:lnTo>
                  <a:pt x="99115" y="0"/>
                </a:lnTo>
                <a:lnTo>
                  <a:pt x="60535" y="7809"/>
                </a:lnTo>
                <a:lnTo>
                  <a:pt x="29030" y="29108"/>
                </a:lnTo>
                <a:lnTo>
                  <a:pt x="7789" y="60697"/>
                </a:lnTo>
                <a:lnTo>
                  <a:pt x="0" y="99381"/>
                </a:lnTo>
                <a:lnTo>
                  <a:pt x="0" y="496887"/>
                </a:lnTo>
                <a:lnTo>
                  <a:pt x="7789" y="535571"/>
                </a:lnTo>
                <a:lnTo>
                  <a:pt x="29030" y="567160"/>
                </a:lnTo>
                <a:lnTo>
                  <a:pt x="60535" y="588457"/>
                </a:lnTo>
                <a:lnTo>
                  <a:pt x="99115" y="596267"/>
                </a:lnTo>
                <a:lnTo>
                  <a:pt x="1508541" y="596267"/>
                </a:lnTo>
                <a:lnTo>
                  <a:pt x="1547122" y="588457"/>
                </a:lnTo>
                <a:lnTo>
                  <a:pt x="1578627" y="567160"/>
                </a:lnTo>
                <a:lnTo>
                  <a:pt x="1599868" y="535571"/>
                </a:lnTo>
                <a:lnTo>
                  <a:pt x="1607657" y="496887"/>
                </a:lnTo>
                <a:lnTo>
                  <a:pt x="1607657" y="99381"/>
                </a:lnTo>
                <a:lnTo>
                  <a:pt x="1599868" y="60697"/>
                </a:lnTo>
                <a:lnTo>
                  <a:pt x="1578627" y="29108"/>
                </a:lnTo>
                <a:lnTo>
                  <a:pt x="1547122" y="7809"/>
                </a:lnTo>
                <a:lnTo>
                  <a:pt x="1508541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048755" y="3896065"/>
            <a:ext cx="279400" cy="0"/>
          </a:xfrm>
          <a:custGeom>
            <a:avLst/>
            <a:gdLst/>
            <a:ahLst/>
            <a:cxnLst/>
            <a:rect l="l" t="t" r="r" b="b"/>
            <a:pathLst>
              <a:path w="279400">
                <a:moveTo>
                  <a:pt x="0" y="0"/>
                </a:moveTo>
                <a:lnTo>
                  <a:pt x="279400" y="0"/>
                </a:lnTo>
              </a:path>
            </a:pathLst>
          </a:custGeom>
          <a:ln w="1273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107097" y="3786259"/>
            <a:ext cx="195961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latin typeface="Cambria"/>
                <a:cs typeface="Cambria"/>
              </a:rPr>
              <a:t>L (dB) = Pin (dBm) - </a:t>
            </a:r>
            <a:r>
              <a:rPr sz="1100" spc="-5" dirty="0">
                <a:latin typeface="Cambria"/>
                <a:cs typeface="Cambria"/>
              </a:rPr>
              <a:t>Pout</a:t>
            </a:r>
            <a:r>
              <a:rPr sz="1100" dirty="0">
                <a:latin typeface="Cambria"/>
                <a:cs typeface="Cambria"/>
              </a:rPr>
              <a:t> (dBm)</a:t>
            </a:r>
            <a:endParaRPr sz="1100">
              <a:latin typeface="Cambria"/>
              <a:cs typeface="Cambri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997753" y="3679579"/>
            <a:ext cx="1372870" cy="315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69850" algn="r">
              <a:lnSpc>
                <a:spcPts val="1140"/>
              </a:lnSpc>
              <a:spcBef>
                <a:spcPts val="100"/>
              </a:spcBef>
            </a:pPr>
            <a:r>
              <a:rPr sz="1100" spc="5" dirty="0">
                <a:latin typeface="Cambria Math"/>
                <a:cs typeface="Cambria Math"/>
              </a:rPr>
              <a:t>Pi</a:t>
            </a:r>
            <a:r>
              <a:rPr sz="1100" dirty="0">
                <a:latin typeface="Cambria Math"/>
                <a:cs typeface="Cambria Math"/>
              </a:rPr>
              <a:t>n</a:t>
            </a:r>
            <a:endParaRPr sz="1100">
              <a:latin typeface="Cambria Math"/>
              <a:cs typeface="Cambria Math"/>
            </a:endParaRPr>
          </a:p>
          <a:p>
            <a:pPr marL="25400">
              <a:lnSpc>
                <a:spcPts val="1140"/>
              </a:lnSpc>
            </a:pPr>
            <a:r>
              <a:rPr sz="1100" dirty="0">
                <a:latin typeface="Cambria"/>
                <a:cs typeface="Cambria"/>
              </a:rPr>
              <a:t>L (dB) = 10 Log</a:t>
            </a:r>
            <a:r>
              <a:rPr sz="1100" spc="65" dirty="0">
                <a:latin typeface="Cambria"/>
                <a:cs typeface="Cambria"/>
              </a:rPr>
              <a:t> </a:t>
            </a:r>
            <a:r>
              <a:rPr sz="1650" spc="-7" baseline="-32828" dirty="0">
                <a:latin typeface="Cambria Math"/>
                <a:cs typeface="Cambria Math"/>
              </a:rPr>
              <a:t>Pout</a:t>
            </a:r>
            <a:endParaRPr sz="1650" baseline="-32828">
              <a:latin typeface="Cambria Math"/>
              <a:cs typeface="Cambria Math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408736" y="3792355"/>
            <a:ext cx="28384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100" i="1" dirty="0">
                <a:latin typeface="Cambria"/>
                <a:cs typeface="Cambria"/>
              </a:rPr>
              <a:t>a</a:t>
            </a:r>
            <a:r>
              <a:rPr sz="1100" i="1" spc="-5" dirty="0">
                <a:latin typeface="Cambria"/>
                <a:cs typeface="Cambria"/>
              </a:rPr>
              <a:t>t</a:t>
            </a:r>
            <a:r>
              <a:rPr sz="1100" i="1" dirty="0">
                <a:latin typeface="Cambria"/>
                <a:cs typeface="Cambria"/>
              </a:rPr>
              <a:t>au</a:t>
            </a:r>
            <a:endParaRPr sz="1100">
              <a:latin typeface="Cambria"/>
              <a:cs typeface="Cambria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717549" y="1098550"/>
            <a:ext cx="6337300" cy="3568700"/>
          </a:xfrm>
          <a:custGeom>
            <a:avLst/>
            <a:gdLst/>
            <a:ahLst/>
            <a:cxnLst/>
            <a:rect l="l" t="t" r="r" b="b"/>
            <a:pathLst>
              <a:path w="6337300" h="3568700">
                <a:moveTo>
                  <a:pt x="0" y="0"/>
                </a:moveTo>
                <a:lnTo>
                  <a:pt x="6337300" y="0"/>
                </a:lnTo>
                <a:lnTo>
                  <a:pt x="6337300" y="3568700"/>
                </a:lnTo>
                <a:lnTo>
                  <a:pt x="0" y="35687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645870" y="8619760"/>
            <a:ext cx="480659" cy="2467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133787" y="7234044"/>
            <a:ext cx="1794510" cy="594360"/>
          </a:xfrm>
          <a:custGeom>
            <a:avLst/>
            <a:gdLst/>
            <a:ahLst/>
            <a:cxnLst/>
            <a:rect l="l" t="t" r="r" b="b"/>
            <a:pathLst>
              <a:path w="1794510" h="594359">
                <a:moveTo>
                  <a:pt x="1695010" y="0"/>
                </a:moveTo>
                <a:lnTo>
                  <a:pt x="99117" y="0"/>
                </a:lnTo>
                <a:lnTo>
                  <a:pt x="60536" y="7782"/>
                </a:lnTo>
                <a:lnTo>
                  <a:pt x="29030" y="29005"/>
                </a:lnTo>
                <a:lnTo>
                  <a:pt x="7789" y="60482"/>
                </a:lnTo>
                <a:lnTo>
                  <a:pt x="0" y="99029"/>
                </a:lnTo>
                <a:lnTo>
                  <a:pt x="0" y="495126"/>
                </a:lnTo>
                <a:lnTo>
                  <a:pt x="7789" y="533672"/>
                </a:lnTo>
                <a:lnTo>
                  <a:pt x="29030" y="565149"/>
                </a:lnTo>
                <a:lnTo>
                  <a:pt x="60536" y="586372"/>
                </a:lnTo>
                <a:lnTo>
                  <a:pt x="99117" y="594154"/>
                </a:lnTo>
                <a:lnTo>
                  <a:pt x="1695010" y="594154"/>
                </a:lnTo>
                <a:lnTo>
                  <a:pt x="1733591" y="586372"/>
                </a:lnTo>
                <a:lnTo>
                  <a:pt x="1765096" y="565149"/>
                </a:lnTo>
                <a:lnTo>
                  <a:pt x="1786338" y="533672"/>
                </a:lnTo>
                <a:lnTo>
                  <a:pt x="1794127" y="495126"/>
                </a:lnTo>
                <a:lnTo>
                  <a:pt x="1794127" y="99029"/>
                </a:lnTo>
                <a:lnTo>
                  <a:pt x="1786338" y="60482"/>
                </a:lnTo>
                <a:lnTo>
                  <a:pt x="1765096" y="29005"/>
                </a:lnTo>
                <a:lnTo>
                  <a:pt x="1733591" y="7782"/>
                </a:lnTo>
                <a:lnTo>
                  <a:pt x="1695010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406408" y="7541029"/>
            <a:ext cx="355600" cy="0"/>
          </a:xfrm>
          <a:custGeom>
            <a:avLst/>
            <a:gdLst/>
            <a:ahLst/>
            <a:cxnLst/>
            <a:rect l="l" t="t" r="r" b="b"/>
            <a:pathLst>
              <a:path w="355600">
                <a:moveTo>
                  <a:pt x="0" y="0"/>
                </a:moveTo>
                <a:lnTo>
                  <a:pt x="355600" y="0"/>
                </a:lnTo>
              </a:path>
            </a:pathLst>
          </a:custGeom>
          <a:ln w="12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717549" y="5391150"/>
            <a:ext cx="6337300" cy="355600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 marL="683895">
              <a:lnSpc>
                <a:spcPct val="100000"/>
              </a:lnSpc>
              <a:spcBef>
                <a:spcPts val="860"/>
              </a:spcBef>
            </a:pPr>
            <a:r>
              <a:rPr sz="1100" dirty="0">
                <a:latin typeface="Cambria"/>
                <a:cs typeface="Cambria"/>
              </a:rPr>
              <a:t>Satuan decibel :</a:t>
            </a:r>
            <a:endParaRPr sz="1100">
              <a:latin typeface="Cambria"/>
              <a:cs typeface="Cambria"/>
            </a:endParaRPr>
          </a:p>
          <a:p>
            <a:pPr marL="1001394" marR="759460" indent="-317500">
              <a:lnSpc>
                <a:spcPts val="1300"/>
              </a:lnSpc>
              <a:spcBef>
                <a:spcPts val="730"/>
              </a:spcBef>
              <a:buAutoNum type="alphaLcParenR"/>
              <a:tabLst>
                <a:tab pos="1001394" algn="l"/>
                <a:tab pos="1002030" algn="l"/>
              </a:tabLst>
            </a:pPr>
            <a:r>
              <a:rPr sz="1100" dirty="0">
                <a:latin typeface="Cambria"/>
                <a:cs typeface="Cambria"/>
              </a:rPr>
              <a:t>Satuan decibel adalah perbandingan </a:t>
            </a:r>
            <a:r>
              <a:rPr sz="1100" spc="-5" dirty="0">
                <a:latin typeface="Cambria"/>
                <a:cs typeface="Cambria"/>
              </a:rPr>
              <a:t>level </a:t>
            </a:r>
            <a:r>
              <a:rPr sz="1100" spc="-10" dirty="0">
                <a:latin typeface="Cambria"/>
                <a:cs typeface="Cambria"/>
              </a:rPr>
              <a:t>daya </a:t>
            </a:r>
            <a:r>
              <a:rPr sz="1100" spc="5" dirty="0">
                <a:latin typeface="Cambria"/>
                <a:cs typeface="Cambria"/>
              </a:rPr>
              <a:t>masukan dan </a:t>
            </a:r>
            <a:r>
              <a:rPr sz="1100" dirty="0">
                <a:latin typeface="Cambria"/>
                <a:cs typeface="Cambria"/>
              </a:rPr>
              <a:t>keluaran suatu  sistem, oleh </a:t>
            </a:r>
            <a:r>
              <a:rPr sz="1100" spc="-5" dirty="0">
                <a:latin typeface="Cambria"/>
                <a:cs typeface="Cambria"/>
              </a:rPr>
              <a:t>karena </a:t>
            </a:r>
            <a:r>
              <a:rPr sz="1100" dirty="0">
                <a:latin typeface="Cambria"/>
                <a:cs typeface="Cambria"/>
              </a:rPr>
              <a:t>itu tidak</a:t>
            </a:r>
            <a:r>
              <a:rPr sz="1100" spc="20" dirty="0">
                <a:latin typeface="Cambria"/>
                <a:cs typeface="Cambria"/>
              </a:rPr>
              <a:t> </a:t>
            </a:r>
            <a:r>
              <a:rPr sz="1100" spc="5" dirty="0">
                <a:latin typeface="Cambria"/>
                <a:cs typeface="Cambria"/>
              </a:rPr>
              <a:t>absolut.</a:t>
            </a:r>
            <a:endParaRPr sz="1100">
              <a:latin typeface="Cambria"/>
              <a:cs typeface="Cambria"/>
            </a:endParaRPr>
          </a:p>
          <a:p>
            <a:pPr marL="1001394" marR="443230" indent="-317500">
              <a:lnSpc>
                <a:spcPct val="102699"/>
              </a:lnSpc>
              <a:spcBef>
                <a:spcPts val="590"/>
              </a:spcBef>
              <a:buAutoNum type="alphaLcParenR"/>
              <a:tabLst>
                <a:tab pos="1001394" algn="l"/>
                <a:tab pos="1002030" algn="l"/>
              </a:tabLst>
            </a:pPr>
            <a:r>
              <a:rPr sz="1100" spc="-5" dirty="0">
                <a:latin typeface="Cambria"/>
                <a:cs typeface="Cambria"/>
              </a:rPr>
              <a:t>Pengukuran yang </a:t>
            </a:r>
            <a:r>
              <a:rPr sz="1100" dirty="0">
                <a:latin typeface="Cambria"/>
                <a:cs typeface="Cambria"/>
              </a:rPr>
              <a:t>absolut dapat diperoleh </a:t>
            </a:r>
            <a:r>
              <a:rPr sz="1100" spc="5" dirty="0">
                <a:latin typeface="Cambria"/>
                <a:cs typeface="Cambria"/>
              </a:rPr>
              <a:t>dalam </a:t>
            </a:r>
            <a:r>
              <a:rPr sz="1100" dirty="0">
                <a:latin typeface="Cambria"/>
                <a:cs typeface="Cambria"/>
              </a:rPr>
              <a:t>bentuk dBm yaitu perbandingan  </a:t>
            </a:r>
            <a:r>
              <a:rPr sz="1100" spc="-5" dirty="0">
                <a:latin typeface="Cambria"/>
                <a:cs typeface="Cambria"/>
              </a:rPr>
              <a:t>antara level </a:t>
            </a:r>
            <a:r>
              <a:rPr sz="1100" dirty="0">
                <a:latin typeface="Cambria"/>
                <a:cs typeface="Cambria"/>
              </a:rPr>
              <a:t>suatu </a:t>
            </a:r>
            <a:r>
              <a:rPr sz="1100" spc="-10" dirty="0">
                <a:latin typeface="Cambria"/>
                <a:cs typeface="Cambria"/>
              </a:rPr>
              <a:t>daya </a:t>
            </a:r>
            <a:r>
              <a:rPr sz="1100" spc="-5" dirty="0">
                <a:latin typeface="Cambria"/>
                <a:cs typeface="Cambria"/>
              </a:rPr>
              <a:t>sinyal yang </a:t>
            </a:r>
            <a:r>
              <a:rPr sz="1100" dirty="0">
                <a:latin typeface="Cambria"/>
                <a:cs typeface="Cambria"/>
              </a:rPr>
              <a:t>diukur dengan </a:t>
            </a:r>
            <a:r>
              <a:rPr sz="1100" spc="-10" dirty="0">
                <a:latin typeface="Cambria"/>
                <a:cs typeface="Cambria"/>
              </a:rPr>
              <a:t>daya </a:t>
            </a:r>
            <a:r>
              <a:rPr sz="1100" spc="-5" dirty="0">
                <a:latin typeface="Cambria"/>
                <a:cs typeface="Cambria"/>
              </a:rPr>
              <a:t>sinyal referensi </a:t>
            </a:r>
            <a:r>
              <a:rPr sz="1100" dirty="0">
                <a:latin typeface="Cambria"/>
                <a:cs typeface="Cambria"/>
              </a:rPr>
              <a:t>1 </a:t>
            </a:r>
            <a:r>
              <a:rPr sz="1100" spc="-30" dirty="0">
                <a:latin typeface="Cambria"/>
                <a:cs typeface="Cambria"/>
              </a:rPr>
              <a:t>mW,  </a:t>
            </a:r>
            <a:r>
              <a:rPr sz="1100" dirty="0">
                <a:latin typeface="Cambria"/>
                <a:cs typeface="Cambria"/>
              </a:rPr>
              <a:t>sebagai berikut :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300">
              <a:latin typeface="Times New Roman"/>
              <a:cs typeface="Times New Roman"/>
            </a:endParaRPr>
          </a:p>
          <a:p>
            <a:pPr marL="120650" algn="ctr">
              <a:lnSpc>
                <a:spcPts val="1045"/>
              </a:lnSpc>
              <a:tabLst>
                <a:tab pos="1374775" algn="l"/>
              </a:tabLst>
            </a:pPr>
            <a:r>
              <a:rPr sz="1100" dirty="0">
                <a:latin typeface="Cambria"/>
                <a:cs typeface="Cambria"/>
              </a:rPr>
              <a:t>P (dBm) =</a:t>
            </a:r>
            <a:r>
              <a:rPr sz="1100" spc="35" dirty="0">
                <a:latin typeface="Cambria"/>
                <a:cs typeface="Cambria"/>
              </a:rPr>
              <a:t> </a:t>
            </a:r>
            <a:r>
              <a:rPr sz="1100" dirty="0">
                <a:latin typeface="Cambria"/>
                <a:cs typeface="Cambria"/>
              </a:rPr>
              <a:t>10</a:t>
            </a:r>
            <a:r>
              <a:rPr sz="1100" spc="10" dirty="0">
                <a:latin typeface="Cambria"/>
                <a:cs typeface="Cambria"/>
              </a:rPr>
              <a:t> </a:t>
            </a:r>
            <a:r>
              <a:rPr sz="1100" dirty="0">
                <a:latin typeface="Cambria"/>
                <a:cs typeface="Cambria"/>
              </a:rPr>
              <a:t>Log	</a:t>
            </a:r>
            <a:r>
              <a:rPr sz="1650" baseline="40404" dirty="0">
                <a:latin typeface="Cambria Math"/>
                <a:cs typeface="Cambria Math"/>
              </a:rPr>
              <a:t>P</a:t>
            </a:r>
            <a:endParaRPr sz="1650" baseline="40404">
              <a:latin typeface="Cambria Math"/>
              <a:cs typeface="Cambria Math"/>
            </a:endParaRPr>
          </a:p>
          <a:p>
            <a:pPr marL="1406525" algn="ctr">
              <a:lnSpc>
                <a:spcPts val="1045"/>
              </a:lnSpc>
            </a:pPr>
            <a:r>
              <a:rPr sz="1100" dirty="0">
                <a:latin typeface="Cambria Math"/>
                <a:cs typeface="Cambria Math"/>
              </a:rPr>
              <a:t>1 mW</a:t>
            </a:r>
            <a:endParaRPr sz="1100">
              <a:latin typeface="Cambria Math"/>
              <a:cs typeface="Cambria Math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700">
              <a:latin typeface="Times New Roman"/>
              <a:cs typeface="Times New Roman"/>
            </a:endParaRPr>
          </a:p>
          <a:p>
            <a:pPr marL="374650">
              <a:lnSpc>
                <a:spcPct val="100000"/>
              </a:lnSpc>
            </a:pPr>
            <a:r>
              <a:rPr sz="700" spc="5" dirty="0">
                <a:latin typeface="Calibri"/>
                <a:cs typeface="Calibri"/>
              </a:rPr>
              <a:t>Page </a:t>
            </a:r>
            <a:r>
              <a:rPr sz="700" dirty="0">
                <a:latin typeface="Calibri"/>
                <a:cs typeface="Calibri"/>
              </a:rPr>
              <a:t>-</a:t>
            </a:r>
            <a:r>
              <a:rPr sz="700" spc="25" dirty="0">
                <a:latin typeface="Calibri"/>
                <a:cs typeface="Calibri"/>
              </a:rPr>
              <a:t> </a:t>
            </a:r>
            <a:r>
              <a:rPr sz="700" spc="15" dirty="0">
                <a:latin typeface="Calibri"/>
                <a:cs typeface="Calibri"/>
              </a:rPr>
              <a:t>162</a:t>
            </a:r>
            <a:endParaRPr sz="700">
              <a:latin typeface="Calibri"/>
              <a:cs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6267450" y="8288974"/>
            <a:ext cx="370416" cy="32672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535"/>
              </a:lnSpc>
            </a:pPr>
            <a:fld id="{81D60167-4931-47E6-BA6A-407CBD079E47}" type="slidenum">
              <a:rPr dirty="0"/>
              <a:t>71</a:t>
            </a:fld>
            <a:endParaRPr dirty="0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645870" y="4338673"/>
            <a:ext cx="480659" cy="2476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17549" y="1098550"/>
            <a:ext cx="6337300" cy="356870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38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endParaRPr sz="1850">
              <a:latin typeface="Times New Roman"/>
              <a:cs typeface="Times New Roman"/>
            </a:endParaRPr>
          </a:p>
          <a:p>
            <a:pPr marL="645795">
              <a:lnSpc>
                <a:spcPct val="100000"/>
              </a:lnSpc>
              <a:spcBef>
                <a:spcPts val="5"/>
              </a:spcBef>
            </a:pPr>
            <a:r>
              <a:rPr sz="1100" b="1" dirty="0">
                <a:latin typeface="Cambria"/>
                <a:cs typeface="Cambria"/>
              </a:rPr>
              <a:t>Kelengkapan optical </a:t>
            </a:r>
            <a:r>
              <a:rPr sz="1100" b="1" spc="-10" dirty="0">
                <a:latin typeface="Cambria"/>
                <a:cs typeface="Cambria"/>
              </a:rPr>
              <a:t>power </a:t>
            </a:r>
            <a:r>
              <a:rPr sz="1100" b="1" dirty="0">
                <a:latin typeface="Cambria"/>
                <a:cs typeface="Cambria"/>
              </a:rPr>
              <a:t>meter</a:t>
            </a:r>
            <a:r>
              <a:rPr sz="1100" b="1" spc="20" dirty="0">
                <a:latin typeface="Cambria"/>
                <a:cs typeface="Cambria"/>
              </a:rPr>
              <a:t> </a:t>
            </a:r>
            <a:r>
              <a:rPr sz="1100" b="1" dirty="0">
                <a:latin typeface="Cambria"/>
                <a:cs typeface="Cambria"/>
              </a:rPr>
              <a:t>:</a:t>
            </a:r>
            <a:endParaRPr sz="1100">
              <a:latin typeface="Cambria"/>
              <a:cs typeface="Cambria"/>
            </a:endParaRPr>
          </a:p>
          <a:p>
            <a:pPr marL="887094" indent="-241935">
              <a:lnSpc>
                <a:spcPct val="100000"/>
              </a:lnSpc>
              <a:spcBef>
                <a:spcPts val="695"/>
              </a:spcBef>
              <a:buAutoNum type="arabicParenR"/>
              <a:tabLst>
                <a:tab pos="887730" algn="l"/>
              </a:tabLst>
            </a:pPr>
            <a:r>
              <a:rPr sz="1100" dirty="0">
                <a:latin typeface="Cambria"/>
                <a:cs typeface="Cambria"/>
              </a:rPr>
              <a:t>Komponen aktif </a:t>
            </a:r>
            <a:r>
              <a:rPr sz="1100" spc="-5" dirty="0">
                <a:latin typeface="Cambria"/>
                <a:cs typeface="Cambria"/>
              </a:rPr>
              <a:t>yang </a:t>
            </a:r>
            <a:r>
              <a:rPr sz="1100" dirty="0">
                <a:latin typeface="Cambria"/>
                <a:cs typeface="Cambria"/>
              </a:rPr>
              <a:t>diperlukan untuk </a:t>
            </a:r>
            <a:r>
              <a:rPr sz="1100" spc="-5" dirty="0">
                <a:latin typeface="Cambria"/>
                <a:cs typeface="Cambria"/>
              </a:rPr>
              <a:t>pengukuran </a:t>
            </a:r>
            <a:r>
              <a:rPr sz="1100" dirty="0">
                <a:latin typeface="Cambria"/>
                <a:cs typeface="Cambria"/>
              </a:rPr>
              <a:t>total loss adalah</a:t>
            </a:r>
            <a:r>
              <a:rPr sz="1100" spc="40" dirty="0">
                <a:latin typeface="Cambria"/>
                <a:cs typeface="Cambria"/>
              </a:rPr>
              <a:t> </a:t>
            </a:r>
            <a:r>
              <a:rPr sz="1100" dirty="0">
                <a:latin typeface="Cambria"/>
                <a:cs typeface="Cambria"/>
              </a:rPr>
              <a:t>:</a:t>
            </a:r>
            <a:endParaRPr sz="1100">
              <a:latin typeface="Cambria"/>
              <a:cs typeface="Cambria"/>
            </a:endParaRPr>
          </a:p>
          <a:p>
            <a:pPr marL="1122045" lvl="1" indent="-238760">
              <a:lnSpc>
                <a:spcPct val="100000"/>
              </a:lnSpc>
              <a:spcBef>
                <a:spcPts val="670"/>
              </a:spcBef>
              <a:buAutoNum type="alphaLcParenR"/>
              <a:tabLst>
                <a:tab pos="1122680" algn="l"/>
              </a:tabLst>
            </a:pPr>
            <a:r>
              <a:rPr sz="1100" dirty="0">
                <a:latin typeface="Cambria"/>
                <a:cs typeface="Cambria"/>
              </a:rPr>
              <a:t>Sumber </a:t>
            </a:r>
            <a:r>
              <a:rPr sz="1100" spc="-5" dirty="0">
                <a:latin typeface="Cambria"/>
                <a:cs typeface="Cambria"/>
              </a:rPr>
              <a:t>Cahaya </a:t>
            </a:r>
            <a:r>
              <a:rPr sz="1100" dirty="0">
                <a:latin typeface="Cambria"/>
                <a:cs typeface="Cambria"/>
              </a:rPr>
              <a:t>Optik (Optical Light</a:t>
            </a:r>
            <a:r>
              <a:rPr sz="1100" spc="25" dirty="0">
                <a:latin typeface="Cambria"/>
                <a:cs typeface="Cambria"/>
              </a:rPr>
              <a:t> </a:t>
            </a:r>
            <a:r>
              <a:rPr sz="1100" dirty="0">
                <a:latin typeface="Cambria"/>
                <a:cs typeface="Cambria"/>
              </a:rPr>
              <a:t>Source)</a:t>
            </a:r>
            <a:endParaRPr sz="1100">
              <a:latin typeface="Cambria"/>
              <a:cs typeface="Cambria"/>
            </a:endParaRPr>
          </a:p>
          <a:p>
            <a:pPr marL="1363345" lvl="2" indent="-241935">
              <a:lnSpc>
                <a:spcPct val="100000"/>
              </a:lnSpc>
              <a:spcBef>
                <a:spcPts val="695"/>
              </a:spcBef>
              <a:buFont typeface="Wingdings"/>
              <a:buChar char=""/>
              <a:tabLst>
                <a:tab pos="1363345" algn="l"/>
                <a:tab pos="1363980" algn="l"/>
              </a:tabLst>
            </a:pPr>
            <a:r>
              <a:rPr sz="1100" dirty="0">
                <a:latin typeface="Cambria"/>
                <a:cs typeface="Cambria"/>
              </a:rPr>
              <a:t>Sumber </a:t>
            </a:r>
            <a:r>
              <a:rPr sz="1100" spc="-5" dirty="0">
                <a:latin typeface="Cambria"/>
                <a:cs typeface="Cambria"/>
              </a:rPr>
              <a:t>cahaya</a:t>
            </a:r>
            <a:r>
              <a:rPr sz="1100" spc="10" dirty="0">
                <a:latin typeface="Cambria"/>
                <a:cs typeface="Cambria"/>
              </a:rPr>
              <a:t> </a:t>
            </a:r>
            <a:r>
              <a:rPr sz="1100" dirty="0">
                <a:latin typeface="Cambria"/>
                <a:cs typeface="Cambria"/>
              </a:rPr>
              <a:t>stabil.</a:t>
            </a:r>
            <a:endParaRPr sz="1100">
              <a:latin typeface="Cambria"/>
              <a:cs typeface="Cambria"/>
            </a:endParaRPr>
          </a:p>
          <a:p>
            <a:pPr marL="1363345" lvl="2" indent="-241935">
              <a:lnSpc>
                <a:spcPct val="100000"/>
              </a:lnSpc>
              <a:spcBef>
                <a:spcPts val="675"/>
              </a:spcBef>
              <a:buFont typeface="Wingdings"/>
              <a:buChar char=""/>
              <a:tabLst>
                <a:tab pos="1363345" algn="l"/>
                <a:tab pos="1363980" algn="l"/>
              </a:tabLst>
            </a:pPr>
            <a:r>
              <a:rPr sz="1100" dirty="0">
                <a:latin typeface="Cambria"/>
                <a:cs typeface="Cambria"/>
              </a:rPr>
              <a:t>Panjang gelombang </a:t>
            </a:r>
            <a:r>
              <a:rPr sz="1100" spc="-5" dirty="0">
                <a:latin typeface="Cambria"/>
                <a:cs typeface="Cambria"/>
              </a:rPr>
              <a:t>yang</a:t>
            </a:r>
            <a:r>
              <a:rPr sz="1100" dirty="0">
                <a:latin typeface="Cambria"/>
                <a:cs typeface="Cambria"/>
              </a:rPr>
              <a:t> sesuai.</a:t>
            </a:r>
            <a:endParaRPr sz="1100">
              <a:latin typeface="Cambria"/>
              <a:cs typeface="Cambria"/>
            </a:endParaRPr>
          </a:p>
          <a:p>
            <a:pPr marL="1363345" lvl="2" indent="-241935">
              <a:lnSpc>
                <a:spcPct val="100000"/>
              </a:lnSpc>
              <a:spcBef>
                <a:spcPts val="695"/>
              </a:spcBef>
              <a:buFont typeface="Wingdings"/>
              <a:buChar char=""/>
              <a:tabLst>
                <a:tab pos="1363345" algn="l"/>
                <a:tab pos="1363980" algn="l"/>
              </a:tabLst>
            </a:pPr>
            <a:r>
              <a:rPr sz="1100" spc="-5" dirty="0">
                <a:latin typeface="Cambria"/>
                <a:cs typeface="Cambria"/>
              </a:rPr>
              <a:t>Konektor yang</a:t>
            </a:r>
            <a:r>
              <a:rPr sz="1100" spc="5" dirty="0">
                <a:latin typeface="Cambria"/>
                <a:cs typeface="Cambria"/>
              </a:rPr>
              <a:t> </a:t>
            </a:r>
            <a:r>
              <a:rPr sz="1100" dirty="0">
                <a:latin typeface="Cambria"/>
                <a:cs typeface="Cambria"/>
              </a:rPr>
              <a:t>tepat.</a:t>
            </a:r>
            <a:endParaRPr sz="1100">
              <a:latin typeface="Cambria"/>
              <a:cs typeface="Cambria"/>
            </a:endParaRPr>
          </a:p>
          <a:p>
            <a:pPr marL="1363345" lvl="2" indent="-241935">
              <a:lnSpc>
                <a:spcPct val="100000"/>
              </a:lnSpc>
              <a:spcBef>
                <a:spcPts val="670"/>
              </a:spcBef>
              <a:buFont typeface="Wingdings"/>
              <a:buChar char=""/>
              <a:tabLst>
                <a:tab pos="1363345" algn="l"/>
                <a:tab pos="1363980" algn="l"/>
              </a:tabLst>
            </a:pPr>
            <a:r>
              <a:rPr sz="1100" dirty="0">
                <a:latin typeface="Cambria"/>
                <a:cs typeface="Cambria"/>
              </a:rPr>
              <a:t>Jenis </a:t>
            </a:r>
            <a:r>
              <a:rPr sz="1100" spc="-5" dirty="0">
                <a:latin typeface="Cambria"/>
                <a:cs typeface="Cambria"/>
              </a:rPr>
              <a:t>serat yang </a:t>
            </a:r>
            <a:r>
              <a:rPr sz="1100" dirty="0">
                <a:latin typeface="Cambria"/>
                <a:cs typeface="Cambria"/>
              </a:rPr>
              <a:t>dapat diukur</a:t>
            </a:r>
            <a:r>
              <a:rPr sz="1100" spc="15" dirty="0">
                <a:latin typeface="Cambria"/>
                <a:cs typeface="Cambria"/>
              </a:rPr>
              <a:t> </a:t>
            </a:r>
            <a:r>
              <a:rPr sz="1100" spc="5" dirty="0">
                <a:latin typeface="Cambria"/>
                <a:cs typeface="Cambria"/>
              </a:rPr>
              <a:t>(SM/MM).</a:t>
            </a:r>
            <a:endParaRPr sz="1100">
              <a:latin typeface="Cambria"/>
              <a:cs typeface="Cambria"/>
            </a:endParaRPr>
          </a:p>
          <a:p>
            <a:pPr marL="1363345" lvl="2" indent="-241935">
              <a:lnSpc>
                <a:spcPct val="100000"/>
              </a:lnSpc>
              <a:spcBef>
                <a:spcPts val="700"/>
              </a:spcBef>
              <a:buFont typeface="Wingdings"/>
              <a:buChar char=""/>
              <a:tabLst>
                <a:tab pos="1363345" algn="l"/>
                <a:tab pos="1363980" algn="l"/>
              </a:tabLst>
            </a:pPr>
            <a:r>
              <a:rPr sz="1100" dirty="0">
                <a:latin typeface="Cambria"/>
                <a:cs typeface="Cambria"/>
              </a:rPr>
              <a:t>Sumber </a:t>
            </a:r>
            <a:r>
              <a:rPr sz="1100" spc="-5" dirty="0">
                <a:latin typeface="Cambria"/>
                <a:cs typeface="Cambria"/>
              </a:rPr>
              <a:t>cahaya </a:t>
            </a:r>
            <a:r>
              <a:rPr sz="1100" dirty="0">
                <a:latin typeface="Cambria"/>
                <a:cs typeface="Cambria"/>
              </a:rPr>
              <a:t>menggunakan Laser atau</a:t>
            </a:r>
            <a:r>
              <a:rPr sz="1100" spc="30" dirty="0">
                <a:latin typeface="Cambria"/>
                <a:cs typeface="Cambria"/>
              </a:rPr>
              <a:t> </a:t>
            </a:r>
            <a:r>
              <a:rPr sz="1100" spc="-5" dirty="0">
                <a:latin typeface="Cambria"/>
                <a:cs typeface="Cambria"/>
              </a:rPr>
              <a:t>LED.</a:t>
            </a:r>
            <a:endParaRPr sz="1100">
              <a:latin typeface="Cambria"/>
              <a:cs typeface="Cambria"/>
            </a:endParaRPr>
          </a:p>
          <a:p>
            <a:pPr marL="1363345" lvl="2" indent="-241935">
              <a:lnSpc>
                <a:spcPct val="100000"/>
              </a:lnSpc>
              <a:spcBef>
                <a:spcPts val="695"/>
              </a:spcBef>
              <a:buFont typeface="Wingdings"/>
              <a:buChar char=""/>
              <a:tabLst>
                <a:tab pos="1363345" algn="l"/>
                <a:tab pos="1363980" algn="l"/>
              </a:tabLst>
            </a:pPr>
            <a:r>
              <a:rPr sz="1100" spc="-5" dirty="0">
                <a:latin typeface="Cambria"/>
                <a:cs typeface="Cambria"/>
              </a:rPr>
              <a:t>Daya </a:t>
            </a:r>
            <a:r>
              <a:rPr sz="1100" dirty="0">
                <a:latin typeface="Cambria"/>
                <a:cs typeface="Cambria"/>
              </a:rPr>
              <a:t>keluaran </a:t>
            </a:r>
            <a:r>
              <a:rPr sz="1100" spc="-5" dirty="0">
                <a:latin typeface="Cambria"/>
                <a:cs typeface="Cambria"/>
              </a:rPr>
              <a:t>cahaya yang</a:t>
            </a:r>
            <a:r>
              <a:rPr sz="1100" spc="25" dirty="0">
                <a:latin typeface="Cambria"/>
                <a:cs typeface="Cambria"/>
              </a:rPr>
              <a:t> </a:t>
            </a:r>
            <a:r>
              <a:rPr sz="1100" spc="5" dirty="0">
                <a:latin typeface="Cambria"/>
                <a:cs typeface="Cambria"/>
              </a:rPr>
              <a:t>memadai.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 marL="374650">
              <a:lnSpc>
                <a:spcPct val="100000"/>
              </a:lnSpc>
              <a:spcBef>
                <a:spcPts val="875"/>
              </a:spcBef>
            </a:pPr>
            <a:r>
              <a:rPr sz="700" spc="5" dirty="0">
                <a:latin typeface="Calibri"/>
                <a:cs typeface="Calibri"/>
              </a:rPr>
              <a:t>Page </a:t>
            </a:r>
            <a:r>
              <a:rPr sz="700" dirty="0">
                <a:latin typeface="Calibri"/>
                <a:cs typeface="Calibri"/>
              </a:rPr>
              <a:t>-</a:t>
            </a:r>
            <a:r>
              <a:rPr sz="700" spc="25" dirty="0">
                <a:latin typeface="Calibri"/>
                <a:cs typeface="Calibri"/>
              </a:rPr>
              <a:t> </a:t>
            </a:r>
            <a:r>
              <a:rPr sz="700" spc="15" dirty="0">
                <a:latin typeface="Calibri"/>
                <a:cs typeface="Calibri"/>
              </a:rPr>
              <a:t>163</a:t>
            </a:r>
            <a:endParaRPr sz="7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645870" y="8619760"/>
            <a:ext cx="480659" cy="2467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717549" y="5391150"/>
            <a:ext cx="6337300" cy="355600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250">
              <a:latin typeface="Times New Roman"/>
              <a:cs typeface="Times New Roman"/>
            </a:endParaRPr>
          </a:p>
          <a:p>
            <a:pPr marL="1144270" indent="-241300">
              <a:lnSpc>
                <a:spcPct val="100000"/>
              </a:lnSpc>
              <a:spcBef>
                <a:spcPts val="5"/>
              </a:spcBef>
              <a:buAutoNum type="alphaLcParenR" startAt="2"/>
              <a:tabLst>
                <a:tab pos="1144905" algn="l"/>
              </a:tabLst>
            </a:pPr>
            <a:r>
              <a:rPr sz="1100" dirty="0">
                <a:latin typeface="Cambria"/>
                <a:cs typeface="Cambria"/>
              </a:rPr>
              <a:t>Optical </a:t>
            </a:r>
            <a:r>
              <a:rPr sz="1100" spc="-5" dirty="0">
                <a:latin typeface="Cambria"/>
                <a:cs typeface="Cambria"/>
              </a:rPr>
              <a:t>Power</a:t>
            </a:r>
            <a:r>
              <a:rPr sz="1100" spc="5" dirty="0">
                <a:latin typeface="Cambria"/>
                <a:cs typeface="Cambria"/>
              </a:rPr>
              <a:t> </a:t>
            </a:r>
            <a:r>
              <a:rPr sz="1100" spc="-5" dirty="0">
                <a:latin typeface="Cambria"/>
                <a:cs typeface="Cambria"/>
              </a:rPr>
              <a:t>Meter</a:t>
            </a:r>
            <a:endParaRPr sz="1100">
              <a:latin typeface="Cambria"/>
              <a:cs typeface="Cambria"/>
            </a:endParaRPr>
          </a:p>
          <a:p>
            <a:pPr marL="1379855" lvl="1" indent="-236220">
              <a:lnSpc>
                <a:spcPct val="100000"/>
              </a:lnSpc>
              <a:spcBef>
                <a:spcPts val="670"/>
              </a:spcBef>
              <a:buFont typeface="Wingdings"/>
              <a:buChar char=""/>
              <a:tabLst>
                <a:tab pos="1380490" algn="l"/>
              </a:tabLst>
            </a:pPr>
            <a:r>
              <a:rPr sz="1100" spc="-5" dirty="0">
                <a:latin typeface="Cambria"/>
                <a:cs typeface="Cambria"/>
              </a:rPr>
              <a:t>Konektor yang</a:t>
            </a:r>
            <a:r>
              <a:rPr sz="1100" spc="5" dirty="0">
                <a:latin typeface="Cambria"/>
                <a:cs typeface="Cambria"/>
              </a:rPr>
              <a:t> </a:t>
            </a:r>
            <a:r>
              <a:rPr sz="1100" dirty="0">
                <a:latin typeface="Cambria"/>
                <a:cs typeface="Cambria"/>
              </a:rPr>
              <a:t>tepat</a:t>
            </a:r>
            <a:endParaRPr sz="1100">
              <a:latin typeface="Cambria"/>
              <a:cs typeface="Cambria"/>
            </a:endParaRPr>
          </a:p>
          <a:p>
            <a:pPr marL="1379855" lvl="1" indent="-236220">
              <a:lnSpc>
                <a:spcPct val="100000"/>
              </a:lnSpc>
              <a:spcBef>
                <a:spcPts val="670"/>
              </a:spcBef>
              <a:buFont typeface="Wingdings"/>
              <a:buChar char=""/>
              <a:tabLst>
                <a:tab pos="1380490" algn="l"/>
              </a:tabLst>
            </a:pPr>
            <a:r>
              <a:rPr sz="1100" dirty="0">
                <a:latin typeface="Cambria"/>
                <a:cs typeface="Cambria"/>
              </a:rPr>
              <a:t>Panjang gelombang </a:t>
            </a:r>
            <a:r>
              <a:rPr sz="1100" spc="-5" dirty="0">
                <a:latin typeface="Cambria"/>
                <a:cs typeface="Cambria"/>
              </a:rPr>
              <a:t>yang</a:t>
            </a:r>
            <a:r>
              <a:rPr sz="1100" dirty="0">
                <a:latin typeface="Cambria"/>
                <a:cs typeface="Cambria"/>
              </a:rPr>
              <a:t> sesuai</a:t>
            </a:r>
            <a:endParaRPr sz="1100">
              <a:latin typeface="Cambria"/>
              <a:cs typeface="Cambria"/>
            </a:endParaRPr>
          </a:p>
          <a:p>
            <a:pPr marL="1379855" lvl="1" indent="-236220">
              <a:lnSpc>
                <a:spcPct val="100000"/>
              </a:lnSpc>
              <a:spcBef>
                <a:spcPts val="675"/>
              </a:spcBef>
              <a:buFont typeface="Wingdings"/>
              <a:buChar char=""/>
              <a:tabLst>
                <a:tab pos="1380490" algn="l"/>
              </a:tabLst>
            </a:pPr>
            <a:r>
              <a:rPr sz="1100" dirty="0">
                <a:latin typeface="Cambria"/>
                <a:cs typeface="Cambria"/>
              </a:rPr>
              <a:t>Dikalibrasi </a:t>
            </a:r>
            <a:r>
              <a:rPr sz="1100" spc="5" dirty="0">
                <a:latin typeface="Cambria"/>
                <a:cs typeface="Cambria"/>
              </a:rPr>
              <a:t>dalam</a:t>
            </a:r>
            <a:r>
              <a:rPr sz="1100" spc="10" dirty="0">
                <a:latin typeface="Cambria"/>
                <a:cs typeface="Cambria"/>
              </a:rPr>
              <a:t> </a:t>
            </a:r>
            <a:r>
              <a:rPr sz="1100" spc="5" dirty="0">
                <a:latin typeface="Cambria"/>
                <a:cs typeface="Cambria"/>
              </a:rPr>
              <a:t>dBm.</a:t>
            </a:r>
            <a:endParaRPr sz="1100">
              <a:latin typeface="Cambria"/>
              <a:cs typeface="Cambria"/>
            </a:endParaRPr>
          </a:p>
          <a:p>
            <a:pPr marL="1379855" lvl="1" indent="-236220">
              <a:lnSpc>
                <a:spcPct val="100000"/>
              </a:lnSpc>
              <a:spcBef>
                <a:spcPts val="695"/>
              </a:spcBef>
              <a:buFont typeface="Wingdings"/>
              <a:buChar char=""/>
              <a:tabLst>
                <a:tab pos="1380490" algn="l"/>
              </a:tabLst>
            </a:pPr>
            <a:r>
              <a:rPr sz="1100" dirty="0">
                <a:latin typeface="Cambria"/>
                <a:cs typeface="Cambria"/>
              </a:rPr>
              <a:t>Jenis </a:t>
            </a:r>
            <a:r>
              <a:rPr sz="1100" spc="-5" dirty="0">
                <a:latin typeface="Cambria"/>
                <a:cs typeface="Cambria"/>
              </a:rPr>
              <a:t>serat yang </a:t>
            </a:r>
            <a:r>
              <a:rPr sz="1100" dirty="0">
                <a:latin typeface="Cambria"/>
                <a:cs typeface="Cambria"/>
              </a:rPr>
              <a:t>dapat diukur</a:t>
            </a:r>
            <a:r>
              <a:rPr sz="1100" spc="20" dirty="0">
                <a:latin typeface="Cambria"/>
                <a:cs typeface="Cambria"/>
              </a:rPr>
              <a:t> </a:t>
            </a:r>
            <a:r>
              <a:rPr sz="1100" dirty="0">
                <a:latin typeface="Cambria"/>
                <a:cs typeface="Cambria"/>
              </a:rPr>
              <a:t>(SM/MM)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700">
              <a:latin typeface="Times New Roman"/>
              <a:cs typeface="Times New Roman"/>
            </a:endParaRPr>
          </a:p>
          <a:p>
            <a:pPr marL="374650">
              <a:lnSpc>
                <a:spcPct val="100000"/>
              </a:lnSpc>
            </a:pPr>
            <a:r>
              <a:rPr sz="700" spc="5" dirty="0">
                <a:latin typeface="Calibri"/>
                <a:cs typeface="Calibri"/>
              </a:rPr>
              <a:t>Page </a:t>
            </a:r>
            <a:r>
              <a:rPr sz="700" dirty="0">
                <a:latin typeface="Calibri"/>
                <a:cs typeface="Calibri"/>
              </a:rPr>
              <a:t>-</a:t>
            </a:r>
            <a:r>
              <a:rPr sz="700" spc="25" dirty="0">
                <a:latin typeface="Calibri"/>
                <a:cs typeface="Calibri"/>
              </a:rPr>
              <a:t> </a:t>
            </a:r>
            <a:r>
              <a:rPr sz="700" spc="15" dirty="0">
                <a:latin typeface="Calibri"/>
                <a:cs typeface="Calibri"/>
              </a:rPr>
              <a:t>164</a:t>
            </a:r>
            <a:endParaRPr sz="7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267450" y="8288974"/>
            <a:ext cx="370416" cy="32672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535"/>
              </a:lnSpc>
            </a:pPr>
            <a:fld id="{81D60167-4931-47E6-BA6A-407CBD079E47}" type="slidenum">
              <a:rPr dirty="0"/>
              <a:t>72</a:t>
            </a:fld>
            <a:endParaRPr dirty="0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92199" y="4437650"/>
            <a:ext cx="407670" cy="132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700" spc="5" dirty="0">
                <a:latin typeface="Calibri"/>
                <a:cs typeface="Calibri"/>
              </a:rPr>
              <a:t>Page </a:t>
            </a:r>
            <a:r>
              <a:rPr sz="700" dirty="0">
                <a:latin typeface="Calibri"/>
                <a:cs typeface="Calibri"/>
              </a:rPr>
              <a:t>-</a:t>
            </a:r>
            <a:r>
              <a:rPr sz="700" spc="-35" dirty="0">
                <a:latin typeface="Calibri"/>
                <a:cs typeface="Calibri"/>
              </a:rPr>
              <a:t> </a:t>
            </a:r>
            <a:r>
              <a:rPr sz="700" spc="15" dirty="0">
                <a:latin typeface="Calibri"/>
                <a:cs typeface="Calibri"/>
              </a:rPr>
              <a:t>165</a:t>
            </a:r>
            <a:endParaRPr sz="7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645870" y="4338673"/>
            <a:ext cx="480659" cy="2476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649988" y="1969498"/>
            <a:ext cx="266700" cy="0"/>
          </a:xfrm>
          <a:custGeom>
            <a:avLst/>
            <a:gdLst/>
            <a:ahLst/>
            <a:cxnLst/>
            <a:rect l="l" t="t" r="r" b="b"/>
            <a:pathLst>
              <a:path w="266700">
                <a:moveTo>
                  <a:pt x="0" y="0"/>
                </a:moveTo>
                <a:lnTo>
                  <a:pt x="266700" y="0"/>
                </a:lnTo>
              </a:path>
            </a:pathLst>
          </a:custGeom>
          <a:ln w="1273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220408" y="1163881"/>
            <a:ext cx="3910329" cy="2177415"/>
          </a:xfrm>
          <a:prstGeom prst="rect">
            <a:avLst/>
          </a:prstGeom>
        </p:spPr>
        <p:txBody>
          <a:bodyPr vert="horz" wrap="square" lIns="0" tIns="8255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650"/>
              </a:spcBef>
            </a:pPr>
            <a:r>
              <a:rPr sz="800" i="1" spc="5" dirty="0">
                <a:latin typeface="Cambria"/>
                <a:cs typeface="Cambria"/>
              </a:rPr>
              <a:t>Contoh </a:t>
            </a:r>
            <a:r>
              <a:rPr sz="800" i="1" dirty="0">
                <a:latin typeface="Cambria"/>
                <a:cs typeface="Cambria"/>
              </a:rPr>
              <a:t>1</a:t>
            </a:r>
            <a:r>
              <a:rPr sz="800" i="1" spc="35" dirty="0">
                <a:latin typeface="Cambria"/>
                <a:cs typeface="Cambria"/>
              </a:rPr>
              <a:t> </a:t>
            </a:r>
            <a:r>
              <a:rPr sz="800" i="1" dirty="0">
                <a:latin typeface="Cambria"/>
                <a:cs typeface="Cambria"/>
              </a:rPr>
              <a:t>:</a:t>
            </a:r>
            <a:endParaRPr sz="800">
              <a:latin typeface="Cambria"/>
              <a:cs typeface="Cambria"/>
            </a:endParaRPr>
          </a:p>
          <a:p>
            <a:pPr marL="38100">
              <a:lnSpc>
                <a:spcPct val="100000"/>
              </a:lnSpc>
              <a:spcBef>
                <a:spcPts val="550"/>
              </a:spcBef>
            </a:pPr>
            <a:r>
              <a:rPr sz="800" spc="10" dirty="0">
                <a:latin typeface="Cambria"/>
                <a:cs typeface="Cambria"/>
              </a:rPr>
              <a:t>Diketahui </a:t>
            </a:r>
            <a:r>
              <a:rPr sz="800" dirty="0">
                <a:latin typeface="Cambria"/>
                <a:cs typeface="Cambria"/>
              </a:rPr>
              <a:t>daya </a:t>
            </a:r>
            <a:r>
              <a:rPr sz="800" spc="10" dirty="0">
                <a:latin typeface="Cambria"/>
                <a:cs typeface="Cambria"/>
              </a:rPr>
              <a:t>sebesar </a:t>
            </a:r>
            <a:r>
              <a:rPr sz="800" spc="5" dirty="0">
                <a:latin typeface="Cambria"/>
                <a:cs typeface="Cambria"/>
              </a:rPr>
              <a:t>0,1 </a:t>
            </a:r>
            <a:r>
              <a:rPr sz="800" spc="-10" dirty="0">
                <a:latin typeface="Cambria"/>
                <a:cs typeface="Cambria"/>
              </a:rPr>
              <a:t>mW. </a:t>
            </a:r>
            <a:r>
              <a:rPr sz="800" spc="10" dirty="0">
                <a:latin typeface="Cambria"/>
                <a:cs typeface="Cambria"/>
              </a:rPr>
              <a:t>Maka nilai absolut </a:t>
            </a:r>
            <a:r>
              <a:rPr sz="800" dirty="0">
                <a:latin typeface="Cambria"/>
                <a:cs typeface="Cambria"/>
              </a:rPr>
              <a:t>daya </a:t>
            </a:r>
            <a:r>
              <a:rPr sz="800" spc="10" dirty="0">
                <a:latin typeface="Cambria"/>
                <a:cs typeface="Cambria"/>
              </a:rPr>
              <a:t>tersebut dalam dBm adalah</a:t>
            </a:r>
            <a:r>
              <a:rPr sz="800" spc="150" dirty="0">
                <a:latin typeface="Cambria"/>
                <a:cs typeface="Cambria"/>
              </a:rPr>
              <a:t> </a:t>
            </a:r>
            <a:r>
              <a:rPr sz="800" dirty="0">
                <a:latin typeface="Cambria"/>
                <a:cs typeface="Cambria"/>
              </a:rPr>
              <a:t>:</a:t>
            </a:r>
            <a:endParaRPr sz="8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900">
              <a:latin typeface="Times New Roman"/>
              <a:cs typeface="Times New Roman"/>
            </a:endParaRPr>
          </a:p>
          <a:p>
            <a:pPr marL="38100">
              <a:lnSpc>
                <a:spcPct val="100000"/>
              </a:lnSpc>
              <a:spcBef>
                <a:spcPts val="5"/>
              </a:spcBef>
            </a:pPr>
            <a:r>
              <a:rPr sz="800" i="1" spc="10" dirty="0">
                <a:latin typeface="Cambria"/>
                <a:cs typeface="Cambria"/>
              </a:rPr>
              <a:t>Jawab</a:t>
            </a:r>
            <a:r>
              <a:rPr sz="800" i="1" spc="15" dirty="0">
                <a:latin typeface="Cambria"/>
                <a:cs typeface="Cambria"/>
              </a:rPr>
              <a:t> </a:t>
            </a:r>
            <a:r>
              <a:rPr sz="800" i="1" dirty="0">
                <a:latin typeface="Cambria"/>
                <a:cs typeface="Cambria"/>
              </a:rPr>
              <a:t>:</a:t>
            </a:r>
            <a:endParaRPr sz="800">
              <a:latin typeface="Cambria"/>
              <a:cs typeface="Cambria"/>
            </a:endParaRPr>
          </a:p>
          <a:p>
            <a:pPr marL="38100">
              <a:lnSpc>
                <a:spcPts val="770"/>
              </a:lnSpc>
              <a:spcBef>
                <a:spcPts val="645"/>
              </a:spcBef>
              <a:tabLst>
                <a:tab pos="1595120" algn="l"/>
                <a:tab pos="2520950" algn="l"/>
              </a:tabLst>
            </a:pPr>
            <a:r>
              <a:rPr sz="800" spc="10" dirty="0">
                <a:latin typeface="Cambria"/>
                <a:cs typeface="Cambria"/>
              </a:rPr>
              <a:t>Dengan menggunakan</a:t>
            </a:r>
            <a:r>
              <a:rPr sz="800" spc="60" dirty="0">
                <a:latin typeface="Cambria"/>
                <a:cs typeface="Cambria"/>
              </a:rPr>
              <a:t> </a:t>
            </a:r>
            <a:r>
              <a:rPr sz="800" spc="10" dirty="0">
                <a:latin typeface="Cambria"/>
                <a:cs typeface="Cambria"/>
              </a:rPr>
              <a:t>rumus</a:t>
            </a:r>
            <a:r>
              <a:rPr sz="800" spc="25" dirty="0">
                <a:latin typeface="Cambria"/>
                <a:cs typeface="Cambria"/>
              </a:rPr>
              <a:t> </a:t>
            </a:r>
            <a:r>
              <a:rPr sz="800" dirty="0">
                <a:latin typeface="Cambria"/>
                <a:cs typeface="Cambria"/>
              </a:rPr>
              <a:t>:	</a:t>
            </a:r>
            <a:r>
              <a:rPr sz="1200" baseline="10416" dirty="0">
                <a:latin typeface="Cambria"/>
                <a:cs typeface="Cambria"/>
              </a:rPr>
              <a:t>P </a:t>
            </a:r>
            <a:r>
              <a:rPr sz="1200" spc="22" baseline="10416" dirty="0">
                <a:latin typeface="Cambria"/>
                <a:cs typeface="Cambria"/>
              </a:rPr>
              <a:t>(dBm) </a:t>
            </a:r>
            <a:r>
              <a:rPr sz="1200" baseline="10416" dirty="0">
                <a:latin typeface="Cambria"/>
                <a:cs typeface="Cambria"/>
              </a:rPr>
              <a:t>=</a:t>
            </a:r>
            <a:r>
              <a:rPr sz="1200" spc="82" baseline="10416" dirty="0">
                <a:latin typeface="Cambria"/>
                <a:cs typeface="Cambria"/>
              </a:rPr>
              <a:t> </a:t>
            </a:r>
            <a:r>
              <a:rPr sz="1200" spc="7" baseline="10416" dirty="0">
                <a:latin typeface="Cambria"/>
                <a:cs typeface="Cambria"/>
              </a:rPr>
              <a:t>10</a:t>
            </a:r>
            <a:r>
              <a:rPr sz="1200" spc="30" baseline="10416" dirty="0">
                <a:latin typeface="Cambria"/>
                <a:cs typeface="Cambria"/>
              </a:rPr>
              <a:t> </a:t>
            </a:r>
            <a:r>
              <a:rPr sz="1200" spc="15" baseline="10416" dirty="0">
                <a:latin typeface="Cambria"/>
                <a:cs typeface="Cambria"/>
              </a:rPr>
              <a:t>Log	</a:t>
            </a:r>
            <a:r>
              <a:rPr sz="1200" baseline="41666" dirty="0">
                <a:latin typeface="Cambria Math"/>
                <a:cs typeface="Cambria Math"/>
              </a:rPr>
              <a:t>P</a:t>
            </a:r>
            <a:endParaRPr sz="1200" baseline="41666">
              <a:latin typeface="Cambria Math"/>
              <a:cs typeface="Cambria Math"/>
            </a:endParaRPr>
          </a:p>
          <a:p>
            <a:pPr marL="2429510">
              <a:lnSpc>
                <a:spcPts val="770"/>
              </a:lnSpc>
            </a:pPr>
            <a:r>
              <a:rPr sz="800" dirty="0">
                <a:latin typeface="Cambria Math"/>
                <a:cs typeface="Cambria Math"/>
              </a:rPr>
              <a:t>1</a:t>
            </a:r>
            <a:r>
              <a:rPr sz="800" spc="15" dirty="0">
                <a:latin typeface="Cambria Math"/>
                <a:cs typeface="Cambria Math"/>
              </a:rPr>
              <a:t> </a:t>
            </a:r>
            <a:r>
              <a:rPr sz="800" spc="25" dirty="0">
                <a:latin typeface="Cambria Math"/>
                <a:cs typeface="Cambria Math"/>
              </a:rPr>
              <a:t>mW</a:t>
            </a:r>
            <a:endParaRPr sz="800">
              <a:latin typeface="Cambria Math"/>
              <a:cs typeface="Cambria Math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 marL="38100">
              <a:lnSpc>
                <a:spcPct val="100000"/>
              </a:lnSpc>
              <a:spcBef>
                <a:spcPts val="5"/>
              </a:spcBef>
            </a:pPr>
            <a:r>
              <a:rPr sz="800" spc="10" dirty="0">
                <a:latin typeface="Cambria"/>
                <a:cs typeface="Cambria"/>
              </a:rPr>
              <a:t>Maka diperoleh </a:t>
            </a:r>
            <a:r>
              <a:rPr sz="800" dirty="0">
                <a:latin typeface="Cambria"/>
                <a:cs typeface="Cambria"/>
              </a:rPr>
              <a:t>: P </a:t>
            </a:r>
            <a:r>
              <a:rPr sz="800" spc="15" dirty="0">
                <a:latin typeface="Cambria"/>
                <a:cs typeface="Cambria"/>
              </a:rPr>
              <a:t>(dBm) </a:t>
            </a:r>
            <a:r>
              <a:rPr sz="800" dirty="0">
                <a:latin typeface="Cambria"/>
                <a:cs typeface="Cambria"/>
              </a:rPr>
              <a:t>= </a:t>
            </a:r>
            <a:r>
              <a:rPr sz="800" spc="5" dirty="0">
                <a:latin typeface="Cambria"/>
                <a:cs typeface="Cambria"/>
              </a:rPr>
              <a:t>10 </a:t>
            </a:r>
            <a:r>
              <a:rPr sz="800" spc="10" dirty="0">
                <a:latin typeface="Cambria"/>
                <a:cs typeface="Cambria"/>
              </a:rPr>
              <a:t>Log </a:t>
            </a:r>
            <a:r>
              <a:rPr sz="800" spc="5" dirty="0">
                <a:latin typeface="Cambria"/>
                <a:cs typeface="Cambria"/>
              </a:rPr>
              <a:t>(0,1 </a:t>
            </a:r>
            <a:r>
              <a:rPr sz="800" spc="15" dirty="0">
                <a:latin typeface="Cambria"/>
                <a:cs typeface="Cambria"/>
              </a:rPr>
              <a:t>mW/1</a:t>
            </a:r>
            <a:r>
              <a:rPr sz="800" spc="60" dirty="0">
                <a:latin typeface="Cambria"/>
                <a:cs typeface="Cambria"/>
              </a:rPr>
              <a:t> </a:t>
            </a:r>
            <a:r>
              <a:rPr sz="800" spc="15" dirty="0">
                <a:latin typeface="Cambria"/>
                <a:cs typeface="Cambria"/>
              </a:rPr>
              <a:t>mW)</a:t>
            </a:r>
            <a:endParaRPr sz="800">
              <a:latin typeface="Cambria"/>
              <a:cs typeface="Cambria"/>
            </a:endParaRPr>
          </a:p>
          <a:p>
            <a:pPr marL="1308100">
              <a:lnSpc>
                <a:spcPct val="100000"/>
              </a:lnSpc>
              <a:spcBef>
                <a:spcPts val="45"/>
              </a:spcBef>
            </a:pPr>
            <a:r>
              <a:rPr sz="800" dirty="0">
                <a:latin typeface="Cambria"/>
                <a:cs typeface="Cambria"/>
              </a:rPr>
              <a:t>= </a:t>
            </a:r>
            <a:r>
              <a:rPr sz="800" spc="5" dirty="0">
                <a:latin typeface="Cambria"/>
                <a:cs typeface="Cambria"/>
              </a:rPr>
              <a:t>10 </a:t>
            </a:r>
            <a:r>
              <a:rPr sz="800" spc="10" dirty="0">
                <a:latin typeface="Cambria"/>
                <a:cs typeface="Cambria"/>
              </a:rPr>
              <a:t>Log</a:t>
            </a:r>
            <a:r>
              <a:rPr sz="800" spc="5" dirty="0">
                <a:latin typeface="Cambria"/>
                <a:cs typeface="Cambria"/>
              </a:rPr>
              <a:t> </a:t>
            </a:r>
            <a:r>
              <a:rPr sz="800" spc="10" dirty="0">
                <a:latin typeface="Cambria"/>
                <a:cs typeface="Cambria"/>
              </a:rPr>
              <a:t>(0,1)</a:t>
            </a:r>
            <a:endParaRPr sz="800">
              <a:latin typeface="Cambria"/>
              <a:cs typeface="Cambria"/>
            </a:endParaRPr>
          </a:p>
          <a:p>
            <a:pPr marL="1308100">
              <a:lnSpc>
                <a:spcPct val="100000"/>
              </a:lnSpc>
              <a:spcBef>
                <a:spcPts val="50"/>
              </a:spcBef>
            </a:pPr>
            <a:r>
              <a:rPr sz="800" dirty="0">
                <a:latin typeface="Cambria"/>
                <a:cs typeface="Cambria"/>
              </a:rPr>
              <a:t>=   </a:t>
            </a:r>
            <a:r>
              <a:rPr sz="800" spc="5" dirty="0">
                <a:latin typeface="Cambria"/>
                <a:cs typeface="Cambria"/>
              </a:rPr>
              <a:t>10 </a:t>
            </a:r>
            <a:r>
              <a:rPr sz="800" dirty="0">
                <a:latin typeface="Cambria"/>
                <a:cs typeface="Cambria"/>
              </a:rPr>
              <a:t>x</a:t>
            </a:r>
            <a:r>
              <a:rPr sz="800" spc="-75" dirty="0">
                <a:latin typeface="Cambria"/>
                <a:cs typeface="Cambria"/>
              </a:rPr>
              <a:t> </a:t>
            </a:r>
            <a:r>
              <a:rPr sz="800" spc="10" dirty="0">
                <a:latin typeface="Cambria"/>
                <a:cs typeface="Cambria"/>
              </a:rPr>
              <a:t>(-1)</a:t>
            </a:r>
            <a:endParaRPr sz="800">
              <a:latin typeface="Cambria"/>
              <a:cs typeface="Cambria"/>
            </a:endParaRPr>
          </a:p>
          <a:p>
            <a:pPr marL="1308100">
              <a:lnSpc>
                <a:spcPct val="100000"/>
              </a:lnSpc>
              <a:spcBef>
                <a:spcPts val="25"/>
              </a:spcBef>
            </a:pPr>
            <a:r>
              <a:rPr sz="800" dirty="0">
                <a:latin typeface="Cambria"/>
                <a:cs typeface="Cambria"/>
              </a:rPr>
              <a:t>=   - </a:t>
            </a:r>
            <a:r>
              <a:rPr sz="800" spc="5" dirty="0">
                <a:latin typeface="Cambria"/>
                <a:cs typeface="Cambria"/>
              </a:rPr>
              <a:t>10</a:t>
            </a:r>
            <a:r>
              <a:rPr sz="800" spc="-75" dirty="0">
                <a:latin typeface="Cambria"/>
                <a:cs typeface="Cambria"/>
              </a:rPr>
              <a:t> </a:t>
            </a:r>
            <a:r>
              <a:rPr sz="800" spc="10" dirty="0">
                <a:latin typeface="Cambria"/>
                <a:cs typeface="Cambria"/>
              </a:rPr>
              <a:t>dBm</a:t>
            </a:r>
            <a:endParaRPr sz="800">
              <a:latin typeface="Cambria"/>
              <a:cs typeface="Cambria"/>
            </a:endParaRPr>
          </a:p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950">
              <a:latin typeface="Times New Roman"/>
              <a:cs typeface="Times New Roman"/>
            </a:endParaRPr>
          </a:p>
          <a:p>
            <a:pPr marL="37465">
              <a:lnSpc>
                <a:spcPct val="100000"/>
              </a:lnSpc>
            </a:pPr>
            <a:r>
              <a:rPr sz="800" i="1" spc="5" dirty="0">
                <a:latin typeface="Cambria"/>
                <a:cs typeface="Cambria"/>
              </a:rPr>
              <a:t>Contoh </a:t>
            </a:r>
            <a:r>
              <a:rPr sz="800" i="1" dirty="0">
                <a:latin typeface="Cambria"/>
                <a:cs typeface="Cambria"/>
              </a:rPr>
              <a:t>2</a:t>
            </a:r>
            <a:r>
              <a:rPr sz="800" i="1" spc="35" dirty="0">
                <a:latin typeface="Cambria"/>
                <a:cs typeface="Cambria"/>
              </a:rPr>
              <a:t> </a:t>
            </a:r>
            <a:r>
              <a:rPr sz="800" i="1" dirty="0">
                <a:latin typeface="Cambria"/>
                <a:cs typeface="Cambria"/>
              </a:rPr>
              <a:t>:</a:t>
            </a:r>
            <a:endParaRPr sz="800">
              <a:latin typeface="Cambria"/>
              <a:cs typeface="Cambria"/>
            </a:endParaRPr>
          </a:p>
          <a:p>
            <a:pPr marL="37465">
              <a:lnSpc>
                <a:spcPct val="100000"/>
              </a:lnSpc>
              <a:spcBef>
                <a:spcPts val="555"/>
              </a:spcBef>
            </a:pPr>
            <a:r>
              <a:rPr sz="800" spc="10" dirty="0">
                <a:latin typeface="Cambria"/>
                <a:cs typeface="Cambria"/>
              </a:rPr>
              <a:t>Diketahui </a:t>
            </a:r>
            <a:r>
              <a:rPr sz="800" dirty="0">
                <a:latin typeface="Cambria"/>
                <a:cs typeface="Cambria"/>
              </a:rPr>
              <a:t>daya </a:t>
            </a:r>
            <a:r>
              <a:rPr sz="800" spc="10" dirty="0">
                <a:latin typeface="Cambria"/>
                <a:cs typeface="Cambria"/>
              </a:rPr>
              <a:t>sebesar </a:t>
            </a:r>
            <a:r>
              <a:rPr sz="800" dirty="0">
                <a:latin typeface="Cambria"/>
                <a:cs typeface="Cambria"/>
              </a:rPr>
              <a:t>1 </a:t>
            </a:r>
            <a:r>
              <a:rPr sz="800" spc="-10" dirty="0">
                <a:latin typeface="Cambria"/>
                <a:cs typeface="Cambria"/>
              </a:rPr>
              <a:t>mW. </a:t>
            </a:r>
            <a:r>
              <a:rPr sz="800" spc="10" dirty="0">
                <a:latin typeface="Cambria"/>
                <a:cs typeface="Cambria"/>
              </a:rPr>
              <a:t>Maka nilai absolut </a:t>
            </a:r>
            <a:r>
              <a:rPr sz="800" dirty="0">
                <a:latin typeface="Cambria"/>
                <a:cs typeface="Cambria"/>
              </a:rPr>
              <a:t>daya </a:t>
            </a:r>
            <a:r>
              <a:rPr sz="800" spc="10" dirty="0">
                <a:latin typeface="Cambria"/>
                <a:cs typeface="Cambria"/>
              </a:rPr>
              <a:t>tersebut dalam dBm adalah</a:t>
            </a:r>
            <a:r>
              <a:rPr sz="800" spc="155" dirty="0">
                <a:latin typeface="Cambria"/>
                <a:cs typeface="Cambria"/>
              </a:rPr>
              <a:t> </a:t>
            </a:r>
            <a:r>
              <a:rPr sz="800" dirty="0">
                <a:latin typeface="Cambria"/>
                <a:cs typeface="Cambria"/>
              </a:rPr>
              <a:t>:</a:t>
            </a:r>
            <a:endParaRPr sz="800">
              <a:latin typeface="Cambria"/>
              <a:cs typeface="Cambri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258508" y="3449557"/>
            <a:ext cx="336550" cy="14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800" i="1" spc="10" dirty="0">
                <a:latin typeface="Cambria"/>
                <a:cs typeface="Cambria"/>
              </a:rPr>
              <a:t>Jawab</a:t>
            </a:r>
            <a:r>
              <a:rPr sz="800" i="1" spc="-45" dirty="0">
                <a:latin typeface="Cambria"/>
                <a:cs typeface="Cambria"/>
              </a:rPr>
              <a:t> </a:t>
            </a:r>
            <a:r>
              <a:rPr sz="800" i="1" dirty="0">
                <a:latin typeface="Cambria"/>
                <a:cs typeface="Cambria"/>
              </a:rPr>
              <a:t>:</a:t>
            </a:r>
            <a:endParaRPr sz="800">
              <a:latin typeface="Cambria"/>
              <a:cs typeface="Cambri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054463" y="3449557"/>
            <a:ext cx="1602105" cy="528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ctr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latin typeface="Cambria"/>
                <a:cs typeface="Cambria"/>
              </a:rPr>
              <a:t>P </a:t>
            </a:r>
            <a:r>
              <a:rPr sz="800" spc="15" dirty="0">
                <a:latin typeface="Cambria"/>
                <a:cs typeface="Cambria"/>
              </a:rPr>
              <a:t>(dBm) </a:t>
            </a:r>
            <a:r>
              <a:rPr sz="800" dirty="0">
                <a:latin typeface="Cambria"/>
                <a:cs typeface="Cambria"/>
              </a:rPr>
              <a:t>= </a:t>
            </a:r>
            <a:r>
              <a:rPr sz="800" spc="5" dirty="0">
                <a:latin typeface="Cambria"/>
                <a:cs typeface="Cambria"/>
              </a:rPr>
              <a:t>10 </a:t>
            </a:r>
            <a:r>
              <a:rPr sz="800" spc="10" dirty="0">
                <a:latin typeface="Cambria"/>
                <a:cs typeface="Cambria"/>
              </a:rPr>
              <a:t>Log </a:t>
            </a:r>
            <a:r>
              <a:rPr sz="800" spc="5" dirty="0">
                <a:latin typeface="Cambria"/>
                <a:cs typeface="Cambria"/>
              </a:rPr>
              <a:t>(1 </a:t>
            </a:r>
            <a:r>
              <a:rPr sz="800" spc="15" dirty="0">
                <a:latin typeface="Cambria"/>
                <a:cs typeface="Cambria"/>
              </a:rPr>
              <a:t>mW/1</a:t>
            </a:r>
            <a:r>
              <a:rPr sz="800" dirty="0">
                <a:latin typeface="Cambria"/>
                <a:cs typeface="Cambria"/>
              </a:rPr>
              <a:t> </a:t>
            </a:r>
            <a:r>
              <a:rPr sz="800" spc="15" dirty="0">
                <a:latin typeface="Cambria"/>
                <a:cs typeface="Cambria"/>
              </a:rPr>
              <a:t>mW)</a:t>
            </a:r>
            <a:endParaRPr sz="800">
              <a:latin typeface="Cambria"/>
              <a:cs typeface="Cambria"/>
            </a:endParaRPr>
          </a:p>
          <a:p>
            <a:pPr marR="55244" algn="ctr">
              <a:lnSpc>
                <a:spcPct val="100000"/>
              </a:lnSpc>
              <a:spcBef>
                <a:spcPts val="50"/>
              </a:spcBef>
            </a:pPr>
            <a:r>
              <a:rPr sz="800" dirty="0">
                <a:latin typeface="Cambria"/>
                <a:cs typeface="Cambria"/>
              </a:rPr>
              <a:t>= </a:t>
            </a:r>
            <a:r>
              <a:rPr sz="800" spc="5" dirty="0">
                <a:latin typeface="Cambria"/>
                <a:cs typeface="Cambria"/>
              </a:rPr>
              <a:t>10 </a:t>
            </a:r>
            <a:r>
              <a:rPr sz="800" spc="10" dirty="0">
                <a:latin typeface="Cambria"/>
                <a:cs typeface="Cambria"/>
              </a:rPr>
              <a:t>Log</a:t>
            </a:r>
            <a:r>
              <a:rPr sz="800" spc="-10" dirty="0">
                <a:latin typeface="Cambria"/>
                <a:cs typeface="Cambria"/>
              </a:rPr>
              <a:t> </a:t>
            </a:r>
            <a:r>
              <a:rPr sz="800" spc="15" dirty="0">
                <a:latin typeface="Cambria"/>
                <a:cs typeface="Cambria"/>
              </a:rPr>
              <a:t>(1)</a:t>
            </a:r>
            <a:endParaRPr sz="800">
              <a:latin typeface="Cambria"/>
              <a:cs typeface="Cambria"/>
            </a:endParaRPr>
          </a:p>
          <a:p>
            <a:pPr marL="473709">
              <a:lnSpc>
                <a:spcPct val="100000"/>
              </a:lnSpc>
              <a:spcBef>
                <a:spcPts val="25"/>
              </a:spcBef>
            </a:pPr>
            <a:r>
              <a:rPr sz="800" dirty="0">
                <a:latin typeface="Cambria"/>
                <a:cs typeface="Cambria"/>
              </a:rPr>
              <a:t>= </a:t>
            </a:r>
            <a:r>
              <a:rPr sz="800" spc="5" dirty="0">
                <a:latin typeface="Cambria"/>
                <a:cs typeface="Cambria"/>
              </a:rPr>
              <a:t>10 </a:t>
            </a:r>
            <a:r>
              <a:rPr sz="800" dirty="0">
                <a:latin typeface="Cambria"/>
                <a:cs typeface="Cambria"/>
              </a:rPr>
              <a:t>x</a:t>
            </a:r>
            <a:r>
              <a:rPr sz="800" spc="-5" dirty="0">
                <a:latin typeface="Cambria"/>
                <a:cs typeface="Cambria"/>
              </a:rPr>
              <a:t> </a:t>
            </a:r>
            <a:r>
              <a:rPr sz="800" spc="15" dirty="0">
                <a:latin typeface="Cambria"/>
                <a:cs typeface="Cambria"/>
              </a:rPr>
              <a:t>(0)</a:t>
            </a:r>
            <a:endParaRPr sz="800">
              <a:latin typeface="Cambria"/>
              <a:cs typeface="Cambria"/>
            </a:endParaRPr>
          </a:p>
          <a:p>
            <a:pPr marL="473709">
              <a:lnSpc>
                <a:spcPct val="100000"/>
              </a:lnSpc>
              <a:spcBef>
                <a:spcPts val="45"/>
              </a:spcBef>
            </a:pPr>
            <a:r>
              <a:rPr sz="800" dirty="0">
                <a:latin typeface="Cambria"/>
                <a:cs typeface="Cambria"/>
              </a:rPr>
              <a:t>= 0</a:t>
            </a:r>
            <a:r>
              <a:rPr sz="800" spc="-15" dirty="0">
                <a:latin typeface="Cambria"/>
                <a:cs typeface="Cambria"/>
              </a:rPr>
              <a:t> </a:t>
            </a:r>
            <a:r>
              <a:rPr sz="800" spc="10" dirty="0">
                <a:latin typeface="Cambria"/>
                <a:cs typeface="Cambria"/>
              </a:rPr>
              <a:t>dBm</a:t>
            </a:r>
            <a:endParaRPr sz="800">
              <a:latin typeface="Cambria"/>
              <a:cs typeface="Cambri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267450" y="4006710"/>
            <a:ext cx="370416" cy="3278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17549" y="1098550"/>
            <a:ext cx="6337300" cy="3568700"/>
          </a:xfrm>
          <a:custGeom>
            <a:avLst/>
            <a:gdLst/>
            <a:ahLst/>
            <a:cxnLst/>
            <a:rect l="l" t="t" r="r" b="b"/>
            <a:pathLst>
              <a:path w="6337300" h="3568700">
                <a:moveTo>
                  <a:pt x="0" y="0"/>
                </a:moveTo>
                <a:lnTo>
                  <a:pt x="6337300" y="0"/>
                </a:lnTo>
                <a:lnTo>
                  <a:pt x="6337300" y="3568700"/>
                </a:lnTo>
                <a:lnTo>
                  <a:pt x="0" y="35687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645870" y="8619760"/>
            <a:ext cx="480659" cy="2467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717549" y="5391150"/>
            <a:ext cx="6337300" cy="355600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508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0"/>
              </a:spcBef>
            </a:pPr>
            <a:endParaRPr sz="1000">
              <a:latin typeface="Times New Roman"/>
              <a:cs typeface="Times New Roman"/>
            </a:endParaRPr>
          </a:p>
          <a:p>
            <a:pPr marL="540385">
              <a:lnSpc>
                <a:spcPct val="100000"/>
              </a:lnSpc>
            </a:pPr>
            <a:r>
              <a:rPr sz="800" i="1" spc="5" dirty="0">
                <a:latin typeface="Cambria"/>
                <a:cs typeface="Cambria"/>
              </a:rPr>
              <a:t>Contoh</a:t>
            </a:r>
            <a:r>
              <a:rPr sz="800" i="1" spc="15" dirty="0">
                <a:latin typeface="Cambria"/>
                <a:cs typeface="Cambria"/>
              </a:rPr>
              <a:t> </a:t>
            </a:r>
            <a:r>
              <a:rPr sz="800" i="1" spc="20" dirty="0">
                <a:latin typeface="Cambria"/>
                <a:cs typeface="Cambria"/>
              </a:rPr>
              <a:t>3:</a:t>
            </a:r>
            <a:endParaRPr sz="800">
              <a:latin typeface="Cambria"/>
              <a:cs typeface="Cambria"/>
            </a:endParaRPr>
          </a:p>
          <a:p>
            <a:pPr marL="540385" marR="375920">
              <a:lnSpc>
                <a:spcPct val="102499"/>
              </a:lnSpc>
              <a:spcBef>
                <a:spcPts val="525"/>
              </a:spcBef>
            </a:pPr>
            <a:r>
              <a:rPr sz="800" spc="10" dirty="0">
                <a:latin typeface="Cambria"/>
                <a:cs typeface="Cambria"/>
              </a:rPr>
              <a:t>Diketahui </a:t>
            </a:r>
            <a:r>
              <a:rPr sz="800" spc="5" dirty="0">
                <a:latin typeface="Cambria"/>
                <a:cs typeface="Cambria"/>
              </a:rPr>
              <a:t>bahwa </a:t>
            </a:r>
            <a:r>
              <a:rPr sz="800" dirty="0">
                <a:latin typeface="Cambria"/>
                <a:cs typeface="Cambria"/>
              </a:rPr>
              <a:t>daya </a:t>
            </a:r>
            <a:r>
              <a:rPr sz="800" spc="5" dirty="0">
                <a:latin typeface="Cambria"/>
                <a:cs typeface="Cambria"/>
              </a:rPr>
              <a:t>keluaran </a:t>
            </a:r>
            <a:r>
              <a:rPr sz="800" spc="10" dirty="0">
                <a:latin typeface="Cambria"/>
                <a:cs typeface="Cambria"/>
              </a:rPr>
              <a:t>sumber </a:t>
            </a:r>
            <a:r>
              <a:rPr sz="800" spc="5" dirty="0">
                <a:latin typeface="Cambria"/>
                <a:cs typeface="Cambria"/>
              </a:rPr>
              <a:t>cahaya </a:t>
            </a:r>
            <a:r>
              <a:rPr sz="800" spc="10" dirty="0">
                <a:latin typeface="Cambria"/>
                <a:cs typeface="Cambria"/>
              </a:rPr>
              <a:t>adalah </a:t>
            </a:r>
            <a:r>
              <a:rPr sz="800" spc="5" dirty="0">
                <a:latin typeface="Cambria"/>
                <a:cs typeface="Cambria"/>
              </a:rPr>
              <a:t>0,1 </a:t>
            </a:r>
            <a:r>
              <a:rPr sz="800" spc="-10" dirty="0">
                <a:latin typeface="Cambria"/>
                <a:cs typeface="Cambria"/>
              </a:rPr>
              <a:t>mW. </a:t>
            </a:r>
            <a:r>
              <a:rPr sz="800" spc="5" dirty="0">
                <a:latin typeface="Cambria"/>
                <a:cs typeface="Cambria"/>
              </a:rPr>
              <a:t>Bila </a:t>
            </a:r>
            <a:r>
              <a:rPr sz="800" spc="10" dirty="0">
                <a:latin typeface="Cambria"/>
                <a:cs typeface="Cambria"/>
              </a:rPr>
              <a:t>optical power meter dihubungkan </a:t>
            </a:r>
            <a:r>
              <a:rPr sz="800" spc="5" dirty="0">
                <a:latin typeface="Cambria"/>
                <a:cs typeface="Cambria"/>
              </a:rPr>
              <a:t>di </a:t>
            </a:r>
            <a:r>
              <a:rPr sz="800" spc="10" dirty="0">
                <a:latin typeface="Cambria"/>
                <a:cs typeface="Cambria"/>
              </a:rPr>
              <a:t>ujung </a:t>
            </a:r>
            <a:r>
              <a:rPr sz="800" spc="5" dirty="0">
                <a:latin typeface="Cambria"/>
                <a:cs typeface="Cambria"/>
              </a:rPr>
              <a:t>lain serat  optik </a:t>
            </a:r>
            <a:r>
              <a:rPr sz="800" spc="10" dirty="0">
                <a:latin typeface="Cambria"/>
                <a:cs typeface="Cambria"/>
              </a:rPr>
              <a:t>tersebut, meter </a:t>
            </a:r>
            <a:r>
              <a:rPr sz="800" spc="5" dirty="0">
                <a:latin typeface="Cambria"/>
                <a:cs typeface="Cambria"/>
              </a:rPr>
              <a:t>akan </a:t>
            </a:r>
            <a:r>
              <a:rPr sz="800" spc="10" dirty="0">
                <a:latin typeface="Cambria"/>
                <a:cs typeface="Cambria"/>
              </a:rPr>
              <a:t>menunjukkan </a:t>
            </a:r>
            <a:r>
              <a:rPr sz="800" spc="5" dirty="0">
                <a:latin typeface="Cambria"/>
                <a:cs typeface="Cambria"/>
              </a:rPr>
              <a:t>0,05</a:t>
            </a:r>
            <a:r>
              <a:rPr sz="800" spc="80" dirty="0">
                <a:latin typeface="Cambria"/>
                <a:cs typeface="Cambria"/>
              </a:rPr>
              <a:t> </a:t>
            </a:r>
            <a:r>
              <a:rPr sz="800" spc="-10" dirty="0">
                <a:latin typeface="Cambria"/>
                <a:cs typeface="Cambria"/>
              </a:rPr>
              <a:t>mW.</a:t>
            </a:r>
            <a:endParaRPr sz="800">
              <a:latin typeface="Cambria"/>
              <a:cs typeface="Cambria"/>
            </a:endParaRPr>
          </a:p>
          <a:p>
            <a:pPr marL="540385">
              <a:lnSpc>
                <a:spcPct val="100000"/>
              </a:lnSpc>
              <a:spcBef>
                <a:spcPts val="555"/>
              </a:spcBef>
            </a:pPr>
            <a:r>
              <a:rPr sz="800" spc="10" dirty="0">
                <a:latin typeface="Cambria"/>
                <a:cs typeface="Cambria"/>
              </a:rPr>
              <a:t>Berapakah redaman </a:t>
            </a:r>
            <a:r>
              <a:rPr sz="800" spc="5" dirty="0">
                <a:latin typeface="Cambria"/>
                <a:cs typeface="Cambria"/>
              </a:rPr>
              <a:t>saluran yang </a:t>
            </a:r>
            <a:r>
              <a:rPr sz="800" spc="10" dirty="0">
                <a:latin typeface="Cambria"/>
                <a:cs typeface="Cambria"/>
              </a:rPr>
              <a:t>digunakan tersebut</a:t>
            </a:r>
            <a:r>
              <a:rPr sz="800" spc="75" dirty="0">
                <a:latin typeface="Cambria"/>
                <a:cs typeface="Cambria"/>
              </a:rPr>
              <a:t> </a:t>
            </a:r>
            <a:r>
              <a:rPr sz="800" dirty="0">
                <a:latin typeface="Cambria"/>
                <a:cs typeface="Cambria"/>
              </a:rPr>
              <a:t>?</a:t>
            </a:r>
            <a:endParaRPr sz="800">
              <a:latin typeface="Cambria"/>
              <a:cs typeface="Cambria"/>
            </a:endParaRPr>
          </a:p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 marL="540385">
              <a:lnSpc>
                <a:spcPct val="100000"/>
              </a:lnSpc>
              <a:spcBef>
                <a:spcPts val="690"/>
              </a:spcBef>
            </a:pPr>
            <a:r>
              <a:rPr sz="800" i="1" spc="10" dirty="0">
                <a:latin typeface="Cambria"/>
                <a:cs typeface="Cambria"/>
              </a:rPr>
              <a:t>Jawab</a:t>
            </a:r>
            <a:r>
              <a:rPr sz="800" i="1" spc="15" dirty="0">
                <a:latin typeface="Cambria"/>
                <a:cs typeface="Cambria"/>
              </a:rPr>
              <a:t> </a:t>
            </a:r>
            <a:r>
              <a:rPr sz="800" i="1" dirty="0">
                <a:latin typeface="Cambria"/>
                <a:cs typeface="Cambria"/>
              </a:rPr>
              <a:t>:</a:t>
            </a:r>
            <a:endParaRPr sz="800">
              <a:latin typeface="Cambria"/>
              <a:cs typeface="Cambria"/>
            </a:endParaRPr>
          </a:p>
          <a:p>
            <a:pPr marL="540385">
              <a:lnSpc>
                <a:spcPct val="100000"/>
              </a:lnSpc>
              <a:spcBef>
                <a:spcPts val="650"/>
              </a:spcBef>
            </a:pPr>
            <a:r>
              <a:rPr sz="800" spc="10" dirty="0">
                <a:latin typeface="Cambria"/>
                <a:cs typeface="Cambria"/>
              </a:rPr>
              <a:t>Dengan menggunakan rumus decibel diperoleh</a:t>
            </a:r>
            <a:r>
              <a:rPr sz="800" spc="55" dirty="0">
                <a:latin typeface="Cambria"/>
                <a:cs typeface="Cambria"/>
              </a:rPr>
              <a:t> </a:t>
            </a:r>
            <a:r>
              <a:rPr sz="800" dirty="0">
                <a:latin typeface="Cambria"/>
                <a:cs typeface="Cambria"/>
              </a:rPr>
              <a:t>:</a:t>
            </a:r>
            <a:endParaRPr sz="800">
              <a:latin typeface="Cambria"/>
              <a:cs typeface="Cambria"/>
            </a:endParaRPr>
          </a:p>
          <a:p>
            <a:pPr marL="1175385" marR="3079115">
              <a:lnSpc>
                <a:spcPct val="135000"/>
              </a:lnSpc>
              <a:spcBef>
                <a:spcPts val="290"/>
              </a:spcBef>
            </a:pPr>
            <a:r>
              <a:rPr sz="1200" spc="-22" baseline="6944" dirty="0">
                <a:latin typeface="Cambria"/>
                <a:cs typeface="Cambria"/>
              </a:rPr>
              <a:t>L</a:t>
            </a:r>
            <a:r>
              <a:rPr sz="600" spc="-15" dirty="0">
                <a:latin typeface="Cambria"/>
                <a:cs typeface="Cambria"/>
              </a:rPr>
              <a:t>(dB) </a:t>
            </a:r>
            <a:r>
              <a:rPr sz="1200" baseline="6944" dirty="0">
                <a:latin typeface="Cambria"/>
                <a:cs typeface="Cambria"/>
              </a:rPr>
              <a:t>= </a:t>
            </a:r>
            <a:r>
              <a:rPr sz="1200" spc="7" baseline="6944" dirty="0">
                <a:latin typeface="Cambria"/>
                <a:cs typeface="Cambria"/>
              </a:rPr>
              <a:t>10 log </a:t>
            </a:r>
            <a:r>
              <a:rPr sz="1200" baseline="6944" dirty="0">
                <a:latin typeface="Cambria"/>
                <a:cs typeface="Cambria"/>
              </a:rPr>
              <a:t>(daya </a:t>
            </a:r>
            <a:r>
              <a:rPr sz="1200" spc="15" baseline="6944" dirty="0">
                <a:latin typeface="Cambria"/>
                <a:cs typeface="Cambria"/>
              </a:rPr>
              <a:t>masukan </a:t>
            </a:r>
            <a:r>
              <a:rPr sz="1200" baseline="6944" dirty="0">
                <a:latin typeface="Cambria"/>
                <a:cs typeface="Cambria"/>
              </a:rPr>
              <a:t>/ daya </a:t>
            </a:r>
            <a:r>
              <a:rPr sz="1200" spc="15" baseline="6944" dirty="0">
                <a:latin typeface="Cambria"/>
                <a:cs typeface="Cambria"/>
              </a:rPr>
              <a:t>keluaran).  </a:t>
            </a:r>
            <a:r>
              <a:rPr sz="800" spc="-15" dirty="0">
                <a:latin typeface="Cambria"/>
                <a:cs typeface="Cambria"/>
              </a:rPr>
              <a:t>L</a:t>
            </a:r>
            <a:r>
              <a:rPr sz="900" spc="-22" baseline="-9259" dirty="0">
                <a:latin typeface="Cambria"/>
                <a:cs typeface="Cambria"/>
              </a:rPr>
              <a:t>(dB) </a:t>
            </a:r>
            <a:r>
              <a:rPr sz="800" dirty="0">
                <a:latin typeface="Cambria"/>
                <a:cs typeface="Cambria"/>
              </a:rPr>
              <a:t>= </a:t>
            </a:r>
            <a:r>
              <a:rPr sz="800" spc="5" dirty="0">
                <a:latin typeface="Cambria"/>
                <a:cs typeface="Cambria"/>
              </a:rPr>
              <a:t>10 </a:t>
            </a:r>
            <a:r>
              <a:rPr sz="800" dirty="0">
                <a:latin typeface="Cambria"/>
                <a:cs typeface="Cambria"/>
              </a:rPr>
              <a:t>x </a:t>
            </a:r>
            <a:r>
              <a:rPr sz="800" spc="5" dirty="0">
                <a:latin typeface="Cambria"/>
                <a:cs typeface="Cambria"/>
              </a:rPr>
              <a:t>log (0,1 </a:t>
            </a:r>
            <a:r>
              <a:rPr sz="800" spc="10" dirty="0">
                <a:latin typeface="Cambria"/>
                <a:cs typeface="Cambria"/>
              </a:rPr>
              <a:t>mW </a:t>
            </a:r>
            <a:r>
              <a:rPr sz="800" dirty="0">
                <a:latin typeface="Cambria"/>
                <a:cs typeface="Cambria"/>
              </a:rPr>
              <a:t>/ </a:t>
            </a:r>
            <a:r>
              <a:rPr sz="800" spc="5" dirty="0">
                <a:latin typeface="Cambria"/>
                <a:cs typeface="Cambria"/>
              </a:rPr>
              <a:t>0,05</a:t>
            </a:r>
            <a:r>
              <a:rPr sz="800" spc="45" dirty="0">
                <a:latin typeface="Cambria"/>
                <a:cs typeface="Cambria"/>
              </a:rPr>
              <a:t> </a:t>
            </a:r>
            <a:r>
              <a:rPr sz="800" spc="20" dirty="0">
                <a:latin typeface="Cambria"/>
                <a:cs typeface="Cambria"/>
              </a:rPr>
              <a:t>mW).</a:t>
            </a:r>
            <a:endParaRPr sz="800">
              <a:latin typeface="Cambria"/>
              <a:cs typeface="Cambria"/>
            </a:endParaRPr>
          </a:p>
          <a:p>
            <a:pPr marL="1175385">
              <a:lnSpc>
                <a:spcPct val="100000"/>
              </a:lnSpc>
              <a:spcBef>
                <a:spcPts val="550"/>
              </a:spcBef>
            </a:pPr>
            <a:r>
              <a:rPr sz="1200" spc="-22" baseline="6944" dirty="0">
                <a:latin typeface="Cambria"/>
                <a:cs typeface="Cambria"/>
              </a:rPr>
              <a:t>L</a:t>
            </a:r>
            <a:r>
              <a:rPr sz="600" spc="-15" dirty="0">
                <a:latin typeface="Cambria"/>
                <a:cs typeface="Cambria"/>
              </a:rPr>
              <a:t>(dB) </a:t>
            </a:r>
            <a:r>
              <a:rPr sz="1200" baseline="6944" dirty="0">
                <a:latin typeface="Cambria"/>
                <a:cs typeface="Cambria"/>
              </a:rPr>
              <a:t>= 3</a:t>
            </a:r>
            <a:r>
              <a:rPr sz="1200" spc="-60" baseline="6944" dirty="0">
                <a:latin typeface="Cambria"/>
                <a:cs typeface="Cambria"/>
              </a:rPr>
              <a:t> </a:t>
            </a:r>
            <a:r>
              <a:rPr sz="1200" spc="15" baseline="6944" dirty="0">
                <a:latin typeface="Cambria"/>
                <a:cs typeface="Cambria"/>
              </a:rPr>
              <a:t>dB.</a:t>
            </a:r>
            <a:endParaRPr sz="1200" baseline="6944">
              <a:latin typeface="Cambria"/>
              <a:cs typeface="Cambria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850">
              <a:latin typeface="Times New Roman"/>
              <a:cs typeface="Times New Roman"/>
            </a:endParaRPr>
          </a:p>
          <a:p>
            <a:pPr marL="374650">
              <a:lnSpc>
                <a:spcPct val="100000"/>
              </a:lnSpc>
            </a:pPr>
            <a:r>
              <a:rPr sz="700" spc="5" dirty="0">
                <a:latin typeface="Calibri"/>
                <a:cs typeface="Calibri"/>
              </a:rPr>
              <a:t>Page </a:t>
            </a:r>
            <a:r>
              <a:rPr sz="700" dirty="0">
                <a:latin typeface="Calibri"/>
                <a:cs typeface="Calibri"/>
              </a:rPr>
              <a:t>-</a:t>
            </a:r>
            <a:r>
              <a:rPr sz="700" spc="25" dirty="0">
                <a:latin typeface="Calibri"/>
                <a:cs typeface="Calibri"/>
              </a:rPr>
              <a:t> </a:t>
            </a:r>
            <a:r>
              <a:rPr sz="700" spc="15" dirty="0">
                <a:latin typeface="Calibri"/>
                <a:cs typeface="Calibri"/>
              </a:rPr>
              <a:t>166</a:t>
            </a:r>
            <a:endParaRPr sz="7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528054" y="7456405"/>
            <a:ext cx="3227868" cy="107599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267450" y="8288974"/>
            <a:ext cx="370416" cy="32672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535"/>
              </a:lnSpc>
            </a:pPr>
            <a:fld id="{81D60167-4931-47E6-BA6A-407CBD079E47}" type="slidenum">
              <a:rPr dirty="0"/>
              <a:t>73</a:t>
            </a:fld>
            <a:endParaRPr dirty="0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645870" y="4338673"/>
            <a:ext cx="480659" cy="2476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960291" y="2018360"/>
            <a:ext cx="3912591" cy="99416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282192" y="2018360"/>
            <a:ext cx="610235" cy="337185"/>
          </a:xfrm>
          <a:custGeom>
            <a:avLst/>
            <a:gdLst/>
            <a:ahLst/>
            <a:cxnLst/>
            <a:rect l="l" t="t" r="r" b="b"/>
            <a:pathLst>
              <a:path w="610235" h="337185">
                <a:moveTo>
                  <a:pt x="0" y="337119"/>
                </a:moveTo>
                <a:lnTo>
                  <a:pt x="609802" y="337119"/>
                </a:lnTo>
                <a:lnTo>
                  <a:pt x="609802" y="0"/>
                </a:lnTo>
                <a:lnTo>
                  <a:pt x="0" y="0"/>
                </a:lnTo>
                <a:lnTo>
                  <a:pt x="0" y="33711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060449" y="3674594"/>
          <a:ext cx="2301874" cy="88882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31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226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51373">
                <a:tc>
                  <a:txBody>
                    <a:bodyPr/>
                    <a:lstStyle/>
                    <a:p>
                      <a:pPr marL="514984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1200" spc="-7" baseline="6944" dirty="0">
                          <a:latin typeface="Cambria"/>
                          <a:cs typeface="Cambria"/>
                        </a:rPr>
                        <a:t>P</a:t>
                      </a:r>
                      <a:r>
                        <a:rPr sz="600" spc="-5" dirty="0">
                          <a:latin typeface="Cambria"/>
                          <a:cs typeface="Cambria"/>
                        </a:rPr>
                        <a:t>Rx</a:t>
                      </a:r>
                      <a:r>
                        <a:rPr sz="600" spc="-5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200" spc="22" baseline="6944" dirty="0">
                          <a:latin typeface="Cambria"/>
                          <a:cs typeface="Cambria"/>
                        </a:rPr>
                        <a:t>(dBm)</a:t>
                      </a:r>
                      <a:endParaRPr sz="1200" baseline="6944">
                        <a:latin typeface="Cambria"/>
                        <a:cs typeface="Cambria"/>
                      </a:endParaRPr>
                    </a:p>
                  </a:txBody>
                  <a:tcPr marL="0" marR="0" marT="6985" marB="0"/>
                </a:tc>
                <a:tc>
                  <a:txBody>
                    <a:bodyPr/>
                    <a:lstStyle/>
                    <a:p>
                      <a:pPr marL="53975">
                        <a:lnSpc>
                          <a:spcPts val="919"/>
                        </a:lnSpc>
                      </a:pPr>
                      <a:r>
                        <a:rPr sz="800" dirty="0">
                          <a:latin typeface="Cambria"/>
                          <a:cs typeface="Cambria"/>
                        </a:rPr>
                        <a:t>=</a:t>
                      </a:r>
                      <a:endParaRPr sz="800">
                        <a:latin typeface="Cambria"/>
                        <a:cs typeface="Cambri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2069">
                        <a:lnSpc>
                          <a:spcPts val="919"/>
                        </a:lnSpc>
                      </a:pPr>
                      <a:r>
                        <a:rPr sz="800" spc="10" dirty="0">
                          <a:latin typeface="Cambria"/>
                          <a:cs typeface="Cambria"/>
                        </a:rPr>
                        <a:t>(-10) </a:t>
                      </a:r>
                      <a:r>
                        <a:rPr sz="800" dirty="0">
                          <a:latin typeface="Cambria"/>
                          <a:cs typeface="Cambria"/>
                        </a:rPr>
                        <a:t>– </a:t>
                      </a:r>
                      <a:r>
                        <a:rPr sz="800" spc="5" dirty="0">
                          <a:latin typeface="Cambria"/>
                          <a:cs typeface="Cambria"/>
                        </a:rPr>
                        <a:t>(0,8 </a:t>
                      </a:r>
                      <a:r>
                        <a:rPr sz="800" dirty="0">
                          <a:latin typeface="Cambria"/>
                          <a:cs typeface="Cambria"/>
                        </a:rPr>
                        <a:t>+ </a:t>
                      </a:r>
                      <a:r>
                        <a:rPr sz="800" spc="5" dirty="0">
                          <a:latin typeface="Cambria"/>
                          <a:cs typeface="Cambria"/>
                        </a:rPr>
                        <a:t>3,4 </a:t>
                      </a:r>
                      <a:r>
                        <a:rPr sz="800" dirty="0">
                          <a:latin typeface="Cambria"/>
                          <a:cs typeface="Cambria"/>
                        </a:rPr>
                        <a:t>+</a:t>
                      </a:r>
                      <a:r>
                        <a:rPr sz="800" spc="5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800" spc="5" dirty="0">
                          <a:latin typeface="Cambria"/>
                          <a:cs typeface="Cambria"/>
                        </a:rPr>
                        <a:t>0,8)</a:t>
                      </a:r>
                      <a:endParaRPr sz="800">
                        <a:latin typeface="Cambria"/>
                        <a:cs typeface="Cambria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665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3975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800" dirty="0">
                          <a:latin typeface="Cambria"/>
                          <a:cs typeface="Cambria"/>
                        </a:rPr>
                        <a:t>=</a:t>
                      </a:r>
                      <a:endParaRPr sz="800">
                        <a:latin typeface="Cambria"/>
                        <a:cs typeface="Cambria"/>
                      </a:endParaRPr>
                    </a:p>
                    <a:p>
                      <a:pPr marL="53975">
                        <a:lnSpc>
                          <a:spcPct val="100000"/>
                        </a:lnSpc>
                        <a:spcBef>
                          <a:spcPts val="455"/>
                        </a:spcBef>
                      </a:pPr>
                      <a:r>
                        <a:rPr sz="800" dirty="0">
                          <a:latin typeface="Cambria"/>
                          <a:cs typeface="Cambria"/>
                        </a:rPr>
                        <a:t>=</a:t>
                      </a:r>
                      <a:endParaRPr sz="800">
                        <a:latin typeface="Cambria"/>
                        <a:cs typeface="Cambria"/>
                      </a:endParaRPr>
                    </a:p>
                  </a:txBody>
                  <a:tcPr marL="0" marR="0" marT="20320" marB="0"/>
                </a:tc>
                <a:tc>
                  <a:txBody>
                    <a:bodyPr/>
                    <a:lstStyle/>
                    <a:p>
                      <a:pPr marL="52069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800" spc="10" dirty="0">
                          <a:latin typeface="Cambria"/>
                          <a:cs typeface="Cambria"/>
                        </a:rPr>
                        <a:t>(-10) </a:t>
                      </a:r>
                      <a:r>
                        <a:rPr sz="800" dirty="0">
                          <a:latin typeface="Cambria"/>
                          <a:cs typeface="Cambria"/>
                        </a:rPr>
                        <a:t>–</a:t>
                      </a:r>
                      <a:r>
                        <a:rPr sz="800" spc="2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800" spc="10" dirty="0">
                          <a:latin typeface="Cambria"/>
                          <a:cs typeface="Cambria"/>
                        </a:rPr>
                        <a:t>(5)</a:t>
                      </a:r>
                      <a:endParaRPr sz="800">
                        <a:latin typeface="Cambria"/>
                        <a:cs typeface="Cambria"/>
                      </a:endParaRPr>
                    </a:p>
                    <a:p>
                      <a:pPr marL="52069">
                        <a:lnSpc>
                          <a:spcPct val="100000"/>
                        </a:lnSpc>
                        <a:spcBef>
                          <a:spcPts val="455"/>
                        </a:spcBef>
                      </a:pPr>
                      <a:r>
                        <a:rPr sz="800" dirty="0">
                          <a:latin typeface="Cambria"/>
                          <a:cs typeface="Cambria"/>
                        </a:rPr>
                        <a:t>- </a:t>
                      </a:r>
                      <a:r>
                        <a:rPr sz="800" spc="5" dirty="0">
                          <a:latin typeface="Cambria"/>
                          <a:cs typeface="Cambria"/>
                        </a:rPr>
                        <a:t>15</a:t>
                      </a:r>
                      <a:r>
                        <a:rPr sz="800" spc="2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800" spc="10" dirty="0">
                          <a:latin typeface="Cambria"/>
                          <a:cs typeface="Cambria"/>
                        </a:rPr>
                        <a:t>dBm</a:t>
                      </a:r>
                      <a:endParaRPr sz="800">
                        <a:latin typeface="Cambria"/>
                        <a:cs typeface="Cambria"/>
                      </a:endParaRPr>
                    </a:p>
                  </a:txBody>
                  <a:tcPr marL="0" marR="0" marT="2032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079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marL="31750">
                        <a:lnSpc>
                          <a:spcPts val="790"/>
                        </a:lnSpc>
                      </a:pPr>
                      <a:r>
                        <a:rPr sz="700" spc="5" dirty="0">
                          <a:latin typeface="Calibri"/>
                          <a:cs typeface="Calibri"/>
                        </a:rPr>
                        <a:t>Page </a:t>
                      </a:r>
                      <a:r>
                        <a:rPr sz="700" dirty="0">
                          <a:latin typeface="Calibri"/>
                          <a:cs typeface="Calibri"/>
                        </a:rPr>
                        <a:t>-</a:t>
                      </a:r>
                      <a:r>
                        <a:rPr sz="700" spc="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700" spc="15" dirty="0">
                          <a:latin typeface="Calibri"/>
                          <a:cs typeface="Calibri"/>
                        </a:rPr>
                        <a:t>167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T="190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" name="object 6"/>
          <p:cNvSpPr txBox="1"/>
          <p:nvPr/>
        </p:nvSpPr>
        <p:spPr>
          <a:xfrm>
            <a:off x="5222119" y="2184636"/>
            <a:ext cx="295275" cy="276225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5080">
              <a:lnSpc>
                <a:spcPct val="105000"/>
              </a:lnSpc>
              <a:spcBef>
                <a:spcPts val="55"/>
              </a:spcBef>
            </a:pPr>
            <a:r>
              <a:rPr sz="800" b="1" spc="30" dirty="0">
                <a:latin typeface="Arial"/>
                <a:cs typeface="Arial"/>
              </a:rPr>
              <a:t>……</a:t>
            </a:r>
            <a:r>
              <a:rPr sz="800" b="1" spc="10" dirty="0">
                <a:latin typeface="Arial"/>
                <a:cs typeface="Arial"/>
              </a:rPr>
              <a:t>.</a:t>
            </a:r>
            <a:r>
              <a:rPr sz="800" b="1" dirty="0">
                <a:latin typeface="Arial"/>
                <a:cs typeface="Arial"/>
              </a:rPr>
              <a:t>.  </a:t>
            </a:r>
            <a:r>
              <a:rPr sz="800" b="1" spc="10" dirty="0">
                <a:latin typeface="Arial"/>
                <a:cs typeface="Arial"/>
              </a:rPr>
              <a:t>dBm</a:t>
            </a:r>
            <a:endParaRPr sz="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245808" y="1169978"/>
            <a:ext cx="5329555" cy="409575"/>
          </a:xfrm>
          <a:prstGeom prst="rect">
            <a:avLst/>
          </a:prstGeom>
        </p:spPr>
        <p:txBody>
          <a:bodyPr vert="horz" wrap="square" lIns="0" tIns="825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50"/>
              </a:spcBef>
            </a:pPr>
            <a:r>
              <a:rPr sz="800" i="1" spc="5" dirty="0">
                <a:latin typeface="Cambria"/>
                <a:cs typeface="Cambria"/>
              </a:rPr>
              <a:t>Contoh </a:t>
            </a:r>
            <a:r>
              <a:rPr sz="800" i="1" dirty="0">
                <a:latin typeface="Cambria"/>
                <a:cs typeface="Cambria"/>
              </a:rPr>
              <a:t>4</a:t>
            </a:r>
            <a:r>
              <a:rPr sz="800" i="1" spc="35" dirty="0">
                <a:latin typeface="Cambria"/>
                <a:cs typeface="Cambria"/>
              </a:rPr>
              <a:t> </a:t>
            </a:r>
            <a:r>
              <a:rPr sz="800" i="1" dirty="0">
                <a:latin typeface="Cambria"/>
                <a:cs typeface="Cambria"/>
              </a:rPr>
              <a:t>:</a:t>
            </a:r>
            <a:endParaRPr sz="80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550"/>
              </a:spcBef>
            </a:pPr>
            <a:r>
              <a:rPr sz="800" spc="10" dirty="0">
                <a:latin typeface="Cambria"/>
                <a:cs typeface="Cambria"/>
              </a:rPr>
              <a:t>Diketahui jaringan simulasi pengukuran seperti gambar </a:t>
            </a:r>
            <a:r>
              <a:rPr sz="800" spc="5" dirty="0">
                <a:latin typeface="Cambria"/>
                <a:cs typeface="Cambria"/>
              </a:rPr>
              <a:t>di bawah </a:t>
            </a:r>
            <a:r>
              <a:rPr sz="800" spc="10" dirty="0">
                <a:latin typeface="Cambria"/>
                <a:cs typeface="Cambria"/>
              </a:rPr>
              <a:t>ini. Berapakah </a:t>
            </a:r>
            <a:r>
              <a:rPr sz="800" dirty="0">
                <a:latin typeface="Cambria"/>
                <a:cs typeface="Cambria"/>
              </a:rPr>
              <a:t>daya </a:t>
            </a:r>
            <a:r>
              <a:rPr sz="800" spc="5" dirty="0">
                <a:latin typeface="Cambria"/>
                <a:cs typeface="Cambria"/>
              </a:rPr>
              <a:t>yang </a:t>
            </a:r>
            <a:r>
              <a:rPr sz="800" spc="10" dirty="0">
                <a:latin typeface="Cambria"/>
                <a:cs typeface="Cambria"/>
              </a:rPr>
              <a:t>dibaca </a:t>
            </a:r>
            <a:r>
              <a:rPr sz="800" spc="5" dirty="0">
                <a:latin typeface="Cambria"/>
                <a:cs typeface="Cambria"/>
              </a:rPr>
              <a:t>oleh</a:t>
            </a:r>
            <a:r>
              <a:rPr sz="800" spc="35" dirty="0">
                <a:latin typeface="Cambria"/>
                <a:cs typeface="Cambria"/>
              </a:rPr>
              <a:t> </a:t>
            </a:r>
            <a:r>
              <a:rPr sz="800" spc="10" dirty="0">
                <a:latin typeface="Cambria"/>
                <a:cs typeface="Cambria"/>
              </a:rPr>
              <a:t>power meter </a:t>
            </a:r>
            <a:r>
              <a:rPr sz="800" dirty="0">
                <a:latin typeface="Cambria"/>
                <a:cs typeface="Cambria"/>
              </a:rPr>
              <a:t>?</a:t>
            </a:r>
            <a:endParaRPr sz="800">
              <a:latin typeface="Cambria"/>
              <a:cs typeface="Cambri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245808" y="3260581"/>
            <a:ext cx="3013710" cy="3524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i="1" spc="10" dirty="0">
                <a:latin typeface="Cambria"/>
                <a:cs typeface="Cambria"/>
              </a:rPr>
              <a:t>Jawab</a:t>
            </a:r>
            <a:r>
              <a:rPr sz="800" i="1" spc="15" dirty="0">
                <a:latin typeface="Cambria"/>
                <a:cs typeface="Cambria"/>
              </a:rPr>
              <a:t> </a:t>
            </a:r>
            <a:r>
              <a:rPr sz="800" i="1" dirty="0">
                <a:latin typeface="Cambria"/>
                <a:cs typeface="Cambria"/>
              </a:rPr>
              <a:t>:</a:t>
            </a:r>
            <a:endParaRPr sz="80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650"/>
              </a:spcBef>
            </a:pPr>
            <a:r>
              <a:rPr sz="800" spc="10" dirty="0">
                <a:latin typeface="Cambria"/>
                <a:cs typeface="Cambria"/>
              </a:rPr>
              <a:t>Dengan </a:t>
            </a:r>
            <a:r>
              <a:rPr sz="800" spc="15" dirty="0">
                <a:latin typeface="Cambria"/>
                <a:cs typeface="Cambria"/>
              </a:rPr>
              <a:t>menambahkan </a:t>
            </a:r>
            <a:r>
              <a:rPr sz="800" spc="10" dirty="0">
                <a:latin typeface="Cambria"/>
                <a:cs typeface="Cambria"/>
              </a:rPr>
              <a:t>semua redaman </a:t>
            </a:r>
            <a:r>
              <a:rPr sz="800" spc="5" dirty="0">
                <a:latin typeface="Cambria"/>
                <a:cs typeface="Cambria"/>
              </a:rPr>
              <a:t>yang </a:t>
            </a:r>
            <a:r>
              <a:rPr sz="800" spc="10" dirty="0">
                <a:latin typeface="Cambria"/>
                <a:cs typeface="Cambria"/>
              </a:rPr>
              <a:t>ada maka diperoleh</a:t>
            </a:r>
            <a:r>
              <a:rPr sz="800" spc="70" dirty="0">
                <a:latin typeface="Cambria"/>
                <a:cs typeface="Cambria"/>
              </a:rPr>
              <a:t> </a:t>
            </a:r>
            <a:r>
              <a:rPr sz="800" dirty="0">
                <a:latin typeface="Cambria"/>
                <a:cs typeface="Cambria"/>
              </a:rPr>
              <a:t>:</a:t>
            </a:r>
            <a:endParaRPr sz="800">
              <a:latin typeface="Cambria"/>
              <a:cs typeface="Cambria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17549" y="1098550"/>
            <a:ext cx="6337300" cy="3568700"/>
          </a:xfrm>
          <a:custGeom>
            <a:avLst/>
            <a:gdLst/>
            <a:ahLst/>
            <a:cxnLst/>
            <a:rect l="l" t="t" r="r" b="b"/>
            <a:pathLst>
              <a:path w="6337300" h="3568700">
                <a:moveTo>
                  <a:pt x="0" y="0"/>
                </a:moveTo>
                <a:lnTo>
                  <a:pt x="6337300" y="0"/>
                </a:lnTo>
                <a:lnTo>
                  <a:pt x="6337300" y="3568700"/>
                </a:lnTo>
                <a:lnTo>
                  <a:pt x="0" y="35687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645870" y="8619760"/>
            <a:ext cx="480659" cy="2467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717549" y="5391150"/>
            <a:ext cx="6337300" cy="355600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31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5"/>
              </a:spcBef>
            </a:pPr>
            <a:endParaRPr sz="1500">
              <a:latin typeface="Times New Roman"/>
              <a:cs typeface="Times New Roman"/>
            </a:endParaRPr>
          </a:p>
          <a:p>
            <a:pPr marL="463550">
              <a:lnSpc>
                <a:spcPts val="1310"/>
              </a:lnSpc>
              <a:spcBef>
                <a:spcPts val="5"/>
              </a:spcBef>
            </a:pPr>
            <a:r>
              <a:rPr sz="1100" b="1" spc="-5" dirty="0">
                <a:latin typeface="Cambria"/>
                <a:cs typeface="Cambria"/>
              </a:rPr>
              <a:t>Rugi-rugi </a:t>
            </a:r>
            <a:r>
              <a:rPr sz="1100" b="1" dirty="0">
                <a:latin typeface="Cambria"/>
                <a:cs typeface="Cambria"/>
              </a:rPr>
              <a:t>patch </a:t>
            </a:r>
            <a:r>
              <a:rPr sz="1100" b="1" spc="-5" dirty="0">
                <a:latin typeface="Cambria"/>
                <a:cs typeface="Cambria"/>
              </a:rPr>
              <a:t>cord</a:t>
            </a:r>
            <a:r>
              <a:rPr sz="1100" b="1" dirty="0">
                <a:latin typeface="Cambria"/>
                <a:cs typeface="Cambria"/>
              </a:rPr>
              <a:t> :</a:t>
            </a:r>
            <a:endParaRPr sz="1100">
              <a:latin typeface="Cambria"/>
              <a:cs typeface="Cambria"/>
            </a:endParaRPr>
          </a:p>
          <a:p>
            <a:pPr marL="701675" indent="-238760">
              <a:lnSpc>
                <a:spcPts val="1295"/>
              </a:lnSpc>
              <a:buAutoNum type="alphaLcPeriod"/>
              <a:tabLst>
                <a:tab pos="701675" algn="l"/>
                <a:tab pos="702310" algn="l"/>
              </a:tabLst>
            </a:pPr>
            <a:r>
              <a:rPr sz="1100" dirty="0">
                <a:latin typeface="Cambria"/>
                <a:cs typeface="Cambria"/>
              </a:rPr>
              <a:t>Setiap patch </a:t>
            </a:r>
            <a:r>
              <a:rPr sz="1100" spc="-5" dirty="0">
                <a:latin typeface="Cambria"/>
                <a:cs typeface="Cambria"/>
              </a:rPr>
              <a:t>cord yang </a:t>
            </a:r>
            <a:r>
              <a:rPr sz="1100" dirty="0">
                <a:latin typeface="Cambria"/>
                <a:cs typeface="Cambria"/>
              </a:rPr>
              <a:t>akan dipakai </a:t>
            </a:r>
            <a:r>
              <a:rPr sz="1100" spc="5" dirty="0">
                <a:latin typeface="Cambria"/>
                <a:cs typeface="Cambria"/>
              </a:rPr>
              <a:t>harus </a:t>
            </a:r>
            <a:r>
              <a:rPr sz="1100" dirty="0">
                <a:latin typeface="Cambria"/>
                <a:cs typeface="Cambria"/>
              </a:rPr>
              <a:t>di</a:t>
            </a:r>
            <a:r>
              <a:rPr sz="1100" spc="30" dirty="0">
                <a:latin typeface="Cambria"/>
                <a:cs typeface="Cambria"/>
              </a:rPr>
              <a:t> </a:t>
            </a:r>
            <a:r>
              <a:rPr sz="1100" dirty="0">
                <a:latin typeface="Cambria"/>
                <a:cs typeface="Cambria"/>
              </a:rPr>
              <a:t>test.</a:t>
            </a:r>
            <a:endParaRPr sz="1100">
              <a:latin typeface="Cambria"/>
              <a:cs typeface="Cambria"/>
            </a:endParaRPr>
          </a:p>
          <a:p>
            <a:pPr marL="701675" indent="-238760">
              <a:lnSpc>
                <a:spcPts val="1310"/>
              </a:lnSpc>
              <a:buAutoNum type="alphaLcPeriod"/>
              <a:tabLst>
                <a:tab pos="701675" algn="l"/>
                <a:tab pos="702310" algn="l"/>
              </a:tabLst>
            </a:pPr>
            <a:r>
              <a:rPr sz="1100" spc="5" dirty="0">
                <a:latin typeface="Cambria"/>
                <a:cs typeface="Cambria"/>
              </a:rPr>
              <a:t>Hasil </a:t>
            </a:r>
            <a:r>
              <a:rPr sz="1100" dirty="0">
                <a:latin typeface="Cambria"/>
                <a:cs typeface="Cambria"/>
              </a:rPr>
              <a:t>ukur patch </a:t>
            </a:r>
            <a:r>
              <a:rPr sz="1100" spc="-5" dirty="0">
                <a:latin typeface="Cambria"/>
                <a:cs typeface="Cambria"/>
              </a:rPr>
              <a:t>cord </a:t>
            </a:r>
            <a:r>
              <a:rPr sz="1100" dirty="0">
                <a:latin typeface="Cambria"/>
                <a:cs typeface="Cambria"/>
              </a:rPr>
              <a:t>dibandingkan dengan spesifikasi</a:t>
            </a:r>
            <a:r>
              <a:rPr sz="1100" spc="20" dirty="0">
                <a:latin typeface="Cambria"/>
                <a:cs typeface="Cambria"/>
              </a:rPr>
              <a:t> </a:t>
            </a:r>
            <a:r>
              <a:rPr sz="1100" dirty="0">
                <a:latin typeface="Cambria"/>
                <a:cs typeface="Cambria"/>
              </a:rPr>
              <a:t>pabrik.</a:t>
            </a:r>
            <a:endParaRPr sz="1100">
              <a:latin typeface="Cambria"/>
              <a:cs typeface="Cambria"/>
            </a:endParaRPr>
          </a:p>
          <a:p>
            <a:pPr marL="701675" indent="-238760">
              <a:lnSpc>
                <a:spcPct val="100000"/>
              </a:lnSpc>
              <a:spcBef>
                <a:spcPts val="70"/>
              </a:spcBef>
              <a:buAutoNum type="alphaLcPeriod"/>
              <a:tabLst>
                <a:tab pos="701675" algn="l"/>
                <a:tab pos="702310" algn="l"/>
              </a:tabLst>
            </a:pPr>
            <a:r>
              <a:rPr sz="1100" dirty="0">
                <a:latin typeface="Cambria"/>
                <a:cs typeface="Cambria"/>
              </a:rPr>
              <a:t>Bersihkan seluruh </a:t>
            </a:r>
            <a:r>
              <a:rPr sz="1100" spc="-5" dirty="0">
                <a:latin typeface="Cambria"/>
                <a:cs typeface="Cambria"/>
              </a:rPr>
              <a:t>konektor </a:t>
            </a:r>
            <a:r>
              <a:rPr sz="1100" dirty="0">
                <a:latin typeface="Cambria"/>
                <a:cs typeface="Cambria"/>
              </a:rPr>
              <a:t>sebelum</a:t>
            </a:r>
            <a:r>
              <a:rPr sz="1100" spc="35" dirty="0">
                <a:latin typeface="Cambria"/>
                <a:cs typeface="Cambria"/>
              </a:rPr>
              <a:t> </a:t>
            </a:r>
            <a:r>
              <a:rPr sz="1100" dirty="0">
                <a:latin typeface="Cambria"/>
                <a:cs typeface="Cambria"/>
              </a:rPr>
              <a:t>pengetesan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400">
              <a:latin typeface="Times New Roman"/>
              <a:cs typeface="Times New Roman"/>
            </a:endParaRPr>
          </a:p>
          <a:p>
            <a:pPr marL="1223010">
              <a:lnSpc>
                <a:spcPct val="100000"/>
              </a:lnSpc>
              <a:spcBef>
                <a:spcPts val="5"/>
              </a:spcBef>
            </a:pPr>
            <a:r>
              <a:rPr sz="800" i="1" spc="10" dirty="0">
                <a:latin typeface="Cambria"/>
                <a:cs typeface="Cambria"/>
              </a:rPr>
              <a:t>Gambar </a:t>
            </a:r>
            <a:r>
              <a:rPr sz="800" i="1" dirty="0">
                <a:latin typeface="Cambria"/>
                <a:cs typeface="Cambria"/>
              </a:rPr>
              <a:t>: </a:t>
            </a:r>
            <a:r>
              <a:rPr sz="800" i="1" spc="-5" dirty="0">
                <a:latin typeface="Cambria"/>
                <a:cs typeface="Cambria"/>
              </a:rPr>
              <a:t>Test </a:t>
            </a:r>
            <a:r>
              <a:rPr sz="800" i="1" spc="5" dirty="0">
                <a:latin typeface="Cambria"/>
                <a:cs typeface="Cambria"/>
              </a:rPr>
              <a:t>patch</a:t>
            </a:r>
            <a:r>
              <a:rPr sz="800" i="1" spc="55" dirty="0">
                <a:latin typeface="Cambria"/>
                <a:cs typeface="Cambria"/>
              </a:rPr>
              <a:t> </a:t>
            </a:r>
            <a:r>
              <a:rPr sz="800" i="1" spc="5" dirty="0">
                <a:latin typeface="Cambria"/>
                <a:cs typeface="Cambria"/>
              </a:rPr>
              <a:t>cord</a:t>
            </a:r>
            <a:endParaRPr sz="800">
              <a:latin typeface="Cambria"/>
              <a:cs typeface="Cambria"/>
            </a:endParaRPr>
          </a:p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 marL="374650">
              <a:lnSpc>
                <a:spcPct val="100000"/>
              </a:lnSpc>
              <a:spcBef>
                <a:spcPts val="795"/>
              </a:spcBef>
            </a:pPr>
            <a:r>
              <a:rPr sz="700" spc="5" dirty="0">
                <a:latin typeface="Calibri"/>
                <a:cs typeface="Calibri"/>
              </a:rPr>
              <a:t>Page </a:t>
            </a:r>
            <a:r>
              <a:rPr sz="700" dirty="0">
                <a:latin typeface="Calibri"/>
                <a:cs typeface="Calibri"/>
              </a:rPr>
              <a:t>-</a:t>
            </a:r>
            <a:r>
              <a:rPr sz="700" spc="25" dirty="0">
                <a:latin typeface="Calibri"/>
                <a:cs typeface="Calibri"/>
              </a:rPr>
              <a:t> </a:t>
            </a:r>
            <a:r>
              <a:rPr sz="700" spc="15" dirty="0">
                <a:latin typeface="Calibri"/>
                <a:cs typeface="Calibri"/>
              </a:rPr>
              <a:t>168</a:t>
            </a:r>
            <a:endParaRPr sz="7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328638" y="6664864"/>
            <a:ext cx="3107199" cy="169211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117703" y="7939497"/>
            <a:ext cx="370416" cy="32672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535"/>
              </a:lnSpc>
            </a:pPr>
            <a:fld id="{81D60167-4931-47E6-BA6A-407CBD079E47}" type="slidenum">
              <a:rPr dirty="0"/>
              <a:t>74</a:t>
            </a:fld>
            <a:endParaRPr dirty="0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17549" y="1098550"/>
            <a:ext cx="6337300" cy="356870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800">
              <a:latin typeface="Times New Roman"/>
              <a:cs typeface="Times New Roman"/>
            </a:endParaRPr>
          </a:p>
          <a:p>
            <a:pPr marL="374650">
              <a:lnSpc>
                <a:spcPct val="100000"/>
              </a:lnSpc>
              <a:spcBef>
                <a:spcPts val="635"/>
              </a:spcBef>
            </a:pPr>
            <a:r>
              <a:rPr sz="700" spc="5" dirty="0">
                <a:latin typeface="Calibri"/>
                <a:cs typeface="Calibri"/>
              </a:rPr>
              <a:t>Page </a:t>
            </a:r>
            <a:r>
              <a:rPr sz="700" dirty="0">
                <a:latin typeface="Calibri"/>
                <a:cs typeface="Calibri"/>
              </a:rPr>
              <a:t>-</a:t>
            </a:r>
            <a:r>
              <a:rPr sz="700" spc="25" dirty="0">
                <a:latin typeface="Calibri"/>
                <a:cs typeface="Calibri"/>
              </a:rPr>
              <a:t> </a:t>
            </a:r>
            <a:r>
              <a:rPr sz="700" spc="15" dirty="0">
                <a:latin typeface="Calibri"/>
                <a:cs typeface="Calibri"/>
              </a:rPr>
              <a:t>169</a:t>
            </a:r>
            <a:endParaRPr sz="7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645870" y="4338673"/>
            <a:ext cx="480659" cy="2476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104481" y="1895674"/>
            <a:ext cx="2956718" cy="155691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645870" y="8619760"/>
            <a:ext cx="480659" cy="2467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17549" y="5391150"/>
            <a:ext cx="6337300" cy="355600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350">
              <a:latin typeface="Times New Roman"/>
              <a:cs typeface="Times New Roman"/>
            </a:endParaRPr>
          </a:p>
          <a:p>
            <a:pPr marL="271780" algn="ctr">
              <a:lnSpc>
                <a:spcPct val="100000"/>
              </a:lnSpc>
            </a:pPr>
            <a:r>
              <a:rPr sz="1200" b="1" spc="25" dirty="0">
                <a:solidFill>
                  <a:srgbClr val="FF0000"/>
                </a:solidFill>
                <a:latin typeface="Candara"/>
                <a:cs typeface="Candara"/>
              </a:rPr>
              <a:t>MENGOPERASIKAN</a:t>
            </a:r>
            <a:r>
              <a:rPr sz="1200" b="1" spc="35" dirty="0">
                <a:solidFill>
                  <a:srgbClr val="FF0000"/>
                </a:solidFill>
                <a:latin typeface="Candara"/>
                <a:cs typeface="Candara"/>
              </a:rPr>
              <a:t> </a:t>
            </a:r>
            <a:r>
              <a:rPr sz="1200" b="1" spc="20" dirty="0">
                <a:solidFill>
                  <a:srgbClr val="FF0000"/>
                </a:solidFill>
                <a:latin typeface="Candara"/>
                <a:cs typeface="Candara"/>
              </a:rPr>
              <a:t>OTDR</a:t>
            </a:r>
            <a:endParaRPr sz="1200">
              <a:latin typeface="Candara"/>
              <a:cs typeface="Candara"/>
            </a:endParaRPr>
          </a:p>
          <a:p>
            <a:pPr>
              <a:lnSpc>
                <a:spcPct val="100000"/>
              </a:lnSpc>
            </a:pP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950">
              <a:latin typeface="Times New Roman"/>
              <a:cs typeface="Times New Roman"/>
            </a:endParaRPr>
          </a:p>
          <a:p>
            <a:pPr marL="374650">
              <a:lnSpc>
                <a:spcPct val="100000"/>
              </a:lnSpc>
              <a:spcBef>
                <a:spcPts val="5"/>
              </a:spcBef>
            </a:pPr>
            <a:r>
              <a:rPr sz="700" spc="5" dirty="0">
                <a:latin typeface="Calibri"/>
                <a:cs typeface="Calibri"/>
              </a:rPr>
              <a:t>Page </a:t>
            </a:r>
            <a:r>
              <a:rPr sz="700" dirty="0">
                <a:latin typeface="Calibri"/>
                <a:cs typeface="Calibri"/>
              </a:rPr>
              <a:t>-</a:t>
            </a:r>
            <a:r>
              <a:rPr sz="700" spc="25" dirty="0">
                <a:latin typeface="Calibri"/>
                <a:cs typeface="Calibri"/>
              </a:rPr>
              <a:t> </a:t>
            </a:r>
            <a:r>
              <a:rPr sz="700" spc="15" dirty="0">
                <a:latin typeface="Calibri"/>
                <a:cs typeface="Calibri"/>
              </a:rPr>
              <a:t>170</a:t>
            </a:r>
            <a:endParaRPr sz="7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591816" y="6223000"/>
            <a:ext cx="365760" cy="32918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634141" y="6762240"/>
            <a:ext cx="2382338" cy="15788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679694" y="7726537"/>
            <a:ext cx="444500" cy="387350"/>
          </a:xfrm>
          <a:custGeom>
            <a:avLst/>
            <a:gdLst/>
            <a:ahLst/>
            <a:cxnLst/>
            <a:rect l="l" t="t" r="r" b="b"/>
            <a:pathLst>
              <a:path w="444500" h="387350">
                <a:moveTo>
                  <a:pt x="379450" y="0"/>
                </a:moveTo>
                <a:lnTo>
                  <a:pt x="64533" y="0"/>
                </a:lnTo>
                <a:lnTo>
                  <a:pt x="39414" y="5066"/>
                </a:lnTo>
                <a:lnTo>
                  <a:pt x="18901" y="18884"/>
                </a:lnTo>
                <a:lnTo>
                  <a:pt x="5071" y="39379"/>
                </a:lnTo>
                <a:lnTo>
                  <a:pt x="0" y="64476"/>
                </a:lnTo>
                <a:lnTo>
                  <a:pt x="0" y="322375"/>
                </a:lnTo>
                <a:lnTo>
                  <a:pt x="5071" y="347472"/>
                </a:lnTo>
                <a:lnTo>
                  <a:pt x="18901" y="367966"/>
                </a:lnTo>
                <a:lnTo>
                  <a:pt x="39414" y="381784"/>
                </a:lnTo>
                <a:lnTo>
                  <a:pt x="64533" y="386850"/>
                </a:lnTo>
                <a:lnTo>
                  <a:pt x="379450" y="386850"/>
                </a:lnTo>
                <a:lnTo>
                  <a:pt x="404570" y="381784"/>
                </a:lnTo>
                <a:lnTo>
                  <a:pt x="425082" y="367966"/>
                </a:lnTo>
                <a:lnTo>
                  <a:pt x="438913" y="347472"/>
                </a:lnTo>
                <a:lnTo>
                  <a:pt x="443984" y="322375"/>
                </a:lnTo>
                <a:lnTo>
                  <a:pt x="443984" y="64476"/>
                </a:lnTo>
                <a:lnTo>
                  <a:pt x="438913" y="39379"/>
                </a:lnTo>
                <a:lnTo>
                  <a:pt x="425082" y="18884"/>
                </a:lnTo>
                <a:lnTo>
                  <a:pt x="404570" y="5066"/>
                </a:lnTo>
                <a:lnTo>
                  <a:pt x="37945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535"/>
              </a:lnSpc>
            </a:pPr>
            <a:fld id="{81D60167-4931-47E6-BA6A-407CBD079E47}" type="slidenum">
              <a:rPr dirty="0"/>
              <a:t>75</a:t>
            </a:fld>
            <a:endParaRPr dirty="0"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645870" y="4338673"/>
            <a:ext cx="480659" cy="2476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17549" y="1098550"/>
            <a:ext cx="6337300" cy="3230693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3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750" dirty="0">
              <a:latin typeface="Times New Roman"/>
              <a:cs typeface="Times New Roman"/>
            </a:endParaRPr>
          </a:p>
          <a:p>
            <a:pPr marL="1936114">
              <a:lnSpc>
                <a:spcPct val="100000"/>
              </a:lnSpc>
            </a:pPr>
            <a:r>
              <a:rPr sz="1100" b="1" spc="-5" dirty="0">
                <a:latin typeface="Cambria"/>
                <a:cs typeface="Cambria"/>
              </a:rPr>
              <a:t>Tujuan</a:t>
            </a:r>
            <a:r>
              <a:rPr sz="1100" b="1" dirty="0">
                <a:latin typeface="Cambria"/>
                <a:cs typeface="Cambria"/>
              </a:rPr>
              <a:t> :</a:t>
            </a:r>
            <a:endParaRPr sz="1100" dirty="0">
              <a:latin typeface="Cambria"/>
              <a:cs typeface="Cambria"/>
            </a:endParaRPr>
          </a:p>
          <a:p>
            <a:pPr marL="2114550" indent="-179070">
              <a:lnSpc>
                <a:spcPct val="100000"/>
              </a:lnSpc>
              <a:spcBef>
                <a:spcPts val="285"/>
              </a:spcBef>
              <a:buFont typeface="Wingdings"/>
              <a:buChar char=""/>
              <a:tabLst>
                <a:tab pos="2115185" algn="l"/>
              </a:tabLst>
            </a:pPr>
            <a:r>
              <a:rPr sz="1100" spc="-5" dirty="0">
                <a:latin typeface="Cambria"/>
                <a:cs typeface="Cambria"/>
              </a:rPr>
              <a:t>Peserta </a:t>
            </a:r>
            <a:r>
              <a:rPr sz="1100" spc="5" dirty="0">
                <a:latin typeface="Cambria"/>
                <a:cs typeface="Cambria"/>
              </a:rPr>
              <a:t>mampu memahami </a:t>
            </a:r>
            <a:r>
              <a:rPr sz="1100" dirty="0">
                <a:latin typeface="Cambria"/>
                <a:cs typeface="Cambria"/>
              </a:rPr>
              <a:t>prinsip </a:t>
            </a:r>
            <a:r>
              <a:rPr sz="1100" spc="-5" dirty="0">
                <a:latin typeface="Cambria"/>
                <a:cs typeface="Cambria"/>
              </a:rPr>
              <a:t>pengukuran </a:t>
            </a:r>
            <a:r>
              <a:rPr sz="1100" dirty="0">
                <a:latin typeface="Cambria"/>
                <a:cs typeface="Cambria"/>
              </a:rPr>
              <a:t>dengan</a:t>
            </a:r>
            <a:r>
              <a:rPr sz="1100" spc="20" dirty="0">
                <a:latin typeface="Cambria"/>
                <a:cs typeface="Cambria"/>
              </a:rPr>
              <a:t> </a:t>
            </a:r>
            <a:r>
              <a:rPr sz="1100" dirty="0">
                <a:latin typeface="Cambria"/>
                <a:cs typeface="Cambria"/>
              </a:rPr>
              <a:t>OTDR</a:t>
            </a:r>
          </a:p>
          <a:p>
            <a:pPr marL="2114550" marR="434340" indent="-179070">
              <a:lnSpc>
                <a:spcPct val="107300"/>
              </a:lnSpc>
              <a:spcBef>
                <a:spcPts val="75"/>
              </a:spcBef>
              <a:buFont typeface="Wingdings"/>
              <a:buChar char=""/>
              <a:tabLst>
                <a:tab pos="2115185" algn="l"/>
              </a:tabLst>
            </a:pPr>
            <a:r>
              <a:rPr sz="1100" spc="-5" dirty="0">
                <a:latin typeface="Cambria"/>
                <a:cs typeface="Cambria"/>
              </a:rPr>
              <a:t>Peserta </a:t>
            </a:r>
            <a:r>
              <a:rPr sz="1100" spc="5" dirty="0">
                <a:latin typeface="Cambria"/>
                <a:cs typeface="Cambria"/>
              </a:rPr>
              <a:t>mampu </a:t>
            </a:r>
            <a:r>
              <a:rPr sz="1100" dirty="0">
                <a:latin typeface="Cambria"/>
                <a:cs typeface="Cambria"/>
              </a:rPr>
              <a:t>mengoperasikan OTDR sesuai unit </a:t>
            </a:r>
            <a:r>
              <a:rPr sz="1100" spc="-5" dirty="0" err="1">
                <a:latin typeface="Cambria"/>
                <a:cs typeface="Cambria"/>
              </a:rPr>
              <a:t>kompetensi</a:t>
            </a:r>
            <a:endParaRPr sz="13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750" dirty="0">
              <a:latin typeface="Times New Roman"/>
              <a:cs typeface="Times New Roman"/>
            </a:endParaRPr>
          </a:p>
          <a:p>
            <a:pPr marL="374650">
              <a:lnSpc>
                <a:spcPct val="100000"/>
              </a:lnSpc>
            </a:pPr>
            <a:r>
              <a:rPr sz="700" spc="5" dirty="0">
                <a:latin typeface="Calibri"/>
                <a:cs typeface="Calibri"/>
              </a:rPr>
              <a:t>Page </a:t>
            </a:r>
            <a:r>
              <a:rPr sz="700" dirty="0">
                <a:latin typeface="Calibri"/>
                <a:cs typeface="Calibri"/>
              </a:rPr>
              <a:t>-</a:t>
            </a:r>
            <a:r>
              <a:rPr sz="700" spc="25" dirty="0">
                <a:latin typeface="Calibri"/>
                <a:cs typeface="Calibri"/>
              </a:rPr>
              <a:t> </a:t>
            </a:r>
            <a:r>
              <a:rPr sz="700" spc="15" dirty="0">
                <a:latin typeface="Calibri"/>
                <a:cs typeface="Calibri"/>
              </a:rPr>
              <a:t>171</a:t>
            </a:r>
            <a:endParaRPr sz="700" dirty="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326813" y="2090149"/>
            <a:ext cx="993594" cy="9962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645870" y="8619760"/>
            <a:ext cx="480659" cy="2467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17549" y="5391150"/>
            <a:ext cx="6337300" cy="355600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200">
              <a:latin typeface="Times New Roman"/>
              <a:cs typeface="Times New Roman"/>
            </a:endParaRPr>
          </a:p>
          <a:p>
            <a:pPr marL="2171700">
              <a:lnSpc>
                <a:spcPct val="100000"/>
              </a:lnSpc>
            </a:pPr>
            <a:r>
              <a:rPr sz="1100" b="1" spc="-20" dirty="0">
                <a:latin typeface="Cambria"/>
                <a:cs typeface="Cambria"/>
              </a:rPr>
              <a:t>Topik </a:t>
            </a:r>
            <a:r>
              <a:rPr sz="1100" b="1" spc="5" dirty="0">
                <a:latin typeface="Cambria"/>
                <a:cs typeface="Cambria"/>
              </a:rPr>
              <a:t>bahasan</a:t>
            </a:r>
            <a:r>
              <a:rPr sz="1100" b="1" spc="-50" dirty="0">
                <a:latin typeface="Cambria"/>
                <a:cs typeface="Cambria"/>
              </a:rPr>
              <a:t> </a:t>
            </a:r>
            <a:r>
              <a:rPr sz="1100" b="1" dirty="0">
                <a:latin typeface="Cambria"/>
                <a:cs typeface="Cambria"/>
              </a:rPr>
              <a:t>:</a:t>
            </a:r>
            <a:endParaRPr sz="1100">
              <a:latin typeface="Cambria"/>
              <a:cs typeface="Cambria"/>
            </a:endParaRPr>
          </a:p>
          <a:p>
            <a:pPr marL="2350135" indent="-179070">
              <a:lnSpc>
                <a:spcPct val="100000"/>
              </a:lnSpc>
              <a:spcBef>
                <a:spcPts val="575"/>
              </a:spcBef>
              <a:buFont typeface="Wingdings"/>
              <a:buChar char=""/>
              <a:tabLst>
                <a:tab pos="2350770" algn="l"/>
              </a:tabLst>
            </a:pPr>
            <a:r>
              <a:rPr sz="1100" dirty="0">
                <a:latin typeface="Cambria"/>
                <a:cs typeface="Cambria"/>
              </a:rPr>
              <a:t>Prinsip </a:t>
            </a:r>
            <a:r>
              <a:rPr sz="1100" spc="-5" dirty="0">
                <a:latin typeface="Cambria"/>
                <a:cs typeface="Cambria"/>
              </a:rPr>
              <a:t>pengukuran </a:t>
            </a:r>
            <a:r>
              <a:rPr sz="1100" dirty="0">
                <a:latin typeface="Cambria"/>
                <a:cs typeface="Cambria"/>
              </a:rPr>
              <a:t>dengan</a:t>
            </a:r>
            <a:r>
              <a:rPr sz="1100" spc="-15" dirty="0">
                <a:latin typeface="Cambria"/>
                <a:cs typeface="Cambria"/>
              </a:rPr>
              <a:t> </a:t>
            </a:r>
            <a:r>
              <a:rPr sz="1100" dirty="0">
                <a:latin typeface="Cambria"/>
                <a:cs typeface="Cambria"/>
              </a:rPr>
              <a:t>OTDR</a:t>
            </a:r>
            <a:endParaRPr sz="1100">
              <a:latin typeface="Cambria"/>
              <a:cs typeface="Cambria"/>
            </a:endParaRPr>
          </a:p>
          <a:p>
            <a:pPr marL="2350135" indent="-179070">
              <a:lnSpc>
                <a:spcPct val="100000"/>
              </a:lnSpc>
              <a:spcBef>
                <a:spcPts val="480"/>
              </a:spcBef>
              <a:buFont typeface="Wingdings"/>
              <a:buChar char=""/>
              <a:tabLst>
                <a:tab pos="2350770" algn="l"/>
              </a:tabLst>
            </a:pPr>
            <a:r>
              <a:rPr sz="1100" dirty="0">
                <a:latin typeface="Cambria"/>
                <a:cs typeface="Cambria"/>
              </a:rPr>
              <a:t>Operasi OTDR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 marL="374650">
              <a:lnSpc>
                <a:spcPct val="100000"/>
              </a:lnSpc>
            </a:pPr>
            <a:r>
              <a:rPr sz="700" spc="5" dirty="0">
                <a:latin typeface="Calibri"/>
                <a:cs typeface="Calibri"/>
              </a:rPr>
              <a:t>Page </a:t>
            </a:r>
            <a:r>
              <a:rPr sz="700" dirty="0">
                <a:latin typeface="Calibri"/>
                <a:cs typeface="Calibri"/>
              </a:rPr>
              <a:t>-</a:t>
            </a:r>
            <a:r>
              <a:rPr sz="700" spc="25" dirty="0">
                <a:latin typeface="Calibri"/>
                <a:cs typeface="Calibri"/>
              </a:rPr>
              <a:t> </a:t>
            </a:r>
            <a:r>
              <a:rPr sz="700" spc="15" dirty="0">
                <a:latin typeface="Calibri"/>
                <a:cs typeface="Calibri"/>
              </a:rPr>
              <a:t>172</a:t>
            </a:r>
            <a:endParaRPr sz="7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476247" y="6408928"/>
            <a:ext cx="1088136" cy="108813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535"/>
              </a:lnSpc>
            </a:pPr>
            <a:fld id="{81D60167-4931-47E6-BA6A-407CBD079E47}" type="slidenum">
              <a:rPr dirty="0"/>
              <a:t>76</a:t>
            </a:fld>
            <a:endParaRPr dirty="0"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645870" y="4338673"/>
            <a:ext cx="480659" cy="2476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029534" y="1399337"/>
            <a:ext cx="198760" cy="20042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98504" y="1816548"/>
            <a:ext cx="25400" cy="29845"/>
          </a:xfrm>
          <a:custGeom>
            <a:avLst/>
            <a:gdLst/>
            <a:ahLst/>
            <a:cxnLst/>
            <a:rect l="l" t="t" r="r" b="b"/>
            <a:pathLst>
              <a:path w="25400" h="29844">
                <a:moveTo>
                  <a:pt x="19714" y="0"/>
                </a:moveTo>
                <a:lnTo>
                  <a:pt x="5685" y="0"/>
                </a:lnTo>
                <a:lnTo>
                  <a:pt x="0" y="6650"/>
                </a:lnTo>
                <a:lnTo>
                  <a:pt x="0" y="23060"/>
                </a:lnTo>
                <a:lnTo>
                  <a:pt x="5685" y="29712"/>
                </a:lnTo>
                <a:lnTo>
                  <a:pt x="19714" y="29712"/>
                </a:lnTo>
                <a:lnTo>
                  <a:pt x="25400" y="23060"/>
                </a:lnTo>
                <a:lnTo>
                  <a:pt x="25400" y="6650"/>
                </a:lnTo>
                <a:lnTo>
                  <a:pt x="1971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85804" y="1849974"/>
            <a:ext cx="50800" cy="29845"/>
          </a:xfrm>
          <a:custGeom>
            <a:avLst/>
            <a:gdLst/>
            <a:ahLst/>
            <a:cxnLst/>
            <a:rect l="l" t="t" r="r" b="b"/>
            <a:pathLst>
              <a:path w="50800" h="29844">
                <a:moveTo>
                  <a:pt x="29209" y="0"/>
                </a:moveTo>
                <a:lnTo>
                  <a:pt x="21907" y="0"/>
                </a:lnTo>
                <a:lnTo>
                  <a:pt x="18415" y="742"/>
                </a:lnTo>
                <a:lnTo>
                  <a:pt x="0" y="12627"/>
                </a:lnTo>
                <a:lnTo>
                  <a:pt x="0" y="29712"/>
                </a:lnTo>
                <a:lnTo>
                  <a:pt x="50800" y="29712"/>
                </a:lnTo>
                <a:lnTo>
                  <a:pt x="50800" y="12627"/>
                </a:lnTo>
                <a:lnTo>
                  <a:pt x="49847" y="10400"/>
                </a:lnTo>
                <a:lnTo>
                  <a:pt x="48259" y="8914"/>
                </a:lnTo>
                <a:lnTo>
                  <a:pt x="44767" y="5571"/>
                </a:lnTo>
                <a:lnTo>
                  <a:pt x="40322" y="3342"/>
                </a:lnTo>
                <a:lnTo>
                  <a:pt x="35877" y="1856"/>
                </a:lnTo>
                <a:lnTo>
                  <a:pt x="32702" y="742"/>
                </a:lnTo>
                <a:lnTo>
                  <a:pt x="2920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17549" y="1098550"/>
            <a:ext cx="6337300" cy="356870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 marL="655320">
              <a:lnSpc>
                <a:spcPct val="100000"/>
              </a:lnSpc>
              <a:spcBef>
                <a:spcPts val="1075"/>
              </a:spcBef>
            </a:pPr>
            <a:r>
              <a:rPr sz="1100" b="1" dirty="0">
                <a:solidFill>
                  <a:srgbClr val="FF0000"/>
                </a:solidFill>
                <a:latin typeface="Cambria"/>
                <a:cs typeface="Cambria"/>
              </a:rPr>
              <a:t>Prinsip </a:t>
            </a:r>
            <a:r>
              <a:rPr sz="1100" b="1" spc="-5" dirty="0">
                <a:solidFill>
                  <a:srgbClr val="FF0000"/>
                </a:solidFill>
                <a:latin typeface="Cambria"/>
                <a:cs typeface="Cambria"/>
              </a:rPr>
              <a:t>pengukuran </a:t>
            </a:r>
            <a:r>
              <a:rPr sz="1100" b="1" dirty="0">
                <a:solidFill>
                  <a:srgbClr val="FF0000"/>
                </a:solidFill>
                <a:latin typeface="Cambria"/>
                <a:cs typeface="Cambria"/>
              </a:rPr>
              <a:t>dengan </a:t>
            </a:r>
            <a:r>
              <a:rPr sz="1100" b="1" spc="-5" dirty="0">
                <a:solidFill>
                  <a:srgbClr val="FF0000"/>
                </a:solidFill>
                <a:latin typeface="Cambria"/>
                <a:cs typeface="Cambria"/>
              </a:rPr>
              <a:t>OTDR</a:t>
            </a:r>
            <a:r>
              <a:rPr sz="1100" b="1" spc="20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100" b="1" dirty="0">
                <a:solidFill>
                  <a:srgbClr val="FF0000"/>
                </a:solidFill>
                <a:latin typeface="Cambria"/>
                <a:cs typeface="Cambria"/>
              </a:rPr>
              <a:t>::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150">
              <a:latin typeface="Times New Roman"/>
              <a:cs typeface="Times New Roman"/>
            </a:endParaRPr>
          </a:p>
          <a:p>
            <a:pPr marL="892175" marR="510540">
              <a:lnSpc>
                <a:spcPct val="100000"/>
              </a:lnSpc>
              <a:spcBef>
                <a:spcPts val="5"/>
              </a:spcBef>
            </a:pPr>
            <a:r>
              <a:rPr sz="1000" i="1" spc="-15" dirty="0">
                <a:latin typeface="Cambria"/>
                <a:cs typeface="Cambria"/>
              </a:rPr>
              <a:t>Optical </a:t>
            </a:r>
            <a:r>
              <a:rPr sz="1000" i="1" spc="-20" dirty="0">
                <a:latin typeface="Cambria"/>
                <a:cs typeface="Cambria"/>
              </a:rPr>
              <a:t>Time Domain Reflectometer </a:t>
            </a:r>
            <a:r>
              <a:rPr sz="1000" spc="-20" dirty="0">
                <a:latin typeface="Cambria"/>
                <a:cs typeface="Cambria"/>
              </a:rPr>
              <a:t>(OTDR) merupakan </a:t>
            </a:r>
            <a:r>
              <a:rPr sz="1000" spc="-15" dirty="0">
                <a:latin typeface="Cambria"/>
                <a:cs typeface="Cambria"/>
              </a:rPr>
              <a:t>alat ukur </a:t>
            </a:r>
            <a:r>
              <a:rPr sz="1000" spc="-20" dirty="0">
                <a:latin typeface="Cambria"/>
                <a:cs typeface="Cambria"/>
              </a:rPr>
              <a:t>yang </a:t>
            </a:r>
            <a:r>
              <a:rPr sz="1000" spc="-15" dirty="0">
                <a:latin typeface="Cambria"/>
                <a:cs typeface="Cambria"/>
              </a:rPr>
              <a:t>dapat digunakan untuk  </a:t>
            </a:r>
            <a:r>
              <a:rPr sz="1000" spc="-20" dirty="0">
                <a:latin typeface="Cambria"/>
                <a:cs typeface="Cambria"/>
              </a:rPr>
              <a:t>mengevaluasi </a:t>
            </a:r>
            <a:r>
              <a:rPr sz="1000" spc="-15" dirty="0">
                <a:latin typeface="Cambria"/>
                <a:cs typeface="Cambria"/>
              </a:rPr>
              <a:t>suatu jaringan kabel serat optik pada domain</a:t>
            </a:r>
            <a:r>
              <a:rPr sz="1000" spc="-25" dirty="0">
                <a:latin typeface="Cambria"/>
                <a:cs typeface="Cambria"/>
              </a:rPr>
              <a:t> </a:t>
            </a:r>
            <a:r>
              <a:rPr sz="1000" spc="-20" dirty="0">
                <a:latin typeface="Cambria"/>
                <a:cs typeface="Cambria"/>
              </a:rPr>
              <a:t>waktu.</a:t>
            </a:r>
            <a:endParaRPr sz="1000">
              <a:latin typeface="Cambria"/>
              <a:cs typeface="Cambria"/>
            </a:endParaRPr>
          </a:p>
          <a:p>
            <a:pPr>
              <a:lnSpc>
                <a:spcPct val="100000"/>
              </a:lnSpc>
            </a:pP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200">
              <a:latin typeface="Times New Roman"/>
              <a:cs typeface="Times New Roman"/>
            </a:endParaRPr>
          </a:p>
          <a:p>
            <a:pPr marL="374650">
              <a:lnSpc>
                <a:spcPct val="100000"/>
              </a:lnSpc>
              <a:spcBef>
                <a:spcPts val="790"/>
              </a:spcBef>
            </a:pPr>
            <a:r>
              <a:rPr sz="700" spc="5" dirty="0">
                <a:latin typeface="Calibri"/>
                <a:cs typeface="Calibri"/>
              </a:rPr>
              <a:t>Page </a:t>
            </a:r>
            <a:r>
              <a:rPr sz="700" dirty="0">
                <a:latin typeface="Calibri"/>
                <a:cs typeface="Calibri"/>
              </a:rPr>
              <a:t>-</a:t>
            </a:r>
            <a:r>
              <a:rPr sz="700" spc="25" dirty="0">
                <a:latin typeface="Calibri"/>
                <a:cs typeface="Calibri"/>
              </a:rPr>
              <a:t> </a:t>
            </a:r>
            <a:r>
              <a:rPr sz="700" spc="15" dirty="0">
                <a:latin typeface="Calibri"/>
                <a:cs typeface="Calibri"/>
              </a:rPr>
              <a:t>173</a:t>
            </a:r>
            <a:endParaRPr sz="7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806838" y="2368614"/>
            <a:ext cx="4110810" cy="181571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267450" y="4006710"/>
            <a:ext cx="370416" cy="32789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645870" y="8619760"/>
            <a:ext cx="480659" cy="2467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29534" y="5690848"/>
            <a:ext cx="198760" cy="19971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398504" y="6104156"/>
            <a:ext cx="25400" cy="29845"/>
          </a:xfrm>
          <a:custGeom>
            <a:avLst/>
            <a:gdLst/>
            <a:ahLst/>
            <a:cxnLst/>
            <a:rect l="l" t="t" r="r" b="b"/>
            <a:pathLst>
              <a:path w="25400" h="29845">
                <a:moveTo>
                  <a:pt x="19714" y="0"/>
                </a:moveTo>
                <a:lnTo>
                  <a:pt x="5685" y="0"/>
                </a:lnTo>
                <a:lnTo>
                  <a:pt x="0" y="6628"/>
                </a:lnTo>
                <a:lnTo>
                  <a:pt x="0" y="22979"/>
                </a:lnTo>
                <a:lnTo>
                  <a:pt x="5685" y="29607"/>
                </a:lnTo>
                <a:lnTo>
                  <a:pt x="19714" y="29607"/>
                </a:lnTo>
                <a:lnTo>
                  <a:pt x="25400" y="22979"/>
                </a:lnTo>
                <a:lnTo>
                  <a:pt x="25400" y="6628"/>
                </a:lnTo>
                <a:lnTo>
                  <a:pt x="1971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385804" y="6137464"/>
            <a:ext cx="50800" cy="29845"/>
          </a:xfrm>
          <a:custGeom>
            <a:avLst/>
            <a:gdLst/>
            <a:ahLst/>
            <a:cxnLst/>
            <a:rect l="l" t="t" r="r" b="b"/>
            <a:pathLst>
              <a:path w="50800" h="29845">
                <a:moveTo>
                  <a:pt x="29209" y="0"/>
                </a:moveTo>
                <a:lnTo>
                  <a:pt x="21907" y="0"/>
                </a:lnTo>
                <a:lnTo>
                  <a:pt x="18415" y="740"/>
                </a:lnTo>
                <a:lnTo>
                  <a:pt x="0" y="12583"/>
                </a:lnTo>
                <a:lnTo>
                  <a:pt x="0" y="29607"/>
                </a:lnTo>
                <a:lnTo>
                  <a:pt x="50800" y="29607"/>
                </a:lnTo>
                <a:lnTo>
                  <a:pt x="50800" y="12583"/>
                </a:lnTo>
                <a:lnTo>
                  <a:pt x="49847" y="10361"/>
                </a:lnTo>
                <a:lnTo>
                  <a:pt x="48259" y="8882"/>
                </a:lnTo>
                <a:lnTo>
                  <a:pt x="44767" y="5551"/>
                </a:lnTo>
                <a:lnTo>
                  <a:pt x="40322" y="3331"/>
                </a:lnTo>
                <a:lnTo>
                  <a:pt x="35877" y="1850"/>
                </a:lnTo>
                <a:lnTo>
                  <a:pt x="32702" y="740"/>
                </a:lnTo>
                <a:lnTo>
                  <a:pt x="2920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398504" y="6611704"/>
            <a:ext cx="25400" cy="29845"/>
          </a:xfrm>
          <a:custGeom>
            <a:avLst/>
            <a:gdLst/>
            <a:ahLst/>
            <a:cxnLst/>
            <a:rect l="l" t="t" r="r" b="b"/>
            <a:pathLst>
              <a:path w="25400" h="29845">
                <a:moveTo>
                  <a:pt x="19714" y="0"/>
                </a:moveTo>
                <a:lnTo>
                  <a:pt x="5685" y="0"/>
                </a:lnTo>
                <a:lnTo>
                  <a:pt x="0" y="6628"/>
                </a:lnTo>
                <a:lnTo>
                  <a:pt x="0" y="22979"/>
                </a:lnTo>
                <a:lnTo>
                  <a:pt x="5685" y="29606"/>
                </a:lnTo>
                <a:lnTo>
                  <a:pt x="19714" y="29606"/>
                </a:lnTo>
                <a:lnTo>
                  <a:pt x="25400" y="22979"/>
                </a:lnTo>
                <a:lnTo>
                  <a:pt x="25400" y="6628"/>
                </a:lnTo>
                <a:lnTo>
                  <a:pt x="1971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385804" y="6645012"/>
            <a:ext cx="50800" cy="29845"/>
          </a:xfrm>
          <a:custGeom>
            <a:avLst/>
            <a:gdLst/>
            <a:ahLst/>
            <a:cxnLst/>
            <a:rect l="l" t="t" r="r" b="b"/>
            <a:pathLst>
              <a:path w="50800" h="29845">
                <a:moveTo>
                  <a:pt x="29209" y="0"/>
                </a:moveTo>
                <a:lnTo>
                  <a:pt x="21907" y="0"/>
                </a:lnTo>
                <a:lnTo>
                  <a:pt x="18415" y="740"/>
                </a:lnTo>
                <a:lnTo>
                  <a:pt x="0" y="12583"/>
                </a:lnTo>
                <a:lnTo>
                  <a:pt x="0" y="29607"/>
                </a:lnTo>
                <a:lnTo>
                  <a:pt x="50800" y="29607"/>
                </a:lnTo>
                <a:lnTo>
                  <a:pt x="50800" y="12583"/>
                </a:lnTo>
                <a:lnTo>
                  <a:pt x="49847" y="10363"/>
                </a:lnTo>
                <a:lnTo>
                  <a:pt x="48259" y="8882"/>
                </a:lnTo>
                <a:lnTo>
                  <a:pt x="44767" y="5551"/>
                </a:lnTo>
                <a:lnTo>
                  <a:pt x="40322" y="3331"/>
                </a:lnTo>
                <a:lnTo>
                  <a:pt x="35877" y="1850"/>
                </a:lnTo>
                <a:lnTo>
                  <a:pt x="32702" y="740"/>
                </a:lnTo>
                <a:lnTo>
                  <a:pt x="2920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717549" y="5391150"/>
            <a:ext cx="6337300" cy="355600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 marL="655320">
              <a:lnSpc>
                <a:spcPct val="100000"/>
              </a:lnSpc>
              <a:spcBef>
                <a:spcPts val="1050"/>
              </a:spcBef>
            </a:pPr>
            <a:r>
              <a:rPr sz="1100" b="1" dirty="0">
                <a:solidFill>
                  <a:srgbClr val="FF0000"/>
                </a:solidFill>
                <a:latin typeface="Cambria"/>
                <a:cs typeface="Cambria"/>
              </a:rPr>
              <a:t>Prinsip </a:t>
            </a:r>
            <a:r>
              <a:rPr sz="1100" b="1" spc="-5" dirty="0">
                <a:solidFill>
                  <a:srgbClr val="FF0000"/>
                </a:solidFill>
                <a:latin typeface="Cambria"/>
                <a:cs typeface="Cambria"/>
              </a:rPr>
              <a:t>pengukuran </a:t>
            </a:r>
            <a:r>
              <a:rPr sz="1100" b="1" dirty="0">
                <a:solidFill>
                  <a:srgbClr val="FF0000"/>
                </a:solidFill>
                <a:latin typeface="Cambria"/>
                <a:cs typeface="Cambria"/>
              </a:rPr>
              <a:t>dengan </a:t>
            </a:r>
            <a:r>
              <a:rPr sz="1100" b="1" spc="-5" dirty="0">
                <a:solidFill>
                  <a:srgbClr val="FF0000"/>
                </a:solidFill>
                <a:latin typeface="Cambria"/>
                <a:cs typeface="Cambria"/>
              </a:rPr>
              <a:t>OTDR</a:t>
            </a:r>
            <a:r>
              <a:rPr sz="1100" b="1" spc="20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100" b="1" dirty="0">
                <a:solidFill>
                  <a:srgbClr val="FF0000"/>
                </a:solidFill>
                <a:latin typeface="Cambria"/>
                <a:cs typeface="Cambria"/>
              </a:rPr>
              <a:t>::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150">
              <a:latin typeface="Times New Roman"/>
              <a:cs typeface="Times New Roman"/>
            </a:endParaRPr>
          </a:p>
          <a:p>
            <a:pPr marL="892175" marR="395605">
              <a:lnSpc>
                <a:spcPct val="100000"/>
              </a:lnSpc>
            </a:pPr>
            <a:r>
              <a:rPr sz="1000" spc="-15" dirty="0">
                <a:latin typeface="Cambria"/>
                <a:cs typeface="Cambria"/>
              </a:rPr>
              <a:t>Prinsip kerja </a:t>
            </a:r>
            <a:r>
              <a:rPr sz="1000" spc="-20" dirty="0">
                <a:latin typeface="Cambria"/>
                <a:cs typeface="Cambria"/>
              </a:rPr>
              <a:t>OTDR </a:t>
            </a:r>
            <a:r>
              <a:rPr sz="1000" spc="-15" dirty="0">
                <a:latin typeface="Cambria"/>
                <a:cs typeface="Cambria"/>
              </a:rPr>
              <a:t>yaitu </a:t>
            </a:r>
            <a:r>
              <a:rPr sz="1000" spc="-20" dirty="0">
                <a:latin typeface="Cambria"/>
                <a:cs typeface="Cambria"/>
              </a:rPr>
              <a:t>berdasarkan </a:t>
            </a:r>
            <a:r>
              <a:rPr sz="1000" spc="-15" dirty="0">
                <a:latin typeface="Cambria"/>
                <a:cs typeface="Cambria"/>
              </a:rPr>
              <a:t>pada prinsip </a:t>
            </a:r>
            <a:r>
              <a:rPr sz="1000" spc="-20" dirty="0">
                <a:latin typeface="Cambria"/>
                <a:cs typeface="Cambria"/>
              </a:rPr>
              <a:t>hamburan </a:t>
            </a:r>
            <a:r>
              <a:rPr sz="1000" spc="-15" dirty="0">
                <a:latin typeface="Cambria"/>
                <a:cs typeface="Cambria"/>
              </a:rPr>
              <a:t>balik (</a:t>
            </a:r>
            <a:r>
              <a:rPr sz="1000" i="1" spc="-15" dirty="0">
                <a:latin typeface="Cambria"/>
                <a:cs typeface="Cambria"/>
              </a:rPr>
              <a:t>back scattering</a:t>
            </a:r>
            <a:r>
              <a:rPr sz="1000" spc="-15" dirty="0">
                <a:latin typeface="Cambria"/>
                <a:cs typeface="Cambria"/>
              </a:rPr>
              <a:t>) dari </a:t>
            </a:r>
            <a:r>
              <a:rPr sz="1000" spc="-20" dirty="0">
                <a:latin typeface="Cambria"/>
                <a:cs typeface="Cambria"/>
              </a:rPr>
              <a:t>sinyal  yang </a:t>
            </a:r>
            <a:r>
              <a:rPr sz="1000" spc="-15" dirty="0">
                <a:latin typeface="Cambria"/>
                <a:cs typeface="Cambria"/>
              </a:rPr>
              <a:t>menjalar pada serat</a:t>
            </a:r>
            <a:r>
              <a:rPr sz="1000" spc="-30" dirty="0">
                <a:latin typeface="Cambria"/>
                <a:cs typeface="Cambria"/>
              </a:rPr>
              <a:t> </a:t>
            </a:r>
            <a:r>
              <a:rPr sz="1000" spc="-15" dirty="0">
                <a:latin typeface="Cambria"/>
                <a:cs typeface="Cambria"/>
              </a:rPr>
              <a:t>optik.</a:t>
            </a:r>
            <a:endParaRPr sz="10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350">
              <a:latin typeface="Times New Roman"/>
              <a:cs typeface="Times New Roman"/>
            </a:endParaRPr>
          </a:p>
          <a:p>
            <a:pPr marL="892175">
              <a:lnSpc>
                <a:spcPct val="100000"/>
              </a:lnSpc>
            </a:pPr>
            <a:r>
              <a:rPr sz="1000" spc="-15" dirty="0">
                <a:latin typeface="Cambria"/>
                <a:cs typeface="Cambria"/>
              </a:rPr>
              <a:t>Dua </a:t>
            </a:r>
            <a:r>
              <a:rPr sz="1000" spc="-10" dirty="0">
                <a:latin typeface="Cambria"/>
                <a:cs typeface="Cambria"/>
              </a:rPr>
              <a:t>hal </a:t>
            </a:r>
            <a:r>
              <a:rPr sz="1000" spc="-20" dirty="0">
                <a:latin typeface="Cambria"/>
                <a:cs typeface="Cambria"/>
              </a:rPr>
              <a:t>yang mendominasi penyebab hamburan </a:t>
            </a:r>
            <a:r>
              <a:rPr sz="1000" spc="-15" dirty="0">
                <a:latin typeface="Cambria"/>
                <a:cs typeface="Cambria"/>
              </a:rPr>
              <a:t>balik </a:t>
            </a:r>
            <a:r>
              <a:rPr sz="1000" spc="-20" dirty="0">
                <a:latin typeface="Cambria"/>
                <a:cs typeface="Cambria"/>
              </a:rPr>
              <a:t>yakni</a:t>
            </a:r>
            <a:r>
              <a:rPr sz="1000" spc="-25" dirty="0">
                <a:latin typeface="Cambria"/>
                <a:cs typeface="Cambria"/>
              </a:rPr>
              <a:t> </a:t>
            </a:r>
            <a:r>
              <a:rPr sz="1000" dirty="0">
                <a:latin typeface="Cambria"/>
                <a:cs typeface="Cambria"/>
              </a:rPr>
              <a:t>:</a:t>
            </a:r>
            <a:endParaRPr sz="1000">
              <a:latin typeface="Cambria"/>
              <a:cs typeface="Cambria"/>
            </a:endParaRPr>
          </a:p>
          <a:p>
            <a:pPr marL="1130300" indent="-238760">
              <a:lnSpc>
                <a:spcPct val="100000"/>
              </a:lnSpc>
              <a:spcBef>
                <a:spcPts val="100"/>
              </a:spcBef>
              <a:buFont typeface="Wingdings"/>
              <a:buChar char=""/>
              <a:tabLst>
                <a:tab pos="1130300" algn="l"/>
                <a:tab pos="1130935" algn="l"/>
              </a:tabLst>
            </a:pPr>
            <a:r>
              <a:rPr sz="1000" spc="-20" dirty="0">
                <a:latin typeface="Cambria"/>
                <a:cs typeface="Cambria"/>
              </a:rPr>
              <a:t>Hamburan Rayleigh </a:t>
            </a:r>
            <a:r>
              <a:rPr sz="1000" spc="-15" dirty="0">
                <a:latin typeface="Cambria"/>
                <a:cs typeface="Cambria"/>
              </a:rPr>
              <a:t>(</a:t>
            </a:r>
            <a:r>
              <a:rPr sz="1000" i="1" spc="-15" dirty="0">
                <a:latin typeface="Cambria"/>
                <a:cs typeface="Cambria"/>
              </a:rPr>
              <a:t>Rayleigh</a:t>
            </a:r>
            <a:r>
              <a:rPr sz="1000" i="1" spc="-30" dirty="0">
                <a:latin typeface="Cambria"/>
                <a:cs typeface="Cambria"/>
              </a:rPr>
              <a:t> </a:t>
            </a:r>
            <a:r>
              <a:rPr sz="1000" i="1" spc="-15" dirty="0">
                <a:latin typeface="Cambria"/>
                <a:cs typeface="Cambria"/>
              </a:rPr>
              <a:t>scattering</a:t>
            </a:r>
            <a:r>
              <a:rPr sz="1000" spc="-15" dirty="0">
                <a:latin typeface="Cambria"/>
                <a:cs typeface="Cambria"/>
              </a:rPr>
              <a:t>)</a:t>
            </a:r>
            <a:endParaRPr sz="1000">
              <a:latin typeface="Cambria"/>
              <a:cs typeface="Cambria"/>
            </a:endParaRPr>
          </a:p>
          <a:p>
            <a:pPr marL="1130300" marR="514984">
              <a:lnSpc>
                <a:spcPct val="97300"/>
              </a:lnSpc>
              <a:spcBef>
                <a:spcPts val="30"/>
              </a:spcBef>
            </a:pPr>
            <a:r>
              <a:rPr sz="1000" spc="-15" dirty="0">
                <a:latin typeface="Cambria"/>
                <a:cs typeface="Cambria"/>
              </a:rPr>
              <a:t>Dalam pembuatan serat optik, sering kali terjadi </a:t>
            </a:r>
            <a:r>
              <a:rPr sz="1000" spc="-20" dirty="0">
                <a:latin typeface="Cambria"/>
                <a:cs typeface="Cambria"/>
              </a:rPr>
              <a:t>ketidaksempurnaan </a:t>
            </a:r>
            <a:r>
              <a:rPr sz="1000" spc="-15" dirty="0">
                <a:latin typeface="Cambria"/>
                <a:cs typeface="Cambria"/>
              </a:rPr>
              <a:t>pada bahan, seperti  tidak </a:t>
            </a:r>
            <a:r>
              <a:rPr sz="1000" spc="-20" dirty="0">
                <a:latin typeface="Cambria"/>
                <a:cs typeface="Cambria"/>
              </a:rPr>
              <a:t>homogennya </a:t>
            </a:r>
            <a:r>
              <a:rPr sz="1000" spc="-15" dirty="0">
                <a:latin typeface="Cambria"/>
                <a:cs typeface="Cambria"/>
              </a:rPr>
              <a:t>indeks bias, tidak </a:t>
            </a:r>
            <a:r>
              <a:rPr sz="1000" spc="-20" dirty="0">
                <a:latin typeface="Cambria"/>
                <a:cs typeface="Cambria"/>
              </a:rPr>
              <a:t>sempurnanya </a:t>
            </a:r>
            <a:r>
              <a:rPr sz="1000" spc="-15" dirty="0">
                <a:latin typeface="Cambria"/>
                <a:cs typeface="Cambria"/>
              </a:rPr>
              <a:t>atom pembentuk, dan </a:t>
            </a:r>
            <a:r>
              <a:rPr sz="1000" spc="-25" dirty="0">
                <a:latin typeface="Cambria"/>
                <a:cs typeface="Cambria"/>
              </a:rPr>
              <a:t>terbawanya  </a:t>
            </a:r>
            <a:r>
              <a:rPr sz="1000" spc="-20" dirty="0">
                <a:latin typeface="Cambria"/>
                <a:cs typeface="Cambria"/>
              </a:rPr>
              <a:t>atom-atom </a:t>
            </a:r>
            <a:r>
              <a:rPr sz="1000" spc="-10" dirty="0">
                <a:latin typeface="Cambria"/>
                <a:cs typeface="Cambria"/>
              </a:rPr>
              <a:t>lain </a:t>
            </a:r>
            <a:r>
              <a:rPr sz="1000" spc="-15" dirty="0">
                <a:latin typeface="Cambria"/>
                <a:cs typeface="Cambria"/>
              </a:rPr>
              <a:t>dalam serat optik. </a:t>
            </a:r>
            <a:r>
              <a:rPr sz="1000" spc="-20" dirty="0">
                <a:latin typeface="Cambria"/>
                <a:cs typeface="Cambria"/>
              </a:rPr>
              <a:t>Ketidakhomogenan </a:t>
            </a:r>
            <a:r>
              <a:rPr sz="1000" spc="-15" dirty="0">
                <a:latin typeface="Cambria"/>
                <a:cs typeface="Cambria"/>
              </a:rPr>
              <a:t>indeks bias dalam serat optik </a:t>
            </a:r>
            <a:r>
              <a:rPr sz="1000" spc="-20" dirty="0">
                <a:latin typeface="Cambria"/>
                <a:cs typeface="Cambria"/>
              </a:rPr>
              <a:t>akan  menimbulkan hamburan </a:t>
            </a:r>
            <a:r>
              <a:rPr sz="1000" spc="-15" dirty="0">
                <a:latin typeface="Cambria"/>
                <a:cs typeface="Cambria"/>
              </a:rPr>
              <a:t>sinar </a:t>
            </a:r>
            <a:r>
              <a:rPr sz="1000" spc="-20" dirty="0">
                <a:latin typeface="Cambria"/>
                <a:cs typeface="Cambria"/>
              </a:rPr>
              <a:t>(berpencarnya </a:t>
            </a:r>
            <a:r>
              <a:rPr sz="1000" spc="-15" dirty="0">
                <a:latin typeface="Cambria"/>
                <a:cs typeface="Cambria"/>
              </a:rPr>
              <a:t>sinar) </a:t>
            </a:r>
            <a:r>
              <a:rPr sz="1000" spc="-20" dirty="0">
                <a:latin typeface="Cambria"/>
                <a:cs typeface="Cambria"/>
              </a:rPr>
              <a:t>yang </a:t>
            </a:r>
            <a:r>
              <a:rPr sz="1000" spc="-15" dirty="0">
                <a:latin typeface="Cambria"/>
                <a:cs typeface="Cambria"/>
              </a:rPr>
              <a:t>disebut </a:t>
            </a:r>
            <a:r>
              <a:rPr sz="1000" spc="-20" dirty="0">
                <a:latin typeface="Cambria"/>
                <a:cs typeface="Cambria"/>
              </a:rPr>
              <a:t>hamburan</a:t>
            </a:r>
            <a:r>
              <a:rPr sz="1000" spc="55" dirty="0">
                <a:latin typeface="Cambria"/>
                <a:cs typeface="Cambria"/>
              </a:rPr>
              <a:t> </a:t>
            </a:r>
            <a:r>
              <a:rPr sz="1000" i="1" spc="-20" dirty="0">
                <a:latin typeface="Cambria"/>
                <a:cs typeface="Cambria"/>
              </a:rPr>
              <a:t>Rayleigh.</a:t>
            </a:r>
            <a:endParaRPr sz="1000">
              <a:latin typeface="Cambria"/>
              <a:cs typeface="Cambria"/>
            </a:endParaRPr>
          </a:p>
          <a:p>
            <a:pPr marL="1130300" indent="-238760">
              <a:lnSpc>
                <a:spcPts val="1150"/>
              </a:lnSpc>
              <a:spcBef>
                <a:spcPts val="190"/>
              </a:spcBef>
              <a:buFont typeface="Wingdings"/>
              <a:buChar char=""/>
              <a:tabLst>
                <a:tab pos="1130300" algn="l"/>
                <a:tab pos="1130935" algn="l"/>
              </a:tabLst>
            </a:pPr>
            <a:r>
              <a:rPr sz="1000" spc="-15" dirty="0">
                <a:latin typeface="Cambria"/>
                <a:cs typeface="Cambria"/>
              </a:rPr>
              <a:t>Pantulan</a:t>
            </a:r>
            <a:r>
              <a:rPr sz="1000" spc="-20" dirty="0">
                <a:latin typeface="Cambria"/>
                <a:cs typeface="Cambria"/>
              </a:rPr>
              <a:t> </a:t>
            </a:r>
            <a:r>
              <a:rPr sz="1000" i="1" spc="-20" dirty="0">
                <a:latin typeface="Cambria"/>
                <a:cs typeface="Cambria"/>
              </a:rPr>
              <a:t>Fresnel</a:t>
            </a:r>
            <a:endParaRPr sz="1000">
              <a:latin typeface="Cambria"/>
              <a:cs typeface="Cambria"/>
            </a:endParaRPr>
          </a:p>
          <a:p>
            <a:pPr marL="1130300">
              <a:lnSpc>
                <a:spcPts val="1150"/>
              </a:lnSpc>
            </a:pPr>
            <a:r>
              <a:rPr sz="1000" spc="-15" dirty="0">
                <a:latin typeface="Cambria"/>
                <a:cs typeface="Cambria"/>
              </a:rPr>
              <a:t>Pantulan </a:t>
            </a:r>
            <a:r>
              <a:rPr sz="1000" spc="-20" dirty="0">
                <a:latin typeface="Cambria"/>
                <a:cs typeface="Cambria"/>
              </a:rPr>
              <a:t>Fresnel </a:t>
            </a:r>
            <a:r>
              <a:rPr sz="1000" spc="-15" dirty="0">
                <a:latin typeface="Cambria"/>
                <a:cs typeface="Cambria"/>
              </a:rPr>
              <a:t>pada optik terjadi apabila sinar </a:t>
            </a:r>
            <a:r>
              <a:rPr sz="1000" spc="-20" dirty="0">
                <a:latin typeface="Cambria"/>
                <a:cs typeface="Cambria"/>
              </a:rPr>
              <a:t>melewati </a:t>
            </a:r>
            <a:r>
              <a:rPr sz="1000" spc="-15" dirty="0">
                <a:latin typeface="Cambria"/>
                <a:cs typeface="Cambria"/>
              </a:rPr>
              <a:t>dua media </a:t>
            </a:r>
            <a:r>
              <a:rPr sz="1000" spc="-20" dirty="0">
                <a:latin typeface="Cambria"/>
                <a:cs typeface="Cambria"/>
              </a:rPr>
              <a:t>yang</a:t>
            </a:r>
            <a:r>
              <a:rPr sz="1000" dirty="0">
                <a:latin typeface="Cambria"/>
                <a:cs typeface="Cambria"/>
              </a:rPr>
              <a:t> </a:t>
            </a:r>
            <a:r>
              <a:rPr sz="1000" spc="-25" dirty="0">
                <a:latin typeface="Cambria"/>
                <a:cs typeface="Cambria"/>
              </a:rPr>
              <a:t>mempunyai</a:t>
            </a:r>
            <a:endParaRPr sz="1000">
              <a:latin typeface="Cambria"/>
              <a:cs typeface="Cambria"/>
            </a:endParaRPr>
          </a:p>
          <a:p>
            <a:pPr marL="1130300" marR="538480">
              <a:lnSpc>
                <a:spcPct val="96000"/>
              </a:lnSpc>
              <a:spcBef>
                <a:spcPts val="50"/>
              </a:spcBef>
            </a:pPr>
            <a:r>
              <a:rPr sz="1000" spc="-15" dirty="0">
                <a:latin typeface="Cambria"/>
                <a:cs typeface="Cambria"/>
              </a:rPr>
              <a:t>indeks bias </a:t>
            </a:r>
            <a:r>
              <a:rPr sz="1000" spc="-20" dirty="0">
                <a:latin typeface="Cambria"/>
                <a:cs typeface="Cambria"/>
              </a:rPr>
              <a:t>yang berbeda, misalnya </a:t>
            </a:r>
            <a:r>
              <a:rPr sz="1000" spc="-15" dirty="0">
                <a:latin typeface="Cambria"/>
                <a:cs typeface="Cambria"/>
              </a:rPr>
              <a:t>antara kaca dan </a:t>
            </a:r>
            <a:r>
              <a:rPr sz="1000" spc="-20" dirty="0">
                <a:latin typeface="Cambria"/>
                <a:cs typeface="Cambria"/>
              </a:rPr>
              <a:t>udara. Pada </a:t>
            </a:r>
            <a:r>
              <a:rPr sz="1000" spc="-15" dirty="0">
                <a:latin typeface="Cambria"/>
                <a:cs typeface="Cambria"/>
              </a:rPr>
              <a:t>serat optik, </a:t>
            </a:r>
            <a:r>
              <a:rPr sz="1000" spc="-20" dirty="0">
                <a:latin typeface="Cambria"/>
                <a:cs typeface="Cambria"/>
              </a:rPr>
              <a:t>perbedaan  </a:t>
            </a:r>
            <a:r>
              <a:rPr sz="1000" spc="-15" dirty="0">
                <a:latin typeface="Cambria"/>
                <a:cs typeface="Cambria"/>
              </a:rPr>
              <a:t>indeks bias </a:t>
            </a:r>
            <a:r>
              <a:rPr sz="1000" spc="-10" dirty="0">
                <a:latin typeface="Cambria"/>
                <a:cs typeface="Cambria"/>
              </a:rPr>
              <a:t>ini </a:t>
            </a:r>
            <a:r>
              <a:rPr sz="1000" spc="-15" dirty="0">
                <a:latin typeface="Cambria"/>
                <a:cs typeface="Cambria"/>
              </a:rPr>
              <a:t>sering terjadi akibat </a:t>
            </a:r>
            <a:r>
              <a:rPr sz="1000" spc="-20" dirty="0">
                <a:latin typeface="Cambria"/>
                <a:cs typeface="Cambria"/>
              </a:rPr>
              <a:t>ketidaksempurnaan penyambungan </a:t>
            </a:r>
            <a:r>
              <a:rPr sz="1000" spc="-15" dirty="0">
                <a:latin typeface="Cambria"/>
                <a:cs typeface="Cambria"/>
              </a:rPr>
              <a:t>dan terjadi pada  ujung fiber </a:t>
            </a:r>
            <a:r>
              <a:rPr sz="1000" spc="-20" dirty="0">
                <a:latin typeface="Cambria"/>
                <a:cs typeface="Cambria"/>
              </a:rPr>
              <a:t>yang terbuka </a:t>
            </a:r>
            <a:r>
              <a:rPr sz="1000" spc="-15" dirty="0">
                <a:latin typeface="Cambria"/>
                <a:cs typeface="Cambria"/>
              </a:rPr>
              <a:t>ataupun</a:t>
            </a:r>
            <a:r>
              <a:rPr sz="1000" spc="-25" dirty="0">
                <a:latin typeface="Cambria"/>
                <a:cs typeface="Cambria"/>
              </a:rPr>
              <a:t> </a:t>
            </a:r>
            <a:r>
              <a:rPr sz="1000" spc="-30" dirty="0">
                <a:latin typeface="Cambria"/>
                <a:cs typeface="Cambria"/>
              </a:rPr>
              <a:t>konektor.</a:t>
            </a:r>
            <a:endParaRPr sz="1000">
              <a:latin typeface="Cambria"/>
              <a:cs typeface="Cambria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100">
              <a:latin typeface="Times New Roman"/>
              <a:cs typeface="Times New Roman"/>
            </a:endParaRPr>
          </a:p>
          <a:p>
            <a:pPr marL="374650">
              <a:lnSpc>
                <a:spcPct val="100000"/>
              </a:lnSpc>
            </a:pPr>
            <a:r>
              <a:rPr sz="700" spc="5" dirty="0">
                <a:latin typeface="Calibri"/>
                <a:cs typeface="Calibri"/>
              </a:rPr>
              <a:t>Page </a:t>
            </a:r>
            <a:r>
              <a:rPr sz="700" dirty="0">
                <a:latin typeface="Calibri"/>
                <a:cs typeface="Calibri"/>
              </a:rPr>
              <a:t>-</a:t>
            </a:r>
            <a:r>
              <a:rPr sz="700" spc="25" dirty="0">
                <a:latin typeface="Calibri"/>
                <a:cs typeface="Calibri"/>
              </a:rPr>
              <a:t> </a:t>
            </a:r>
            <a:r>
              <a:rPr sz="700" spc="15" dirty="0">
                <a:latin typeface="Calibri"/>
                <a:cs typeface="Calibri"/>
              </a:rPr>
              <a:t>174</a:t>
            </a:r>
            <a:endParaRPr sz="700">
              <a:latin typeface="Calibri"/>
              <a:cs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6267450" y="8288974"/>
            <a:ext cx="370416" cy="32672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535"/>
              </a:lnSpc>
            </a:pPr>
            <a:fld id="{81D60167-4931-47E6-BA6A-407CBD079E47}" type="slidenum">
              <a:rPr dirty="0"/>
              <a:t>77</a:t>
            </a:fld>
            <a:endParaRPr dirty="0"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645870" y="4338673"/>
            <a:ext cx="480659" cy="2476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380169" y="1667379"/>
            <a:ext cx="67732" cy="7215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80169" y="2176733"/>
            <a:ext cx="67732" cy="7215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80169" y="3017168"/>
            <a:ext cx="67732" cy="7215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17549" y="1098550"/>
            <a:ext cx="6337300" cy="356870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 marL="843915" marR="808355">
              <a:lnSpc>
                <a:spcPct val="100000"/>
              </a:lnSpc>
              <a:spcBef>
                <a:spcPts val="1065"/>
              </a:spcBef>
            </a:pPr>
            <a:r>
              <a:rPr sz="1100" dirty="0">
                <a:latin typeface="Cambria"/>
                <a:cs typeface="Cambria"/>
              </a:rPr>
              <a:t>OTDR digunakan pada saat kegiatan instalasi maupun pemeliharaan link fiber  optik.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150">
              <a:latin typeface="Times New Roman"/>
              <a:cs typeface="Times New Roman"/>
            </a:endParaRPr>
          </a:p>
          <a:p>
            <a:pPr marL="843915" marR="451484">
              <a:lnSpc>
                <a:spcPct val="101800"/>
              </a:lnSpc>
            </a:pPr>
            <a:r>
              <a:rPr sz="1100" dirty="0">
                <a:latin typeface="Cambria"/>
                <a:cs typeface="Cambria"/>
              </a:rPr>
              <a:t>OTDR dipakai untuk mendapatkan gambaran visual </a:t>
            </a:r>
            <a:r>
              <a:rPr sz="1100" spc="5" dirty="0">
                <a:latin typeface="Cambria"/>
                <a:cs typeface="Cambria"/>
              </a:rPr>
              <a:t>dari </a:t>
            </a:r>
            <a:r>
              <a:rPr sz="1100" dirty="0">
                <a:latin typeface="Cambria"/>
                <a:cs typeface="Cambria"/>
              </a:rPr>
              <a:t>redaman fiber optik  sepanjang link </a:t>
            </a:r>
            <a:r>
              <a:rPr sz="1100" spc="-5" dirty="0">
                <a:latin typeface="Cambria"/>
                <a:cs typeface="Cambria"/>
              </a:rPr>
              <a:t>yang </a:t>
            </a:r>
            <a:r>
              <a:rPr sz="1100" dirty="0">
                <a:latin typeface="Cambria"/>
                <a:cs typeface="Cambria"/>
              </a:rPr>
              <a:t>ditampilkan pada sebuah </a:t>
            </a:r>
            <a:r>
              <a:rPr sz="1100" spc="-5" dirty="0">
                <a:latin typeface="Cambria"/>
                <a:cs typeface="Cambria"/>
              </a:rPr>
              <a:t>layar </a:t>
            </a:r>
            <a:r>
              <a:rPr sz="1100" dirty="0">
                <a:latin typeface="Cambria"/>
                <a:cs typeface="Cambria"/>
              </a:rPr>
              <a:t>dengan jarak digambarkan pada  sumbu ‘X’ dan </a:t>
            </a:r>
            <a:r>
              <a:rPr sz="1100" spc="-10" dirty="0">
                <a:latin typeface="Cambria"/>
                <a:cs typeface="Cambria"/>
              </a:rPr>
              <a:t>daya </a:t>
            </a:r>
            <a:r>
              <a:rPr sz="1100" dirty="0">
                <a:latin typeface="Cambria"/>
                <a:cs typeface="Cambria"/>
              </a:rPr>
              <a:t>pada sumbu </a:t>
            </a:r>
            <a:r>
              <a:rPr sz="1100" spc="-30" dirty="0">
                <a:latin typeface="Cambria"/>
                <a:cs typeface="Cambria"/>
              </a:rPr>
              <a:t>‘Y’. </a:t>
            </a:r>
            <a:r>
              <a:rPr sz="1100" dirty="0">
                <a:latin typeface="Cambria"/>
                <a:cs typeface="Cambria"/>
              </a:rPr>
              <a:t>Redaman adalah selisih </a:t>
            </a:r>
            <a:r>
              <a:rPr sz="1100" spc="-5" dirty="0">
                <a:latin typeface="Cambria"/>
                <a:cs typeface="Cambria"/>
              </a:rPr>
              <a:t>daya, </a:t>
            </a:r>
            <a:r>
              <a:rPr sz="1100" dirty="0">
                <a:latin typeface="Cambria"/>
                <a:cs typeface="Cambria"/>
              </a:rPr>
              <a:t>sehingga  seringkali sumbu Y sering disebut sebagai redaman (salah</a:t>
            </a:r>
            <a:r>
              <a:rPr sz="1100" spc="35" dirty="0">
                <a:latin typeface="Cambria"/>
                <a:cs typeface="Cambria"/>
              </a:rPr>
              <a:t> </a:t>
            </a:r>
            <a:r>
              <a:rPr sz="1100" dirty="0">
                <a:latin typeface="Cambria"/>
                <a:cs typeface="Cambria"/>
              </a:rPr>
              <a:t>kaprah).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050">
              <a:latin typeface="Times New Roman"/>
              <a:cs typeface="Times New Roman"/>
            </a:endParaRPr>
          </a:p>
          <a:p>
            <a:pPr marL="843915" marR="607060">
              <a:lnSpc>
                <a:spcPct val="102699"/>
              </a:lnSpc>
              <a:spcBef>
                <a:spcPts val="5"/>
              </a:spcBef>
            </a:pPr>
            <a:r>
              <a:rPr sz="1100" dirty="0">
                <a:latin typeface="Cambria"/>
                <a:cs typeface="Cambria"/>
              </a:rPr>
              <a:t>Dengan OTDR pula memungkinkan sebuah link diukur </a:t>
            </a:r>
            <a:r>
              <a:rPr sz="1100" spc="5" dirty="0">
                <a:latin typeface="Cambria"/>
                <a:cs typeface="Cambria"/>
              </a:rPr>
              <a:t>dari </a:t>
            </a:r>
            <a:r>
              <a:rPr sz="1100" dirty="0">
                <a:latin typeface="Cambria"/>
                <a:cs typeface="Cambria"/>
              </a:rPr>
              <a:t>satu ujung. Untuk  keperluan uji terima </a:t>
            </a:r>
            <a:r>
              <a:rPr sz="1100" spc="-5" dirty="0">
                <a:latin typeface="Cambria"/>
                <a:cs typeface="Cambria"/>
              </a:rPr>
              <a:t>pengukuran </a:t>
            </a:r>
            <a:r>
              <a:rPr sz="1100" dirty="0">
                <a:latin typeface="Cambria"/>
                <a:cs typeface="Cambria"/>
              </a:rPr>
              <a:t>dengan OTDR dilakukan </a:t>
            </a:r>
            <a:r>
              <a:rPr sz="1100" spc="5" dirty="0">
                <a:latin typeface="Cambria"/>
                <a:cs typeface="Cambria"/>
              </a:rPr>
              <a:t>dari </a:t>
            </a:r>
            <a:r>
              <a:rPr sz="1100" dirty="0">
                <a:latin typeface="Cambria"/>
                <a:cs typeface="Cambria"/>
              </a:rPr>
              <a:t>2 (dua) arah. Pada  jaringan </a:t>
            </a:r>
            <a:r>
              <a:rPr sz="1100" spc="-5" dirty="0">
                <a:latin typeface="Cambria"/>
                <a:cs typeface="Cambria"/>
              </a:rPr>
              <a:t>yang </a:t>
            </a:r>
            <a:r>
              <a:rPr sz="1100" dirty="0">
                <a:latin typeface="Cambria"/>
                <a:cs typeface="Cambria"/>
              </a:rPr>
              <a:t>menggunakan splitter </a:t>
            </a:r>
            <a:r>
              <a:rPr sz="1100" spc="-5" dirty="0">
                <a:latin typeface="Cambria"/>
                <a:cs typeface="Cambria"/>
              </a:rPr>
              <a:t>pengukuran </a:t>
            </a:r>
            <a:r>
              <a:rPr sz="1100" dirty="0">
                <a:latin typeface="Cambria"/>
                <a:cs typeface="Cambria"/>
              </a:rPr>
              <a:t>dilakukan per</a:t>
            </a:r>
            <a:r>
              <a:rPr sz="1100" spc="25" dirty="0">
                <a:latin typeface="Cambria"/>
                <a:cs typeface="Cambria"/>
              </a:rPr>
              <a:t> </a:t>
            </a:r>
            <a:r>
              <a:rPr sz="1100" dirty="0">
                <a:latin typeface="Cambria"/>
                <a:cs typeface="Cambria"/>
              </a:rPr>
              <a:t>segmen.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450">
              <a:latin typeface="Times New Roman"/>
              <a:cs typeface="Times New Roman"/>
            </a:endParaRPr>
          </a:p>
          <a:p>
            <a:pPr marL="374650">
              <a:lnSpc>
                <a:spcPct val="100000"/>
              </a:lnSpc>
              <a:spcBef>
                <a:spcPts val="5"/>
              </a:spcBef>
            </a:pPr>
            <a:r>
              <a:rPr sz="700" spc="5" dirty="0">
                <a:latin typeface="Calibri"/>
                <a:cs typeface="Calibri"/>
              </a:rPr>
              <a:t>Page </a:t>
            </a:r>
            <a:r>
              <a:rPr sz="700" dirty="0">
                <a:latin typeface="Calibri"/>
                <a:cs typeface="Calibri"/>
              </a:rPr>
              <a:t>-</a:t>
            </a:r>
            <a:r>
              <a:rPr sz="700" spc="25" dirty="0">
                <a:latin typeface="Calibri"/>
                <a:cs typeface="Calibri"/>
              </a:rPr>
              <a:t> </a:t>
            </a:r>
            <a:r>
              <a:rPr sz="700" spc="15" dirty="0">
                <a:latin typeface="Calibri"/>
                <a:cs typeface="Calibri"/>
              </a:rPr>
              <a:t>175</a:t>
            </a:r>
            <a:endParaRPr sz="7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645870" y="8619760"/>
            <a:ext cx="480659" cy="2467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375007" y="5780877"/>
            <a:ext cx="67732" cy="7190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717549" y="5391150"/>
            <a:ext cx="6337300" cy="355600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 marL="838835" marR="586740">
              <a:lnSpc>
                <a:spcPct val="101200"/>
              </a:lnSpc>
              <a:spcBef>
                <a:spcPts val="1130"/>
              </a:spcBef>
            </a:pPr>
            <a:r>
              <a:rPr sz="1100" spc="-5" dirty="0">
                <a:latin typeface="Cambria"/>
                <a:cs typeface="Cambria"/>
              </a:rPr>
              <a:t>Secara </a:t>
            </a:r>
            <a:r>
              <a:rPr sz="1100" spc="5" dirty="0">
                <a:latin typeface="Cambria"/>
                <a:cs typeface="Cambria"/>
              </a:rPr>
              <a:t>umum </a:t>
            </a:r>
            <a:r>
              <a:rPr sz="1100" dirty="0">
                <a:latin typeface="Cambria"/>
                <a:cs typeface="Cambria"/>
              </a:rPr>
              <a:t>fungsi </a:t>
            </a:r>
            <a:r>
              <a:rPr sz="1100" spc="5" dirty="0">
                <a:latin typeface="Cambria"/>
                <a:cs typeface="Cambria"/>
              </a:rPr>
              <a:t>dari </a:t>
            </a:r>
            <a:r>
              <a:rPr sz="1100" dirty="0">
                <a:latin typeface="Cambria"/>
                <a:cs typeface="Cambria"/>
              </a:rPr>
              <a:t>OTDR adalah mengukur redaman, mengukur loss  sambungan, mengukur loss antar dua titik, mengukur jarak kabel, </a:t>
            </a:r>
            <a:r>
              <a:rPr sz="1100" spc="5" dirty="0">
                <a:latin typeface="Cambria"/>
                <a:cs typeface="Cambria"/>
              </a:rPr>
              <a:t>dan </a:t>
            </a:r>
            <a:r>
              <a:rPr sz="1100" dirty="0">
                <a:latin typeface="Cambria"/>
                <a:cs typeface="Cambria"/>
              </a:rPr>
              <a:t>melokalisir  gangguan. Informasi mengenai redaman, loss sambungan, loss </a:t>
            </a:r>
            <a:r>
              <a:rPr sz="1100" spc="-15" dirty="0">
                <a:latin typeface="Cambria"/>
                <a:cs typeface="Cambria"/>
              </a:rPr>
              <a:t>konektor, </a:t>
            </a:r>
            <a:r>
              <a:rPr sz="1100" dirty="0">
                <a:latin typeface="Cambria"/>
                <a:cs typeface="Cambria"/>
              </a:rPr>
              <a:t>lokasi  gangguan, serta loss </a:t>
            </a:r>
            <a:r>
              <a:rPr sz="1100" spc="-5" dirty="0">
                <a:latin typeface="Cambria"/>
                <a:cs typeface="Cambria"/>
              </a:rPr>
              <a:t>antara </a:t>
            </a:r>
            <a:r>
              <a:rPr sz="1100" dirty="0">
                <a:latin typeface="Cambria"/>
                <a:cs typeface="Cambria"/>
              </a:rPr>
              <a:t>dua titik dapat diketahui </a:t>
            </a:r>
            <a:r>
              <a:rPr sz="1100" spc="5" dirty="0">
                <a:latin typeface="Cambria"/>
                <a:cs typeface="Cambria"/>
              </a:rPr>
              <a:t>dari </a:t>
            </a:r>
            <a:r>
              <a:rPr sz="1100" spc="-5" dirty="0">
                <a:latin typeface="Cambria"/>
                <a:cs typeface="Cambria"/>
              </a:rPr>
              <a:t>layar</a:t>
            </a:r>
            <a:r>
              <a:rPr sz="1100" spc="55" dirty="0">
                <a:latin typeface="Cambria"/>
                <a:cs typeface="Cambria"/>
              </a:rPr>
              <a:t> </a:t>
            </a:r>
            <a:r>
              <a:rPr sz="1100" spc="-10" dirty="0">
                <a:latin typeface="Cambria"/>
                <a:cs typeface="Cambria"/>
              </a:rPr>
              <a:t>display.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550">
              <a:latin typeface="Times New Roman"/>
              <a:cs typeface="Times New Roman"/>
            </a:endParaRPr>
          </a:p>
          <a:p>
            <a:pPr marL="862965">
              <a:lnSpc>
                <a:spcPct val="100000"/>
              </a:lnSpc>
            </a:pPr>
            <a:r>
              <a:rPr sz="800" i="1" spc="5" dirty="0">
                <a:latin typeface="Cambria"/>
                <a:cs typeface="Cambria"/>
              </a:rPr>
              <a:t>Ilustrasi </a:t>
            </a:r>
            <a:r>
              <a:rPr sz="800" i="1" dirty="0">
                <a:latin typeface="Cambria"/>
                <a:cs typeface="Cambria"/>
              </a:rPr>
              <a:t>: </a:t>
            </a:r>
            <a:r>
              <a:rPr sz="800" i="1" spc="10" dirty="0">
                <a:latin typeface="Cambria"/>
                <a:cs typeface="Cambria"/>
              </a:rPr>
              <a:t>Display</a:t>
            </a:r>
            <a:r>
              <a:rPr sz="800" i="1" spc="40" dirty="0">
                <a:latin typeface="Cambria"/>
                <a:cs typeface="Cambria"/>
              </a:rPr>
              <a:t> </a:t>
            </a:r>
            <a:r>
              <a:rPr sz="800" i="1" spc="5" dirty="0">
                <a:latin typeface="Cambria"/>
                <a:cs typeface="Cambria"/>
              </a:rPr>
              <a:t>OTDR</a:t>
            </a:r>
            <a:endParaRPr sz="800">
              <a:latin typeface="Cambria"/>
              <a:cs typeface="Cambria"/>
            </a:endParaRPr>
          </a:p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 marL="374650">
              <a:lnSpc>
                <a:spcPct val="100000"/>
              </a:lnSpc>
              <a:spcBef>
                <a:spcPts val="645"/>
              </a:spcBef>
            </a:pPr>
            <a:r>
              <a:rPr sz="700" spc="5" dirty="0">
                <a:latin typeface="Calibri"/>
                <a:cs typeface="Calibri"/>
              </a:rPr>
              <a:t>Page </a:t>
            </a:r>
            <a:r>
              <a:rPr sz="700" dirty="0">
                <a:latin typeface="Calibri"/>
                <a:cs typeface="Calibri"/>
              </a:rPr>
              <a:t>-</a:t>
            </a:r>
            <a:r>
              <a:rPr sz="700" spc="25" dirty="0">
                <a:latin typeface="Calibri"/>
                <a:cs typeface="Calibri"/>
              </a:rPr>
              <a:t> </a:t>
            </a:r>
            <a:r>
              <a:rPr sz="700" spc="15" dirty="0">
                <a:latin typeface="Calibri"/>
                <a:cs typeface="Calibri"/>
              </a:rPr>
              <a:t>176</a:t>
            </a:r>
            <a:endParaRPr sz="7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122675" y="6665266"/>
            <a:ext cx="2945761" cy="172732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424410" y="7710081"/>
            <a:ext cx="562610" cy="434340"/>
          </a:xfrm>
          <a:custGeom>
            <a:avLst/>
            <a:gdLst/>
            <a:ahLst/>
            <a:cxnLst/>
            <a:rect l="l" t="t" r="r" b="b"/>
            <a:pathLst>
              <a:path w="562610" h="434340">
                <a:moveTo>
                  <a:pt x="490261" y="0"/>
                </a:moveTo>
                <a:lnTo>
                  <a:pt x="72354" y="0"/>
                </a:lnTo>
                <a:lnTo>
                  <a:pt x="44190" y="5680"/>
                </a:lnTo>
                <a:lnTo>
                  <a:pt x="21192" y="21172"/>
                </a:lnTo>
                <a:lnTo>
                  <a:pt x="5685" y="44151"/>
                </a:lnTo>
                <a:lnTo>
                  <a:pt x="0" y="72289"/>
                </a:lnTo>
                <a:lnTo>
                  <a:pt x="0" y="361439"/>
                </a:lnTo>
                <a:lnTo>
                  <a:pt x="5685" y="389578"/>
                </a:lnTo>
                <a:lnTo>
                  <a:pt x="21192" y="412556"/>
                </a:lnTo>
                <a:lnTo>
                  <a:pt x="44190" y="428049"/>
                </a:lnTo>
                <a:lnTo>
                  <a:pt x="72354" y="433730"/>
                </a:lnTo>
                <a:lnTo>
                  <a:pt x="490261" y="433730"/>
                </a:lnTo>
                <a:lnTo>
                  <a:pt x="518425" y="428049"/>
                </a:lnTo>
                <a:lnTo>
                  <a:pt x="541424" y="412556"/>
                </a:lnTo>
                <a:lnTo>
                  <a:pt x="556930" y="389578"/>
                </a:lnTo>
                <a:lnTo>
                  <a:pt x="562616" y="361439"/>
                </a:lnTo>
                <a:lnTo>
                  <a:pt x="562616" y="72289"/>
                </a:lnTo>
                <a:lnTo>
                  <a:pt x="556930" y="44151"/>
                </a:lnTo>
                <a:lnTo>
                  <a:pt x="541424" y="21172"/>
                </a:lnTo>
                <a:lnTo>
                  <a:pt x="518425" y="5680"/>
                </a:lnTo>
                <a:lnTo>
                  <a:pt x="4902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535"/>
              </a:lnSpc>
            </a:pPr>
            <a:fld id="{81D60167-4931-47E6-BA6A-407CBD079E47}" type="slidenum">
              <a:rPr dirty="0"/>
              <a:t>78</a:t>
            </a:fld>
            <a:endParaRPr dirty="0"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645870" y="4338673"/>
            <a:ext cx="480659" cy="2476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296506" y="1900982"/>
            <a:ext cx="67734" cy="7215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296506" y="2626813"/>
            <a:ext cx="67734" cy="7215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96506" y="3365376"/>
            <a:ext cx="67734" cy="7215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17549" y="1098550"/>
            <a:ext cx="6337300" cy="356870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900">
              <a:latin typeface="Times New Roman"/>
              <a:cs typeface="Times New Roman"/>
            </a:endParaRPr>
          </a:p>
          <a:p>
            <a:pPr marL="561975">
              <a:lnSpc>
                <a:spcPct val="100000"/>
              </a:lnSpc>
            </a:pPr>
            <a:r>
              <a:rPr sz="1100" b="1" spc="-5" dirty="0">
                <a:latin typeface="Cambria"/>
                <a:cs typeface="Cambria"/>
              </a:rPr>
              <a:t>Cara kerja OTDR</a:t>
            </a:r>
            <a:r>
              <a:rPr sz="1100" b="1" spc="35" dirty="0">
                <a:latin typeface="Cambria"/>
                <a:cs typeface="Cambria"/>
              </a:rPr>
              <a:t> </a:t>
            </a:r>
            <a:r>
              <a:rPr sz="1100" b="1" dirty="0">
                <a:latin typeface="Cambria"/>
                <a:cs typeface="Cambria"/>
              </a:rPr>
              <a:t>::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 marL="800100" marR="372745">
              <a:lnSpc>
                <a:spcPct val="101200"/>
              </a:lnSpc>
              <a:spcBef>
                <a:spcPts val="890"/>
              </a:spcBef>
            </a:pPr>
            <a:r>
              <a:rPr sz="1100" dirty="0">
                <a:latin typeface="Cambria"/>
                <a:cs typeface="Cambria"/>
              </a:rPr>
              <a:t>OTDR mengirimkan pulsa pendek berupa </a:t>
            </a:r>
            <a:r>
              <a:rPr sz="1100" spc="-5" dirty="0">
                <a:latin typeface="Cambria"/>
                <a:cs typeface="Cambria"/>
              </a:rPr>
              <a:t>cahaya </a:t>
            </a:r>
            <a:r>
              <a:rPr sz="1100" dirty="0">
                <a:latin typeface="Cambria"/>
                <a:cs typeface="Cambria"/>
              </a:rPr>
              <a:t>(antara 5 ns s/d 20 μs), pulsa </a:t>
            </a:r>
            <a:r>
              <a:rPr sz="1100" spc="-5" dirty="0">
                <a:latin typeface="Cambria"/>
                <a:cs typeface="Cambria"/>
              </a:rPr>
              <a:t>yang  </a:t>
            </a:r>
            <a:r>
              <a:rPr sz="1100" dirty="0">
                <a:latin typeface="Cambria"/>
                <a:cs typeface="Cambria"/>
              </a:rPr>
              <a:t>semakin lebar bisa mengukur fiber optik </a:t>
            </a:r>
            <a:r>
              <a:rPr sz="1100" spc="-5" dirty="0">
                <a:latin typeface="Cambria"/>
                <a:cs typeface="Cambria"/>
              </a:rPr>
              <a:t>yang </a:t>
            </a:r>
            <a:r>
              <a:rPr sz="1100" dirty="0">
                <a:latin typeface="Cambria"/>
                <a:cs typeface="Cambria"/>
              </a:rPr>
              <a:t>lebih panjang tetapi dengan resolusi  </a:t>
            </a:r>
            <a:r>
              <a:rPr sz="1100" spc="-5" dirty="0">
                <a:latin typeface="Cambria"/>
                <a:cs typeface="Cambria"/>
              </a:rPr>
              <a:t>yang </a:t>
            </a:r>
            <a:r>
              <a:rPr sz="1100" dirty="0">
                <a:latin typeface="Cambria"/>
                <a:cs typeface="Cambria"/>
              </a:rPr>
              <a:t>rendah, pulsa </a:t>
            </a:r>
            <a:r>
              <a:rPr sz="1100" spc="-5" dirty="0">
                <a:latin typeface="Cambria"/>
                <a:cs typeface="Cambria"/>
              </a:rPr>
              <a:t>yang </a:t>
            </a:r>
            <a:r>
              <a:rPr sz="1100" dirty="0">
                <a:latin typeface="Cambria"/>
                <a:cs typeface="Cambria"/>
              </a:rPr>
              <a:t>lebih sempit bisa mengukur dengan resolusi </a:t>
            </a:r>
            <a:r>
              <a:rPr sz="1100" spc="-5" dirty="0">
                <a:latin typeface="Cambria"/>
                <a:cs typeface="Cambria"/>
              </a:rPr>
              <a:t>yang </a:t>
            </a:r>
            <a:r>
              <a:rPr sz="1100" dirty="0">
                <a:latin typeface="Cambria"/>
                <a:cs typeface="Cambria"/>
              </a:rPr>
              <a:t>lebih tinggi  tetapi </a:t>
            </a:r>
            <a:r>
              <a:rPr sz="1100" spc="-5" dirty="0">
                <a:latin typeface="Cambria"/>
                <a:cs typeface="Cambria"/>
              </a:rPr>
              <a:t>hanya </a:t>
            </a:r>
            <a:r>
              <a:rPr sz="1100" dirty="0">
                <a:latin typeface="Cambria"/>
                <a:cs typeface="Cambria"/>
              </a:rPr>
              <a:t>falid untuk jarak </a:t>
            </a:r>
            <a:r>
              <a:rPr sz="1100" spc="-5" dirty="0">
                <a:latin typeface="Cambria"/>
                <a:cs typeface="Cambria"/>
              </a:rPr>
              <a:t>pengukuran </a:t>
            </a:r>
            <a:r>
              <a:rPr sz="1100" dirty="0">
                <a:latin typeface="Cambria"/>
                <a:cs typeface="Cambria"/>
              </a:rPr>
              <a:t>optik </a:t>
            </a:r>
            <a:r>
              <a:rPr sz="1100" spc="-5" dirty="0">
                <a:latin typeface="Cambria"/>
                <a:cs typeface="Cambria"/>
              </a:rPr>
              <a:t>yang </a:t>
            </a:r>
            <a:r>
              <a:rPr sz="1100" dirty="0">
                <a:latin typeface="Cambria"/>
                <a:cs typeface="Cambria"/>
              </a:rPr>
              <a:t>lebih</a:t>
            </a:r>
            <a:r>
              <a:rPr sz="1100" spc="45" dirty="0">
                <a:latin typeface="Cambria"/>
                <a:cs typeface="Cambria"/>
              </a:rPr>
              <a:t> </a:t>
            </a:r>
            <a:r>
              <a:rPr sz="1100" dirty="0">
                <a:latin typeface="Cambria"/>
                <a:cs typeface="Cambria"/>
              </a:rPr>
              <a:t>pendek.</a:t>
            </a:r>
            <a:endParaRPr sz="1100">
              <a:latin typeface="Cambria"/>
              <a:cs typeface="Cambria"/>
            </a:endParaRPr>
          </a:p>
          <a:p>
            <a:pPr marL="800100" marR="451484">
              <a:lnSpc>
                <a:spcPct val="101200"/>
              </a:lnSpc>
              <a:spcBef>
                <a:spcPts val="365"/>
              </a:spcBef>
            </a:pPr>
            <a:r>
              <a:rPr sz="1100" dirty="0">
                <a:latin typeface="Cambria"/>
                <a:cs typeface="Cambria"/>
              </a:rPr>
              <a:t>OTDR akan menghitung </a:t>
            </a:r>
            <a:r>
              <a:rPr sz="1100" spc="-5" dirty="0">
                <a:latin typeface="Cambria"/>
                <a:cs typeface="Cambria"/>
              </a:rPr>
              <a:t>waktu </a:t>
            </a:r>
            <a:r>
              <a:rPr sz="1100" dirty="0">
                <a:latin typeface="Cambria"/>
                <a:cs typeface="Cambria"/>
              </a:rPr>
              <a:t>pengiriman pulsa </a:t>
            </a:r>
            <a:r>
              <a:rPr sz="1100" spc="5" dirty="0">
                <a:latin typeface="Cambria"/>
                <a:cs typeface="Cambria"/>
              </a:rPr>
              <a:t>dan </a:t>
            </a:r>
            <a:r>
              <a:rPr sz="1100" spc="-5" dirty="0">
                <a:latin typeface="Cambria"/>
                <a:cs typeface="Cambria"/>
              </a:rPr>
              <a:t>waktu </a:t>
            </a:r>
            <a:r>
              <a:rPr sz="1100" dirty="0">
                <a:latin typeface="Cambria"/>
                <a:cs typeface="Cambria"/>
              </a:rPr>
              <a:t>kedatangan </a:t>
            </a:r>
            <a:r>
              <a:rPr sz="1100" spc="-5" dirty="0">
                <a:latin typeface="Cambria"/>
                <a:cs typeface="Cambria"/>
              </a:rPr>
              <a:t>cahaya yang  </a:t>
            </a:r>
            <a:r>
              <a:rPr sz="1100" dirty="0">
                <a:latin typeface="Cambria"/>
                <a:cs typeface="Cambria"/>
              </a:rPr>
              <a:t>kembali untuk menentukan jarak </a:t>
            </a:r>
            <a:r>
              <a:rPr sz="1100" spc="-5" dirty="0">
                <a:latin typeface="Cambria"/>
                <a:cs typeface="Cambria"/>
              </a:rPr>
              <a:t>antara </a:t>
            </a:r>
            <a:r>
              <a:rPr sz="1100" dirty="0">
                <a:latin typeface="Cambria"/>
                <a:cs typeface="Cambria"/>
              </a:rPr>
              <a:t>titik </a:t>
            </a:r>
            <a:r>
              <a:rPr sz="1100" spc="-5" dirty="0">
                <a:latin typeface="Cambria"/>
                <a:cs typeface="Cambria"/>
              </a:rPr>
              <a:t>pengukuran </a:t>
            </a:r>
            <a:r>
              <a:rPr sz="1100" spc="5" dirty="0">
                <a:latin typeface="Cambria"/>
                <a:cs typeface="Cambria"/>
              </a:rPr>
              <a:t>dan </a:t>
            </a:r>
            <a:r>
              <a:rPr sz="1100" spc="-5" dirty="0">
                <a:latin typeface="Cambria"/>
                <a:cs typeface="Cambria"/>
              </a:rPr>
              <a:t>event. </a:t>
            </a:r>
            <a:r>
              <a:rPr sz="1100" spc="-10" dirty="0">
                <a:latin typeface="Cambria"/>
                <a:cs typeface="Cambria"/>
              </a:rPr>
              <a:t>Waktu </a:t>
            </a:r>
            <a:r>
              <a:rPr sz="1100" dirty="0">
                <a:latin typeface="Cambria"/>
                <a:cs typeface="Cambria"/>
              </a:rPr>
              <a:t>tempuh  dikalikan dengan kecepatan </a:t>
            </a:r>
            <a:r>
              <a:rPr sz="1100" spc="-5" dirty="0">
                <a:latin typeface="Cambria"/>
                <a:cs typeface="Cambria"/>
              </a:rPr>
              <a:t>cahaya </a:t>
            </a:r>
            <a:r>
              <a:rPr sz="1100" spc="5" dirty="0">
                <a:latin typeface="Cambria"/>
                <a:cs typeface="Cambria"/>
              </a:rPr>
              <a:t>dalam </a:t>
            </a:r>
            <a:r>
              <a:rPr sz="1100" spc="-5" dirty="0">
                <a:latin typeface="Cambria"/>
                <a:cs typeface="Cambria"/>
              </a:rPr>
              <a:t>serat </a:t>
            </a:r>
            <a:r>
              <a:rPr sz="1100" dirty="0">
                <a:latin typeface="Cambria"/>
                <a:cs typeface="Cambria"/>
              </a:rPr>
              <a:t>digunakan untuk menghitung jarak  atau </a:t>
            </a:r>
            <a:r>
              <a:rPr sz="1100" i="1" dirty="0">
                <a:latin typeface="Cambria"/>
                <a:cs typeface="Cambria"/>
              </a:rPr>
              <a:t>l = (v x</a:t>
            </a:r>
            <a:r>
              <a:rPr sz="1100" i="1" spc="25" dirty="0">
                <a:latin typeface="Cambria"/>
                <a:cs typeface="Cambria"/>
              </a:rPr>
              <a:t> </a:t>
            </a:r>
            <a:r>
              <a:rPr sz="1100" i="1" dirty="0">
                <a:latin typeface="Cambria"/>
                <a:cs typeface="Cambria"/>
              </a:rPr>
              <a:t>t)/2.</a:t>
            </a:r>
            <a:endParaRPr sz="1100">
              <a:latin typeface="Cambria"/>
              <a:cs typeface="Cambria"/>
            </a:endParaRPr>
          </a:p>
          <a:p>
            <a:pPr marL="800100" marR="520700">
              <a:lnSpc>
                <a:spcPts val="1300"/>
              </a:lnSpc>
              <a:spcBef>
                <a:spcPts val="565"/>
              </a:spcBef>
            </a:pPr>
            <a:r>
              <a:rPr sz="1100" spc="-5" dirty="0">
                <a:latin typeface="Cambria"/>
                <a:cs typeface="Cambria"/>
              </a:rPr>
              <a:t>Cahaya yang </a:t>
            </a:r>
            <a:r>
              <a:rPr sz="1100" dirty="0">
                <a:latin typeface="Cambria"/>
                <a:cs typeface="Cambria"/>
              </a:rPr>
              <a:t>kembali di terima </a:t>
            </a:r>
            <a:r>
              <a:rPr sz="1100" spc="-5" dirty="0">
                <a:latin typeface="Cambria"/>
                <a:cs typeface="Cambria"/>
              </a:rPr>
              <a:t>karena adanya </a:t>
            </a:r>
            <a:r>
              <a:rPr sz="1100" dirty="0">
                <a:latin typeface="Cambria"/>
                <a:cs typeface="Cambria"/>
              </a:rPr>
              <a:t>ketidakseragaman karakteristik fiber  optik </a:t>
            </a:r>
            <a:r>
              <a:rPr sz="1100" spc="-5" dirty="0">
                <a:latin typeface="Cambria"/>
                <a:cs typeface="Cambria"/>
              </a:rPr>
              <a:t>karena adanya </a:t>
            </a:r>
            <a:r>
              <a:rPr sz="1100" spc="-15" dirty="0">
                <a:latin typeface="Cambria"/>
                <a:cs typeface="Cambria"/>
              </a:rPr>
              <a:t>konektor, </a:t>
            </a:r>
            <a:r>
              <a:rPr sz="1100" dirty="0">
                <a:latin typeface="Cambria"/>
                <a:cs typeface="Cambria"/>
              </a:rPr>
              <a:t>sambungan, </a:t>
            </a:r>
            <a:r>
              <a:rPr sz="1100" spc="-5" dirty="0">
                <a:latin typeface="Cambria"/>
                <a:cs typeface="Cambria"/>
              </a:rPr>
              <a:t>tekukan, </a:t>
            </a:r>
            <a:r>
              <a:rPr sz="1100" spc="5" dirty="0">
                <a:latin typeface="Cambria"/>
                <a:cs typeface="Cambria"/>
              </a:rPr>
              <a:t>dan </a:t>
            </a:r>
            <a:r>
              <a:rPr sz="1100" dirty="0">
                <a:latin typeface="Cambria"/>
                <a:cs typeface="Cambria"/>
              </a:rPr>
              <a:t>kerusakan</a:t>
            </a:r>
            <a:r>
              <a:rPr sz="1100" spc="45" dirty="0">
                <a:latin typeface="Cambria"/>
                <a:cs typeface="Cambria"/>
              </a:rPr>
              <a:t> </a:t>
            </a:r>
            <a:r>
              <a:rPr sz="1100" spc="-15" dirty="0">
                <a:latin typeface="Cambria"/>
                <a:cs typeface="Cambria"/>
              </a:rPr>
              <a:t>fiber.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550">
              <a:latin typeface="Times New Roman"/>
              <a:cs typeface="Times New Roman"/>
            </a:endParaRPr>
          </a:p>
          <a:p>
            <a:pPr marL="374650">
              <a:lnSpc>
                <a:spcPct val="100000"/>
              </a:lnSpc>
              <a:spcBef>
                <a:spcPts val="5"/>
              </a:spcBef>
            </a:pPr>
            <a:r>
              <a:rPr sz="700" spc="5" dirty="0">
                <a:latin typeface="Calibri"/>
                <a:cs typeface="Calibri"/>
              </a:rPr>
              <a:t>Page </a:t>
            </a:r>
            <a:r>
              <a:rPr sz="700" dirty="0">
                <a:latin typeface="Calibri"/>
                <a:cs typeface="Calibri"/>
              </a:rPr>
              <a:t>-</a:t>
            </a:r>
            <a:r>
              <a:rPr sz="700" spc="25" dirty="0">
                <a:latin typeface="Calibri"/>
                <a:cs typeface="Calibri"/>
              </a:rPr>
              <a:t> </a:t>
            </a:r>
            <a:r>
              <a:rPr sz="700" spc="15" dirty="0">
                <a:latin typeface="Calibri"/>
                <a:cs typeface="Calibri"/>
              </a:rPr>
              <a:t>177</a:t>
            </a:r>
            <a:endParaRPr sz="7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267450" y="4006710"/>
            <a:ext cx="370416" cy="32789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645870" y="8619760"/>
            <a:ext cx="480659" cy="2467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296506" y="6189799"/>
            <a:ext cx="67734" cy="7190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296506" y="6913055"/>
            <a:ext cx="67734" cy="7190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296506" y="7471359"/>
            <a:ext cx="67734" cy="7190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717549" y="5391150"/>
            <a:ext cx="6337300" cy="355600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38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endParaRPr sz="1850">
              <a:latin typeface="Times New Roman"/>
              <a:cs typeface="Times New Roman"/>
            </a:endParaRPr>
          </a:p>
          <a:p>
            <a:pPr marL="561975">
              <a:lnSpc>
                <a:spcPct val="100000"/>
              </a:lnSpc>
              <a:spcBef>
                <a:spcPts val="5"/>
              </a:spcBef>
            </a:pPr>
            <a:r>
              <a:rPr sz="1100" b="1" spc="-5" dirty="0">
                <a:latin typeface="Cambria"/>
                <a:cs typeface="Cambria"/>
              </a:rPr>
              <a:t>Cara kerja OTDR</a:t>
            </a:r>
            <a:r>
              <a:rPr sz="1100" b="1" spc="35" dirty="0">
                <a:latin typeface="Cambria"/>
                <a:cs typeface="Cambria"/>
              </a:rPr>
              <a:t> </a:t>
            </a:r>
            <a:r>
              <a:rPr sz="1100" b="1" dirty="0">
                <a:latin typeface="Cambria"/>
                <a:cs typeface="Cambria"/>
              </a:rPr>
              <a:t>::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 marL="800100" marR="363855">
              <a:lnSpc>
                <a:spcPct val="101200"/>
              </a:lnSpc>
              <a:spcBef>
                <a:spcPts val="865"/>
              </a:spcBef>
            </a:pPr>
            <a:r>
              <a:rPr sz="1100" dirty="0">
                <a:latin typeface="Cambria"/>
                <a:cs typeface="Cambria"/>
              </a:rPr>
              <a:t>OTDR kemudian mendeteksi </a:t>
            </a:r>
            <a:r>
              <a:rPr sz="1100" spc="5" dirty="0">
                <a:latin typeface="Cambria"/>
                <a:cs typeface="Cambria"/>
              </a:rPr>
              <a:t>dan </a:t>
            </a:r>
            <a:r>
              <a:rPr sz="1100" dirty="0">
                <a:latin typeface="Cambria"/>
                <a:cs typeface="Cambria"/>
              </a:rPr>
              <a:t>menganalisa kekuatan </a:t>
            </a:r>
            <a:r>
              <a:rPr sz="1100" spc="-5" dirty="0">
                <a:latin typeface="Cambria"/>
                <a:cs typeface="Cambria"/>
              </a:rPr>
              <a:t>cahaya yang </a:t>
            </a:r>
            <a:r>
              <a:rPr sz="1100" dirty="0">
                <a:latin typeface="Cambria"/>
                <a:cs typeface="Cambria"/>
              </a:rPr>
              <a:t>kembali  </a:t>
            </a:r>
            <a:r>
              <a:rPr sz="1100" spc="-5" dirty="0">
                <a:latin typeface="Cambria"/>
                <a:cs typeface="Cambria"/>
              </a:rPr>
              <a:t>(</a:t>
            </a:r>
            <a:r>
              <a:rPr sz="1100" i="1" spc="-5" dirty="0">
                <a:latin typeface="Cambria"/>
                <a:cs typeface="Cambria"/>
              </a:rPr>
              <a:t>backscatter </a:t>
            </a:r>
            <a:r>
              <a:rPr sz="1100" i="1" dirty="0">
                <a:latin typeface="Cambria"/>
                <a:cs typeface="Cambria"/>
              </a:rPr>
              <a:t>signal</a:t>
            </a:r>
            <a:r>
              <a:rPr sz="1100" dirty="0">
                <a:latin typeface="Cambria"/>
                <a:cs typeface="Cambria"/>
              </a:rPr>
              <a:t>) pada </a:t>
            </a:r>
            <a:r>
              <a:rPr sz="1100" spc="-5" dirty="0">
                <a:latin typeface="Cambria"/>
                <a:cs typeface="Cambria"/>
              </a:rPr>
              <a:t>rentang waktu </a:t>
            </a:r>
            <a:r>
              <a:rPr sz="1100" dirty="0">
                <a:latin typeface="Cambria"/>
                <a:cs typeface="Cambria"/>
              </a:rPr>
              <a:t>kirim </a:t>
            </a:r>
            <a:r>
              <a:rPr sz="1100" spc="5" dirty="0">
                <a:latin typeface="Cambria"/>
                <a:cs typeface="Cambria"/>
              </a:rPr>
              <a:t>dan </a:t>
            </a:r>
            <a:r>
              <a:rPr sz="1100" dirty="0">
                <a:latin typeface="Cambria"/>
                <a:cs typeface="Cambria"/>
              </a:rPr>
              <a:t>terima tersebut untuk menentukan  redaman pada fiber sekaligus mengkarakteristikkan jenis </a:t>
            </a:r>
            <a:r>
              <a:rPr sz="1100" spc="-5" dirty="0">
                <a:latin typeface="Cambria"/>
                <a:cs typeface="Cambria"/>
              </a:rPr>
              <a:t>event </a:t>
            </a:r>
            <a:r>
              <a:rPr sz="1100" spc="-15" dirty="0">
                <a:latin typeface="Cambria"/>
                <a:cs typeface="Cambria"/>
              </a:rPr>
              <a:t>(konektor,  </a:t>
            </a:r>
            <a:r>
              <a:rPr sz="1100" dirty="0">
                <a:latin typeface="Cambria"/>
                <a:cs typeface="Cambria"/>
              </a:rPr>
              <a:t>sambungan, </a:t>
            </a:r>
            <a:r>
              <a:rPr sz="1100" spc="-5" dirty="0">
                <a:latin typeface="Cambria"/>
                <a:cs typeface="Cambria"/>
              </a:rPr>
              <a:t>tekukan, </a:t>
            </a:r>
            <a:r>
              <a:rPr sz="1100" dirty="0">
                <a:latin typeface="Cambria"/>
                <a:cs typeface="Cambria"/>
              </a:rPr>
              <a:t>kerusakan</a:t>
            </a:r>
            <a:r>
              <a:rPr sz="1100" spc="5" dirty="0">
                <a:latin typeface="Cambria"/>
                <a:cs typeface="Cambria"/>
              </a:rPr>
              <a:t> </a:t>
            </a:r>
            <a:r>
              <a:rPr sz="1100" dirty="0">
                <a:latin typeface="Cambria"/>
                <a:cs typeface="Cambria"/>
              </a:rPr>
              <a:t>fiber).</a:t>
            </a:r>
            <a:endParaRPr sz="1100">
              <a:latin typeface="Cambria"/>
              <a:cs typeface="Cambria"/>
            </a:endParaRPr>
          </a:p>
          <a:p>
            <a:pPr marL="800100" marR="531495" algn="just">
              <a:lnSpc>
                <a:spcPct val="101800"/>
              </a:lnSpc>
              <a:spcBef>
                <a:spcPts val="360"/>
              </a:spcBef>
            </a:pPr>
            <a:r>
              <a:rPr sz="1100" i="1" spc="-5" dirty="0">
                <a:latin typeface="Cambria"/>
                <a:cs typeface="Cambria"/>
              </a:rPr>
              <a:t>Backscatter </a:t>
            </a:r>
            <a:r>
              <a:rPr sz="1100" i="1" dirty="0">
                <a:latin typeface="Cambria"/>
                <a:cs typeface="Cambria"/>
              </a:rPr>
              <a:t>signal </a:t>
            </a:r>
            <a:r>
              <a:rPr sz="1100" dirty="0">
                <a:latin typeface="Cambria"/>
                <a:cs typeface="Cambria"/>
              </a:rPr>
              <a:t>diterima </a:t>
            </a:r>
            <a:r>
              <a:rPr sz="1100" spc="-5" dirty="0">
                <a:latin typeface="Cambria"/>
                <a:cs typeface="Cambria"/>
              </a:rPr>
              <a:t>karena adanya </a:t>
            </a:r>
            <a:r>
              <a:rPr sz="1100" i="1" dirty="0">
                <a:latin typeface="Cambria"/>
                <a:cs typeface="Cambria"/>
              </a:rPr>
              <a:t>Rayleigh scattering </a:t>
            </a:r>
            <a:r>
              <a:rPr sz="1100" spc="5" dirty="0">
                <a:latin typeface="Cambria"/>
                <a:cs typeface="Cambria"/>
              </a:rPr>
              <a:t>dan </a:t>
            </a:r>
            <a:r>
              <a:rPr sz="1100" i="1" spc="-5" dirty="0">
                <a:latin typeface="Cambria"/>
                <a:cs typeface="Cambria"/>
              </a:rPr>
              <a:t>Fresnel </a:t>
            </a:r>
            <a:r>
              <a:rPr sz="1100" i="1" dirty="0">
                <a:latin typeface="Cambria"/>
                <a:cs typeface="Cambria"/>
              </a:rPr>
              <a:t>reflection  </a:t>
            </a:r>
            <a:r>
              <a:rPr sz="1100" dirty="0">
                <a:latin typeface="Cambria"/>
                <a:cs typeface="Cambria"/>
              </a:rPr>
              <a:t>dimana kekuatan signal </a:t>
            </a:r>
            <a:r>
              <a:rPr sz="1100" spc="-5" dirty="0">
                <a:latin typeface="Cambria"/>
                <a:cs typeface="Cambria"/>
              </a:rPr>
              <a:t>yang terukur </a:t>
            </a:r>
            <a:r>
              <a:rPr sz="1100" dirty="0">
                <a:latin typeface="Cambria"/>
                <a:cs typeface="Cambria"/>
              </a:rPr>
              <a:t>akibat </a:t>
            </a:r>
            <a:r>
              <a:rPr sz="1100" spc="-5" dirty="0">
                <a:latin typeface="Cambria"/>
                <a:cs typeface="Cambria"/>
              </a:rPr>
              <a:t>fresnell </a:t>
            </a:r>
            <a:r>
              <a:rPr sz="1100" dirty="0">
                <a:latin typeface="Cambria"/>
                <a:cs typeface="Cambria"/>
              </a:rPr>
              <a:t>reflection biasanya 20.000 kali  lebih tinggi </a:t>
            </a:r>
            <a:r>
              <a:rPr sz="1100" spc="5" dirty="0">
                <a:latin typeface="Cambria"/>
                <a:cs typeface="Cambria"/>
              </a:rPr>
              <a:t>dari </a:t>
            </a:r>
            <a:r>
              <a:rPr sz="1100" dirty="0">
                <a:latin typeface="Cambria"/>
                <a:cs typeface="Cambria"/>
              </a:rPr>
              <a:t>kekuatan </a:t>
            </a:r>
            <a:r>
              <a:rPr sz="1100" i="1" dirty="0">
                <a:latin typeface="Cambria"/>
                <a:cs typeface="Cambria"/>
              </a:rPr>
              <a:t>Rayleigh</a:t>
            </a:r>
            <a:r>
              <a:rPr sz="1100" i="1" spc="15" dirty="0">
                <a:latin typeface="Cambria"/>
                <a:cs typeface="Cambria"/>
              </a:rPr>
              <a:t> </a:t>
            </a:r>
            <a:r>
              <a:rPr sz="1100" i="1" dirty="0">
                <a:latin typeface="Cambria"/>
                <a:cs typeface="Cambria"/>
              </a:rPr>
              <a:t>scattering</a:t>
            </a:r>
            <a:r>
              <a:rPr sz="1100" dirty="0">
                <a:latin typeface="Cambria"/>
                <a:cs typeface="Cambria"/>
              </a:rPr>
              <a:t>.</a:t>
            </a:r>
            <a:endParaRPr sz="1100">
              <a:latin typeface="Cambria"/>
              <a:cs typeface="Cambria"/>
            </a:endParaRPr>
          </a:p>
          <a:p>
            <a:pPr marL="800100" marR="618490" algn="just">
              <a:lnSpc>
                <a:spcPct val="105500"/>
              </a:lnSpc>
              <a:spcBef>
                <a:spcPts val="310"/>
              </a:spcBef>
            </a:pPr>
            <a:r>
              <a:rPr sz="1100" spc="5" dirty="0">
                <a:latin typeface="Cambria"/>
                <a:cs typeface="Cambria"/>
              </a:rPr>
              <a:t>Hasil </a:t>
            </a:r>
            <a:r>
              <a:rPr sz="1100" spc="-5" dirty="0">
                <a:latin typeface="Cambria"/>
                <a:cs typeface="Cambria"/>
              </a:rPr>
              <a:t>pengukuran </a:t>
            </a:r>
            <a:r>
              <a:rPr sz="1100" dirty="0">
                <a:latin typeface="Cambria"/>
                <a:cs typeface="Cambria"/>
              </a:rPr>
              <a:t>jarak </a:t>
            </a:r>
            <a:r>
              <a:rPr sz="1100" spc="5" dirty="0">
                <a:latin typeface="Cambria"/>
                <a:cs typeface="Cambria"/>
              </a:rPr>
              <a:t>dan </a:t>
            </a:r>
            <a:r>
              <a:rPr sz="1100" dirty="0">
                <a:latin typeface="Cambria"/>
                <a:cs typeface="Cambria"/>
              </a:rPr>
              <a:t>kekuatan </a:t>
            </a:r>
            <a:r>
              <a:rPr sz="1100" spc="-5" dirty="0">
                <a:latin typeface="Cambria"/>
                <a:cs typeface="Cambria"/>
              </a:rPr>
              <a:t>cahaya yang </a:t>
            </a:r>
            <a:r>
              <a:rPr sz="1100" dirty="0">
                <a:latin typeface="Cambria"/>
                <a:cs typeface="Cambria"/>
              </a:rPr>
              <a:t>kembali kemudian ditampilkan  pada </a:t>
            </a:r>
            <a:r>
              <a:rPr sz="1100" spc="-5" dirty="0">
                <a:latin typeface="Cambria"/>
                <a:cs typeface="Cambria"/>
              </a:rPr>
              <a:t>layar </a:t>
            </a:r>
            <a:r>
              <a:rPr sz="1100" dirty="0">
                <a:latin typeface="Cambria"/>
                <a:cs typeface="Cambria"/>
              </a:rPr>
              <a:t>display </a:t>
            </a:r>
            <a:r>
              <a:rPr sz="1100" spc="5" dirty="0">
                <a:latin typeface="Cambria"/>
                <a:cs typeface="Cambria"/>
              </a:rPr>
              <a:t>dari</a:t>
            </a:r>
            <a:r>
              <a:rPr sz="1100" spc="30" dirty="0">
                <a:latin typeface="Cambria"/>
                <a:cs typeface="Cambria"/>
              </a:rPr>
              <a:t> </a:t>
            </a:r>
            <a:r>
              <a:rPr sz="1100" dirty="0">
                <a:latin typeface="Cambria"/>
                <a:cs typeface="Cambria"/>
              </a:rPr>
              <a:t>OTDR.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300">
              <a:latin typeface="Times New Roman"/>
              <a:cs typeface="Times New Roman"/>
            </a:endParaRPr>
          </a:p>
          <a:p>
            <a:pPr marL="374650">
              <a:lnSpc>
                <a:spcPct val="100000"/>
              </a:lnSpc>
            </a:pPr>
            <a:r>
              <a:rPr sz="700" spc="5" dirty="0">
                <a:latin typeface="Calibri"/>
                <a:cs typeface="Calibri"/>
              </a:rPr>
              <a:t>Page </a:t>
            </a:r>
            <a:r>
              <a:rPr sz="700" dirty="0">
                <a:latin typeface="Calibri"/>
                <a:cs typeface="Calibri"/>
              </a:rPr>
              <a:t>-</a:t>
            </a:r>
            <a:r>
              <a:rPr sz="700" spc="25" dirty="0">
                <a:latin typeface="Calibri"/>
                <a:cs typeface="Calibri"/>
              </a:rPr>
              <a:t> </a:t>
            </a:r>
            <a:r>
              <a:rPr sz="700" spc="15" dirty="0">
                <a:latin typeface="Calibri"/>
                <a:cs typeface="Calibri"/>
              </a:rPr>
              <a:t>178</a:t>
            </a:r>
            <a:endParaRPr sz="700">
              <a:latin typeface="Calibri"/>
              <a:cs typeface="Calibri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535"/>
              </a:lnSpc>
            </a:pPr>
            <a:fld id="{81D60167-4931-47E6-BA6A-407CBD079E47}" type="slidenum">
              <a:rPr dirty="0"/>
              <a:t>79</a:t>
            </a:fld>
            <a:endParaRPr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3645870" y="4338673"/>
            <a:ext cx="480659" cy="2476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503751" y="1787478"/>
            <a:ext cx="2367280" cy="1711325"/>
          </a:xfrm>
          <a:custGeom>
            <a:avLst/>
            <a:gdLst/>
            <a:ahLst/>
            <a:cxnLst/>
            <a:rect l="l" t="t" r="r" b="b"/>
            <a:pathLst>
              <a:path w="2367279" h="1711325">
                <a:moveTo>
                  <a:pt x="0" y="0"/>
                </a:moveTo>
                <a:lnTo>
                  <a:pt x="2366918" y="0"/>
                </a:lnTo>
                <a:lnTo>
                  <a:pt x="2366918" y="1711113"/>
                </a:lnTo>
                <a:lnTo>
                  <a:pt x="0" y="1711113"/>
                </a:lnTo>
                <a:lnTo>
                  <a:pt x="0" y="0"/>
                </a:lnTo>
                <a:close/>
              </a:path>
            </a:pathLst>
          </a:custGeom>
          <a:ln w="17669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789281" y="2365586"/>
            <a:ext cx="1862005" cy="58584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261122" y="2534709"/>
            <a:ext cx="952500" cy="318770"/>
          </a:xfrm>
          <a:custGeom>
            <a:avLst/>
            <a:gdLst/>
            <a:ahLst/>
            <a:cxnLst/>
            <a:rect l="l" t="t" r="r" b="b"/>
            <a:pathLst>
              <a:path w="952500" h="318769">
                <a:moveTo>
                  <a:pt x="793750" y="0"/>
                </a:moveTo>
                <a:lnTo>
                  <a:pt x="158750" y="0"/>
                </a:lnTo>
                <a:lnTo>
                  <a:pt x="108572" y="8114"/>
                </a:lnTo>
                <a:lnTo>
                  <a:pt x="64994" y="30710"/>
                </a:lnTo>
                <a:lnTo>
                  <a:pt x="30629" y="65167"/>
                </a:lnTo>
                <a:lnTo>
                  <a:pt x="8093" y="108861"/>
                </a:lnTo>
                <a:lnTo>
                  <a:pt x="0" y="159172"/>
                </a:lnTo>
                <a:lnTo>
                  <a:pt x="8093" y="209484"/>
                </a:lnTo>
                <a:lnTo>
                  <a:pt x="30629" y="253178"/>
                </a:lnTo>
                <a:lnTo>
                  <a:pt x="64994" y="287634"/>
                </a:lnTo>
                <a:lnTo>
                  <a:pt x="108572" y="310231"/>
                </a:lnTo>
                <a:lnTo>
                  <a:pt x="158750" y="318345"/>
                </a:lnTo>
                <a:lnTo>
                  <a:pt x="793750" y="318345"/>
                </a:lnTo>
                <a:lnTo>
                  <a:pt x="843926" y="310231"/>
                </a:lnTo>
                <a:lnTo>
                  <a:pt x="887505" y="287634"/>
                </a:lnTo>
                <a:lnTo>
                  <a:pt x="921870" y="253178"/>
                </a:lnTo>
                <a:lnTo>
                  <a:pt x="944406" y="209484"/>
                </a:lnTo>
                <a:lnTo>
                  <a:pt x="952500" y="159172"/>
                </a:lnTo>
                <a:lnTo>
                  <a:pt x="944406" y="108861"/>
                </a:lnTo>
                <a:lnTo>
                  <a:pt x="921870" y="65167"/>
                </a:lnTo>
                <a:lnTo>
                  <a:pt x="887505" y="30710"/>
                </a:lnTo>
                <a:lnTo>
                  <a:pt x="843926" y="8114"/>
                </a:lnTo>
                <a:lnTo>
                  <a:pt x="79375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261122" y="2534709"/>
            <a:ext cx="952500" cy="318770"/>
          </a:xfrm>
          <a:custGeom>
            <a:avLst/>
            <a:gdLst/>
            <a:ahLst/>
            <a:cxnLst/>
            <a:rect l="l" t="t" r="r" b="b"/>
            <a:pathLst>
              <a:path w="952500" h="318769">
                <a:moveTo>
                  <a:pt x="0" y="159173"/>
                </a:moveTo>
                <a:lnTo>
                  <a:pt x="8093" y="108862"/>
                </a:lnTo>
                <a:lnTo>
                  <a:pt x="30629" y="65167"/>
                </a:lnTo>
                <a:lnTo>
                  <a:pt x="64994" y="30711"/>
                </a:lnTo>
                <a:lnTo>
                  <a:pt x="108572" y="8114"/>
                </a:lnTo>
                <a:lnTo>
                  <a:pt x="158749" y="0"/>
                </a:lnTo>
                <a:lnTo>
                  <a:pt x="793749" y="0"/>
                </a:lnTo>
                <a:lnTo>
                  <a:pt x="843927" y="8114"/>
                </a:lnTo>
                <a:lnTo>
                  <a:pt x="887505" y="30711"/>
                </a:lnTo>
                <a:lnTo>
                  <a:pt x="921870" y="65167"/>
                </a:lnTo>
                <a:lnTo>
                  <a:pt x="944406" y="108862"/>
                </a:lnTo>
                <a:lnTo>
                  <a:pt x="952499" y="159173"/>
                </a:lnTo>
                <a:lnTo>
                  <a:pt x="944406" y="209484"/>
                </a:lnTo>
                <a:lnTo>
                  <a:pt x="921870" y="253179"/>
                </a:lnTo>
                <a:lnTo>
                  <a:pt x="887505" y="287635"/>
                </a:lnTo>
                <a:lnTo>
                  <a:pt x="843927" y="310231"/>
                </a:lnTo>
                <a:lnTo>
                  <a:pt x="793749" y="318346"/>
                </a:lnTo>
                <a:lnTo>
                  <a:pt x="158749" y="318346"/>
                </a:lnTo>
                <a:lnTo>
                  <a:pt x="108572" y="310231"/>
                </a:lnTo>
                <a:lnTo>
                  <a:pt x="64994" y="287635"/>
                </a:lnTo>
                <a:lnTo>
                  <a:pt x="30629" y="253179"/>
                </a:lnTo>
                <a:lnTo>
                  <a:pt x="8093" y="209484"/>
                </a:lnTo>
                <a:lnTo>
                  <a:pt x="0" y="159173"/>
                </a:lnTo>
                <a:close/>
              </a:path>
            </a:pathLst>
          </a:custGeom>
          <a:ln w="17681">
            <a:solidFill>
              <a:srgbClr val="385D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957953" y="2598178"/>
            <a:ext cx="1618615" cy="94615"/>
          </a:xfrm>
          <a:custGeom>
            <a:avLst/>
            <a:gdLst/>
            <a:ahLst/>
            <a:cxnLst/>
            <a:rect l="l" t="t" r="r" b="b"/>
            <a:pathLst>
              <a:path w="1618614" h="94614">
                <a:moveTo>
                  <a:pt x="0" y="56480"/>
                </a:moveTo>
                <a:lnTo>
                  <a:pt x="57896" y="64823"/>
                </a:lnTo>
                <a:lnTo>
                  <a:pt x="114851" y="72796"/>
                </a:lnTo>
                <a:lnTo>
                  <a:pt x="169922" y="80027"/>
                </a:lnTo>
                <a:lnTo>
                  <a:pt x="222166" y="86148"/>
                </a:lnTo>
                <a:lnTo>
                  <a:pt x="270642" y="90786"/>
                </a:lnTo>
                <a:lnTo>
                  <a:pt x="314407" y="93571"/>
                </a:lnTo>
                <a:lnTo>
                  <a:pt x="352520" y="94134"/>
                </a:lnTo>
                <a:lnTo>
                  <a:pt x="400334" y="87882"/>
                </a:lnTo>
                <a:lnTo>
                  <a:pt x="430246" y="74718"/>
                </a:lnTo>
                <a:lnTo>
                  <a:pt x="455568" y="59495"/>
                </a:lnTo>
                <a:lnTo>
                  <a:pt x="489612" y="47066"/>
                </a:lnTo>
                <a:lnTo>
                  <a:pt x="536431" y="38462"/>
                </a:lnTo>
                <a:lnTo>
                  <a:pt x="588758" y="31181"/>
                </a:lnTo>
                <a:lnTo>
                  <a:pt x="642921" y="24783"/>
                </a:lnTo>
                <a:lnTo>
                  <a:pt x="695249" y="18826"/>
                </a:lnTo>
                <a:lnTo>
                  <a:pt x="746046" y="12354"/>
                </a:lnTo>
                <a:lnTo>
                  <a:pt x="796843" y="5883"/>
                </a:lnTo>
                <a:lnTo>
                  <a:pt x="845804" y="1176"/>
                </a:lnTo>
                <a:lnTo>
                  <a:pt x="891093" y="0"/>
                </a:lnTo>
                <a:lnTo>
                  <a:pt x="930109" y="3971"/>
                </a:lnTo>
                <a:lnTo>
                  <a:pt x="964535" y="11766"/>
                </a:lnTo>
                <a:lnTo>
                  <a:pt x="998961" y="20738"/>
                </a:lnTo>
                <a:lnTo>
                  <a:pt x="1037976" y="28240"/>
                </a:lnTo>
                <a:lnTo>
                  <a:pt x="1083036" y="35153"/>
                </a:lnTo>
                <a:lnTo>
                  <a:pt x="1131615" y="42360"/>
                </a:lnTo>
                <a:lnTo>
                  <a:pt x="1182336" y="47213"/>
                </a:lnTo>
                <a:lnTo>
                  <a:pt x="1233822" y="47066"/>
                </a:lnTo>
                <a:lnTo>
                  <a:pt x="1287909" y="37726"/>
                </a:lnTo>
                <a:lnTo>
                  <a:pt x="1344596" y="21768"/>
                </a:lnTo>
                <a:lnTo>
                  <a:pt x="1399754" y="6692"/>
                </a:lnTo>
                <a:lnTo>
                  <a:pt x="1449251" y="0"/>
                </a:lnTo>
                <a:lnTo>
                  <a:pt x="1493775" y="6030"/>
                </a:lnTo>
                <a:lnTo>
                  <a:pt x="1534933" y="20003"/>
                </a:lnTo>
                <a:lnTo>
                  <a:pt x="1569971" y="35741"/>
                </a:lnTo>
                <a:lnTo>
                  <a:pt x="1596135" y="47066"/>
                </a:lnTo>
                <a:lnTo>
                  <a:pt x="1611474" y="52509"/>
                </a:lnTo>
                <a:lnTo>
                  <a:pt x="1617861" y="55303"/>
                </a:lnTo>
                <a:lnTo>
                  <a:pt x="1618282" y="56333"/>
                </a:lnTo>
                <a:lnTo>
                  <a:pt x="1615719" y="56480"/>
                </a:lnTo>
              </a:path>
            </a:pathLst>
          </a:custGeom>
          <a:ln w="19896">
            <a:solidFill>
              <a:srgbClr val="FF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637050" y="2602135"/>
            <a:ext cx="264795" cy="0"/>
          </a:xfrm>
          <a:custGeom>
            <a:avLst/>
            <a:gdLst/>
            <a:ahLst/>
            <a:cxnLst/>
            <a:rect l="l" t="t" r="r" b="b"/>
            <a:pathLst>
              <a:path w="264795">
                <a:moveTo>
                  <a:pt x="0" y="0"/>
                </a:moveTo>
                <a:lnTo>
                  <a:pt x="264583" y="0"/>
                </a:lnTo>
              </a:path>
            </a:pathLst>
          </a:custGeom>
          <a:ln w="3979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637050" y="2582238"/>
            <a:ext cx="264795" cy="40005"/>
          </a:xfrm>
          <a:custGeom>
            <a:avLst/>
            <a:gdLst/>
            <a:ahLst/>
            <a:cxnLst/>
            <a:rect l="l" t="t" r="r" b="b"/>
            <a:pathLst>
              <a:path w="264795" h="40005">
                <a:moveTo>
                  <a:pt x="0" y="0"/>
                </a:moveTo>
                <a:lnTo>
                  <a:pt x="264583" y="0"/>
                </a:lnTo>
                <a:lnTo>
                  <a:pt x="264583" y="39793"/>
                </a:lnTo>
                <a:lnTo>
                  <a:pt x="0" y="39793"/>
                </a:lnTo>
                <a:lnTo>
                  <a:pt x="0" y="0"/>
                </a:lnTo>
                <a:close/>
              </a:path>
            </a:pathLst>
          </a:custGeom>
          <a:ln w="1768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503466" y="2781206"/>
            <a:ext cx="793750" cy="934719"/>
          </a:xfrm>
          <a:custGeom>
            <a:avLst/>
            <a:gdLst/>
            <a:ahLst/>
            <a:cxnLst/>
            <a:rect l="l" t="t" r="r" b="b"/>
            <a:pathLst>
              <a:path w="793750" h="934720">
                <a:moveTo>
                  <a:pt x="0" y="0"/>
                </a:moveTo>
                <a:lnTo>
                  <a:pt x="8370" y="47083"/>
                </a:lnTo>
                <a:lnTo>
                  <a:pt x="17173" y="94836"/>
                </a:lnTo>
                <a:lnTo>
                  <a:pt x="26843" y="143930"/>
                </a:lnTo>
                <a:lnTo>
                  <a:pt x="37811" y="195035"/>
                </a:lnTo>
                <a:lnTo>
                  <a:pt x="50511" y="248820"/>
                </a:lnTo>
                <a:lnTo>
                  <a:pt x="62855" y="296720"/>
                </a:lnTo>
                <a:lnTo>
                  <a:pt x="76702" y="347371"/>
                </a:lnTo>
                <a:lnTo>
                  <a:pt x="91551" y="399573"/>
                </a:lnTo>
                <a:lnTo>
                  <a:pt x="106902" y="452128"/>
                </a:lnTo>
                <a:lnTo>
                  <a:pt x="122252" y="503836"/>
                </a:lnTo>
                <a:lnTo>
                  <a:pt x="137102" y="553499"/>
                </a:lnTo>
                <a:lnTo>
                  <a:pt x="149780" y="602904"/>
                </a:lnTo>
                <a:lnTo>
                  <a:pt x="160353" y="653366"/>
                </a:lnTo>
                <a:lnTo>
                  <a:pt x="170926" y="702982"/>
                </a:lnTo>
                <a:lnTo>
                  <a:pt x="183604" y="749848"/>
                </a:lnTo>
                <a:lnTo>
                  <a:pt x="200491" y="792059"/>
                </a:lnTo>
                <a:lnTo>
                  <a:pt x="223692" y="827711"/>
                </a:lnTo>
                <a:lnTo>
                  <a:pt x="260118" y="862038"/>
                </a:lnTo>
                <a:lnTo>
                  <a:pt x="303529" y="889255"/>
                </a:lnTo>
                <a:lnTo>
                  <a:pt x="352540" y="909973"/>
                </a:lnTo>
                <a:lnTo>
                  <a:pt x="405764" y="924801"/>
                </a:lnTo>
                <a:lnTo>
                  <a:pt x="461817" y="934348"/>
                </a:lnTo>
                <a:lnTo>
                  <a:pt x="553764" y="933792"/>
                </a:lnTo>
                <a:lnTo>
                  <a:pt x="663412" y="921018"/>
                </a:lnTo>
                <a:lnTo>
                  <a:pt x="755246" y="906022"/>
                </a:lnTo>
                <a:lnTo>
                  <a:pt x="793749" y="898802"/>
                </a:lnTo>
              </a:path>
            </a:pathLst>
          </a:custGeom>
          <a:ln w="2648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042649" y="2660721"/>
            <a:ext cx="438784" cy="341630"/>
          </a:xfrm>
          <a:custGeom>
            <a:avLst/>
            <a:gdLst/>
            <a:ahLst/>
            <a:cxnLst/>
            <a:rect l="l" t="t" r="r" b="b"/>
            <a:pathLst>
              <a:path w="438785" h="341630">
                <a:moveTo>
                  <a:pt x="0" y="170779"/>
                </a:moveTo>
                <a:lnTo>
                  <a:pt x="5794" y="131621"/>
                </a:lnTo>
                <a:lnTo>
                  <a:pt x="22298" y="95675"/>
                </a:lnTo>
                <a:lnTo>
                  <a:pt x="48196" y="63965"/>
                </a:lnTo>
                <a:lnTo>
                  <a:pt x="82170" y="37518"/>
                </a:lnTo>
                <a:lnTo>
                  <a:pt x="122904" y="17358"/>
                </a:lnTo>
                <a:lnTo>
                  <a:pt x="169080" y="4510"/>
                </a:lnTo>
                <a:lnTo>
                  <a:pt x="219383" y="0"/>
                </a:lnTo>
                <a:lnTo>
                  <a:pt x="269686" y="4510"/>
                </a:lnTo>
                <a:lnTo>
                  <a:pt x="315863" y="17358"/>
                </a:lnTo>
                <a:lnTo>
                  <a:pt x="356596" y="37518"/>
                </a:lnTo>
                <a:lnTo>
                  <a:pt x="390571" y="63965"/>
                </a:lnTo>
                <a:lnTo>
                  <a:pt x="416468" y="95675"/>
                </a:lnTo>
                <a:lnTo>
                  <a:pt x="432973" y="131621"/>
                </a:lnTo>
                <a:lnTo>
                  <a:pt x="438767" y="170779"/>
                </a:lnTo>
                <a:lnTo>
                  <a:pt x="432973" y="209937"/>
                </a:lnTo>
                <a:lnTo>
                  <a:pt x="416468" y="245884"/>
                </a:lnTo>
                <a:lnTo>
                  <a:pt x="390571" y="277593"/>
                </a:lnTo>
                <a:lnTo>
                  <a:pt x="356596" y="304040"/>
                </a:lnTo>
                <a:lnTo>
                  <a:pt x="315863" y="324200"/>
                </a:lnTo>
                <a:lnTo>
                  <a:pt x="269686" y="337048"/>
                </a:lnTo>
                <a:lnTo>
                  <a:pt x="219383" y="341559"/>
                </a:lnTo>
                <a:lnTo>
                  <a:pt x="169080" y="337048"/>
                </a:lnTo>
                <a:lnTo>
                  <a:pt x="122904" y="324200"/>
                </a:lnTo>
                <a:lnTo>
                  <a:pt x="82170" y="304040"/>
                </a:lnTo>
                <a:lnTo>
                  <a:pt x="48196" y="277593"/>
                </a:lnTo>
                <a:lnTo>
                  <a:pt x="22298" y="245884"/>
                </a:lnTo>
                <a:lnTo>
                  <a:pt x="5794" y="209937"/>
                </a:lnTo>
                <a:lnTo>
                  <a:pt x="0" y="170779"/>
                </a:lnTo>
                <a:close/>
              </a:path>
            </a:pathLst>
          </a:custGeom>
          <a:ln w="265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051469" y="2672880"/>
            <a:ext cx="438784" cy="341630"/>
          </a:xfrm>
          <a:custGeom>
            <a:avLst/>
            <a:gdLst/>
            <a:ahLst/>
            <a:cxnLst/>
            <a:rect l="l" t="t" r="r" b="b"/>
            <a:pathLst>
              <a:path w="438785" h="341630">
                <a:moveTo>
                  <a:pt x="0" y="170779"/>
                </a:moveTo>
                <a:lnTo>
                  <a:pt x="5794" y="131621"/>
                </a:lnTo>
                <a:lnTo>
                  <a:pt x="22298" y="95675"/>
                </a:lnTo>
                <a:lnTo>
                  <a:pt x="48196" y="63965"/>
                </a:lnTo>
                <a:lnTo>
                  <a:pt x="82170" y="37518"/>
                </a:lnTo>
                <a:lnTo>
                  <a:pt x="122904" y="17358"/>
                </a:lnTo>
                <a:lnTo>
                  <a:pt x="169080" y="4510"/>
                </a:lnTo>
                <a:lnTo>
                  <a:pt x="219383" y="0"/>
                </a:lnTo>
                <a:lnTo>
                  <a:pt x="269686" y="4510"/>
                </a:lnTo>
                <a:lnTo>
                  <a:pt x="315863" y="17358"/>
                </a:lnTo>
                <a:lnTo>
                  <a:pt x="356596" y="37518"/>
                </a:lnTo>
                <a:lnTo>
                  <a:pt x="390571" y="63965"/>
                </a:lnTo>
                <a:lnTo>
                  <a:pt x="416468" y="95675"/>
                </a:lnTo>
                <a:lnTo>
                  <a:pt x="432973" y="131621"/>
                </a:lnTo>
                <a:lnTo>
                  <a:pt x="438767" y="170779"/>
                </a:lnTo>
                <a:lnTo>
                  <a:pt x="432973" y="209938"/>
                </a:lnTo>
                <a:lnTo>
                  <a:pt x="416468" y="245884"/>
                </a:lnTo>
                <a:lnTo>
                  <a:pt x="390571" y="277594"/>
                </a:lnTo>
                <a:lnTo>
                  <a:pt x="356596" y="304041"/>
                </a:lnTo>
                <a:lnTo>
                  <a:pt x="315863" y="324201"/>
                </a:lnTo>
                <a:lnTo>
                  <a:pt x="269686" y="337049"/>
                </a:lnTo>
                <a:lnTo>
                  <a:pt x="219383" y="341559"/>
                </a:lnTo>
                <a:lnTo>
                  <a:pt x="169080" y="337049"/>
                </a:lnTo>
                <a:lnTo>
                  <a:pt x="122904" y="324201"/>
                </a:lnTo>
                <a:lnTo>
                  <a:pt x="82170" y="304041"/>
                </a:lnTo>
                <a:lnTo>
                  <a:pt x="48196" y="277594"/>
                </a:lnTo>
                <a:lnTo>
                  <a:pt x="22298" y="245884"/>
                </a:lnTo>
                <a:lnTo>
                  <a:pt x="5794" y="209938"/>
                </a:lnTo>
                <a:lnTo>
                  <a:pt x="0" y="170779"/>
                </a:lnTo>
                <a:close/>
              </a:path>
            </a:pathLst>
          </a:custGeom>
          <a:ln w="265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069108" y="2680618"/>
            <a:ext cx="438150" cy="340995"/>
          </a:xfrm>
          <a:custGeom>
            <a:avLst/>
            <a:gdLst/>
            <a:ahLst/>
            <a:cxnLst/>
            <a:rect l="l" t="t" r="r" b="b"/>
            <a:pathLst>
              <a:path w="438150" h="340994">
                <a:moveTo>
                  <a:pt x="0" y="170227"/>
                </a:moveTo>
                <a:lnTo>
                  <a:pt x="5779" y="131195"/>
                </a:lnTo>
                <a:lnTo>
                  <a:pt x="22242" y="95365"/>
                </a:lnTo>
                <a:lnTo>
                  <a:pt x="48074" y="63758"/>
                </a:lnTo>
                <a:lnTo>
                  <a:pt x="81963" y="37396"/>
                </a:lnTo>
                <a:lnTo>
                  <a:pt x="122595" y="17302"/>
                </a:lnTo>
                <a:lnTo>
                  <a:pt x="168656" y="4495"/>
                </a:lnTo>
                <a:lnTo>
                  <a:pt x="218832" y="0"/>
                </a:lnTo>
                <a:lnTo>
                  <a:pt x="269008" y="4495"/>
                </a:lnTo>
                <a:lnTo>
                  <a:pt x="315069" y="17302"/>
                </a:lnTo>
                <a:lnTo>
                  <a:pt x="355700" y="37396"/>
                </a:lnTo>
                <a:lnTo>
                  <a:pt x="389589" y="63758"/>
                </a:lnTo>
                <a:lnTo>
                  <a:pt x="415422" y="95365"/>
                </a:lnTo>
                <a:lnTo>
                  <a:pt x="431885" y="131195"/>
                </a:lnTo>
                <a:lnTo>
                  <a:pt x="437664" y="170227"/>
                </a:lnTo>
                <a:lnTo>
                  <a:pt x="431885" y="209258"/>
                </a:lnTo>
                <a:lnTo>
                  <a:pt x="415422" y="245088"/>
                </a:lnTo>
                <a:lnTo>
                  <a:pt x="389589" y="276695"/>
                </a:lnTo>
                <a:lnTo>
                  <a:pt x="355700" y="303057"/>
                </a:lnTo>
                <a:lnTo>
                  <a:pt x="315069" y="323151"/>
                </a:lnTo>
                <a:lnTo>
                  <a:pt x="269008" y="335958"/>
                </a:lnTo>
                <a:lnTo>
                  <a:pt x="218832" y="340454"/>
                </a:lnTo>
                <a:lnTo>
                  <a:pt x="168656" y="335958"/>
                </a:lnTo>
                <a:lnTo>
                  <a:pt x="122595" y="323151"/>
                </a:lnTo>
                <a:lnTo>
                  <a:pt x="81963" y="303057"/>
                </a:lnTo>
                <a:lnTo>
                  <a:pt x="48074" y="276695"/>
                </a:lnTo>
                <a:lnTo>
                  <a:pt x="22242" y="245088"/>
                </a:lnTo>
                <a:lnTo>
                  <a:pt x="5779" y="209258"/>
                </a:lnTo>
                <a:lnTo>
                  <a:pt x="0" y="170227"/>
                </a:lnTo>
                <a:close/>
              </a:path>
            </a:pathLst>
          </a:custGeom>
          <a:ln w="265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086747" y="2683932"/>
            <a:ext cx="438784" cy="341630"/>
          </a:xfrm>
          <a:custGeom>
            <a:avLst/>
            <a:gdLst/>
            <a:ahLst/>
            <a:cxnLst/>
            <a:rect l="l" t="t" r="r" b="b"/>
            <a:pathLst>
              <a:path w="438785" h="341630">
                <a:moveTo>
                  <a:pt x="0" y="170779"/>
                </a:moveTo>
                <a:lnTo>
                  <a:pt x="5794" y="131621"/>
                </a:lnTo>
                <a:lnTo>
                  <a:pt x="22298" y="95675"/>
                </a:lnTo>
                <a:lnTo>
                  <a:pt x="48196" y="63965"/>
                </a:lnTo>
                <a:lnTo>
                  <a:pt x="82170" y="37518"/>
                </a:lnTo>
                <a:lnTo>
                  <a:pt x="122904" y="17358"/>
                </a:lnTo>
                <a:lnTo>
                  <a:pt x="169080" y="4510"/>
                </a:lnTo>
                <a:lnTo>
                  <a:pt x="219383" y="0"/>
                </a:lnTo>
                <a:lnTo>
                  <a:pt x="269686" y="4510"/>
                </a:lnTo>
                <a:lnTo>
                  <a:pt x="315863" y="17358"/>
                </a:lnTo>
                <a:lnTo>
                  <a:pt x="356596" y="37518"/>
                </a:lnTo>
                <a:lnTo>
                  <a:pt x="390571" y="63965"/>
                </a:lnTo>
                <a:lnTo>
                  <a:pt x="416468" y="95675"/>
                </a:lnTo>
                <a:lnTo>
                  <a:pt x="432973" y="131621"/>
                </a:lnTo>
                <a:lnTo>
                  <a:pt x="438767" y="170779"/>
                </a:lnTo>
                <a:lnTo>
                  <a:pt x="432973" y="209938"/>
                </a:lnTo>
                <a:lnTo>
                  <a:pt x="416468" y="245884"/>
                </a:lnTo>
                <a:lnTo>
                  <a:pt x="390571" y="277594"/>
                </a:lnTo>
                <a:lnTo>
                  <a:pt x="356596" y="304041"/>
                </a:lnTo>
                <a:lnTo>
                  <a:pt x="315863" y="324201"/>
                </a:lnTo>
                <a:lnTo>
                  <a:pt x="269686" y="337049"/>
                </a:lnTo>
                <a:lnTo>
                  <a:pt x="219383" y="341559"/>
                </a:lnTo>
                <a:lnTo>
                  <a:pt x="169080" y="337049"/>
                </a:lnTo>
                <a:lnTo>
                  <a:pt x="122904" y="324201"/>
                </a:lnTo>
                <a:lnTo>
                  <a:pt x="82170" y="304041"/>
                </a:lnTo>
                <a:lnTo>
                  <a:pt x="48196" y="277594"/>
                </a:lnTo>
                <a:lnTo>
                  <a:pt x="22298" y="245884"/>
                </a:lnTo>
                <a:lnTo>
                  <a:pt x="5794" y="209938"/>
                </a:lnTo>
                <a:lnTo>
                  <a:pt x="0" y="170779"/>
                </a:lnTo>
                <a:close/>
              </a:path>
            </a:pathLst>
          </a:custGeom>
          <a:ln w="265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515688" y="2641793"/>
            <a:ext cx="915035" cy="78740"/>
          </a:xfrm>
          <a:custGeom>
            <a:avLst/>
            <a:gdLst/>
            <a:ahLst/>
            <a:cxnLst/>
            <a:rect l="l" t="t" r="r" b="b"/>
            <a:pathLst>
              <a:path w="915035" h="78739">
                <a:moveTo>
                  <a:pt x="915017" y="78618"/>
                </a:moveTo>
                <a:lnTo>
                  <a:pt x="876283" y="58927"/>
                </a:lnTo>
                <a:lnTo>
                  <a:pt x="836426" y="40347"/>
                </a:lnTo>
                <a:lnTo>
                  <a:pt x="794321" y="23989"/>
                </a:lnTo>
                <a:lnTo>
                  <a:pt x="748844" y="10964"/>
                </a:lnTo>
                <a:lnTo>
                  <a:pt x="698871" y="2382"/>
                </a:lnTo>
                <a:lnTo>
                  <a:pt x="652156" y="0"/>
                </a:lnTo>
                <a:lnTo>
                  <a:pt x="600938" y="1777"/>
                </a:lnTo>
                <a:lnTo>
                  <a:pt x="547118" y="6126"/>
                </a:lnTo>
                <a:lnTo>
                  <a:pt x="492598" y="11457"/>
                </a:lnTo>
                <a:lnTo>
                  <a:pt x="439279" y="16184"/>
                </a:lnTo>
                <a:lnTo>
                  <a:pt x="389062" y="18718"/>
                </a:lnTo>
                <a:lnTo>
                  <a:pt x="122482" y="13272"/>
                </a:lnTo>
                <a:lnTo>
                  <a:pt x="80041" y="10996"/>
                </a:lnTo>
                <a:lnTo>
                  <a:pt x="22177" y="5423"/>
                </a:lnTo>
                <a:lnTo>
                  <a:pt x="0" y="2382"/>
                </a:lnTo>
              </a:path>
            </a:pathLst>
          </a:custGeom>
          <a:ln w="2652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101459" y="2778994"/>
            <a:ext cx="814069" cy="1000125"/>
          </a:xfrm>
          <a:custGeom>
            <a:avLst/>
            <a:gdLst/>
            <a:ahLst/>
            <a:cxnLst/>
            <a:rect l="l" t="t" r="r" b="b"/>
            <a:pathLst>
              <a:path w="814069" h="1000125">
                <a:moveTo>
                  <a:pt x="813593" y="0"/>
                </a:moveTo>
                <a:lnTo>
                  <a:pt x="805014" y="50383"/>
                </a:lnTo>
                <a:lnTo>
                  <a:pt x="795990" y="101483"/>
                </a:lnTo>
                <a:lnTo>
                  <a:pt x="786079" y="154018"/>
                </a:lnTo>
                <a:lnTo>
                  <a:pt x="774837" y="208705"/>
                </a:lnTo>
                <a:lnTo>
                  <a:pt x="761819" y="266261"/>
                </a:lnTo>
                <a:lnTo>
                  <a:pt x="751080" y="309986"/>
                </a:lnTo>
                <a:lnTo>
                  <a:pt x="739156" y="356008"/>
                </a:lnTo>
                <a:lnTo>
                  <a:pt x="726369" y="403519"/>
                </a:lnTo>
                <a:lnTo>
                  <a:pt x="713042" y="451711"/>
                </a:lnTo>
                <a:lnTo>
                  <a:pt x="699500" y="499777"/>
                </a:lnTo>
                <a:lnTo>
                  <a:pt x="686066" y="546908"/>
                </a:lnTo>
                <a:lnTo>
                  <a:pt x="673064" y="592296"/>
                </a:lnTo>
                <a:lnTo>
                  <a:pt x="660069" y="645163"/>
                </a:lnTo>
                <a:lnTo>
                  <a:pt x="649231" y="699163"/>
                </a:lnTo>
                <a:lnTo>
                  <a:pt x="638393" y="752257"/>
                </a:lnTo>
                <a:lnTo>
                  <a:pt x="625398" y="802407"/>
                </a:lnTo>
                <a:lnTo>
                  <a:pt x="608089" y="847577"/>
                </a:lnTo>
                <a:lnTo>
                  <a:pt x="584308" y="885727"/>
                </a:lnTo>
                <a:lnTo>
                  <a:pt x="553730" y="916884"/>
                </a:lnTo>
                <a:lnTo>
                  <a:pt x="518015" y="942683"/>
                </a:lnTo>
                <a:lnTo>
                  <a:pt x="477986" y="963500"/>
                </a:lnTo>
                <a:lnTo>
                  <a:pt x="434464" y="979714"/>
                </a:lnTo>
                <a:lnTo>
                  <a:pt x="388272" y="991701"/>
                </a:lnTo>
                <a:lnTo>
                  <a:pt x="340230" y="999839"/>
                </a:lnTo>
                <a:lnTo>
                  <a:pt x="245984" y="999245"/>
                </a:lnTo>
                <a:lnTo>
                  <a:pt x="133595" y="985575"/>
                </a:lnTo>
                <a:lnTo>
                  <a:pt x="39466" y="969528"/>
                </a:lnTo>
                <a:lnTo>
                  <a:pt x="0" y="961802"/>
                </a:lnTo>
              </a:path>
            </a:pathLst>
          </a:custGeom>
          <a:ln w="2648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937102" y="2650771"/>
            <a:ext cx="450215" cy="363855"/>
          </a:xfrm>
          <a:custGeom>
            <a:avLst/>
            <a:gdLst/>
            <a:ahLst/>
            <a:cxnLst/>
            <a:rect l="l" t="t" r="r" b="b"/>
            <a:pathLst>
              <a:path w="450214" h="363855">
                <a:moveTo>
                  <a:pt x="449791" y="181833"/>
                </a:moveTo>
                <a:lnTo>
                  <a:pt x="443851" y="140140"/>
                </a:lnTo>
                <a:lnTo>
                  <a:pt x="426932" y="101867"/>
                </a:lnTo>
                <a:lnTo>
                  <a:pt x="400384" y="68105"/>
                </a:lnTo>
                <a:lnTo>
                  <a:pt x="365556" y="39946"/>
                </a:lnTo>
                <a:lnTo>
                  <a:pt x="323799" y="18481"/>
                </a:lnTo>
                <a:lnTo>
                  <a:pt x="276462" y="4802"/>
                </a:lnTo>
                <a:lnTo>
                  <a:pt x="224895" y="0"/>
                </a:lnTo>
                <a:lnTo>
                  <a:pt x="173329" y="4802"/>
                </a:lnTo>
                <a:lnTo>
                  <a:pt x="125992" y="18481"/>
                </a:lnTo>
                <a:lnTo>
                  <a:pt x="84234" y="39946"/>
                </a:lnTo>
                <a:lnTo>
                  <a:pt x="49407" y="68105"/>
                </a:lnTo>
                <a:lnTo>
                  <a:pt x="22858" y="101867"/>
                </a:lnTo>
                <a:lnTo>
                  <a:pt x="5939" y="140140"/>
                </a:lnTo>
                <a:lnTo>
                  <a:pt x="0" y="181833"/>
                </a:lnTo>
                <a:lnTo>
                  <a:pt x="5939" y="223526"/>
                </a:lnTo>
                <a:lnTo>
                  <a:pt x="22858" y="261799"/>
                </a:lnTo>
                <a:lnTo>
                  <a:pt x="49407" y="295561"/>
                </a:lnTo>
                <a:lnTo>
                  <a:pt x="84234" y="323720"/>
                </a:lnTo>
                <a:lnTo>
                  <a:pt x="125992" y="345185"/>
                </a:lnTo>
                <a:lnTo>
                  <a:pt x="173329" y="358864"/>
                </a:lnTo>
                <a:lnTo>
                  <a:pt x="224895" y="363667"/>
                </a:lnTo>
                <a:lnTo>
                  <a:pt x="276462" y="358864"/>
                </a:lnTo>
                <a:lnTo>
                  <a:pt x="323799" y="345185"/>
                </a:lnTo>
                <a:lnTo>
                  <a:pt x="365556" y="323720"/>
                </a:lnTo>
                <a:lnTo>
                  <a:pt x="400384" y="295561"/>
                </a:lnTo>
                <a:lnTo>
                  <a:pt x="426932" y="261799"/>
                </a:lnTo>
                <a:lnTo>
                  <a:pt x="443851" y="223526"/>
                </a:lnTo>
                <a:lnTo>
                  <a:pt x="449791" y="181833"/>
                </a:lnTo>
                <a:close/>
              </a:path>
            </a:pathLst>
          </a:custGeom>
          <a:ln w="265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928283" y="2664037"/>
            <a:ext cx="448945" cy="363855"/>
          </a:xfrm>
          <a:custGeom>
            <a:avLst/>
            <a:gdLst/>
            <a:ahLst/>
            <a:cxnLst/>
            <a:rect l="l" t="t" r="r" b="b"/>
            <a:pathLst>
              <a:path w="448944" h="363855">
                <a:moveTo>
                  <a:pt x="448689" y="181833"/>
                </a:moveTo>
                <a:lnTo>
                  <a:pt x="442764" y="140140"/>
                </a:lnTo>
                <a:lnTo>
                  <a:pt x="425886" y="101867"/>
                </a:lnTo>
                <a:lnTo>
                  <a:pt x="399403" y="68105"/>
                </a:lnTo>
                <a:lnTo>
                  <a:pt x="364660" y="39946"/>
                </a:lnTo>
                <a:lnTo>
                  <a:pt x="323005" y="18481"/>
                </a:lnTo>
                <a:lnTo>
                  <a:pt x="275784" y="4802"/>
                </a:lnTo>
                <a:lnTo>
                  <a:pt x="224344" y="0"/>
                </a:lnTo>
                <a:lnTo>
                  <a:pt x="172904" y="4802"/>
                </a:lnTo>
                <a:lnTo>
                  <a:pt x="125683" y="18481"/>
                </a:lnTo>
                <a:lnTo>
                  <a:pt x="84028" y="39946"/>
                </a:lnTo>
                <a:lnTo>
                  <a:pt x="49286" y="68105"/>
                </a:lnTo>
                <a:lnTo>
                  <a:pt x="22802" y="101867"/>
                </a:lnTo>
                <a:lnTo>
                  <a:pt x="5925" y="140140"/>
                </a:lnTo>
                <a:lnTo>
                  <a:pt x="0" y="181833"/>
                </a:lnTo>
                <a:lnTo>
                  <a:pt x="5925" y="223526"/>
                </a:lnTo>
                <a:lnTo>
                  <a:pt x="22802" y="261799"/>
                </a:lnTo>
                <a:lnTo>
                  <a:pt x="49286" y="295561"/>
                </a:lnTo>
                <a:lnTo>
                  <a:pt x="84028" y="323720"/>
                </a:lnTo>
                <a:lnTo>
                  <a:pt x="125683" y="345185"/>
                </a:lnTo>
                <a:lnTo>
                  <a:pt x="172904" y="358864"/>
                </a:lnTo>
                <a:lnTo>
                  <a:pt x="224344" y="363667"/>
                </a:lnTo>
                <a:lnTo>
                  <a:pt x="275784" y="358864"/>
                </a:lnTo>
                <a:lnTo>
                  <a:pt x="323005" y="345185"/>
                </a:lnTo>
                <a:lnTo>
                  <a:pt x="364660" y="323720"/>
                </a:lnTo>
                <a:lnTo>
                  <a:pt x="399403" y="295561"/>
                </a:lnTo>
                <a:lnTo>
                  <a:pt x="425886" y="261799"/>
                </a:lnTo>
                <a:lnTo>
                  <a:pt x="442764" y="223526"/>
                </a:lnTo>
                <a:lnTo>
                  <a:pt x="448689" y="181833"/>
                </a:lnTo>
                <a:close/>
              </a:path>
            </a:pathLst>
          </a:custGeom>
          <a:ln w="265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910644" y="2672880"/>
            <a:ext cx="450215" cy="362585"/>
          </a:xfrm>
          <a:custGeom>
            <a:avLst/>
            <a:gdLst/>
            <a:ahLst/>
            <a:cxnLst/>
            <a:rect l="l" t="t" r="r" b="b"/>
            <a:pathLst>
              <a:path w="450214" h="362585">
                <a:moveTo>
                  <a:pt x="449791" y="181280"/>
                </a:moveTo>
                <a:lnTo>
                  <a:pt x="443851" y="139714"/>
                </a:lnTo>
                <a:lnTo>
                  <a:pt x="426932" y="101558"/>
                </a:lnTo>
                <a:lnTo>
                  <a:pt x="400384" y="67898"/>
                </a:lnTo>
                <a:lnTo>
                  <a:pt x="365556" y="39825"/>
                </a:lnTo>
                <a:lnTo>
                  <a:pt x="323799" y="18425"/>
                </a:lnTo>
                <a:lnTo>
                  <a:pt x="276462" y="4787"/>
                </a:lnTo>
                <a:lnTo>
                  <a:pt x="224895" y="0"/>
                </a:lnTo>
                <a:lnTo>
                  <a:pt x="173329" y="4787"/>
                </a:lnTo>
                <a:lnTo>
                  <a:pt x="125992" y="18425"/>
                </a:lnTo>
                <a:lnTo>
                  <a:pt x="84234" y="39825"/>
                </a:lnTo>
                <a:lnTo>
                  <a:pt x="49407" y="67898"/>
                </a:lnTo>
                <a:lnTo>
                  <a:pt x="22858" y="101558"/>
                </a:lnTo>
                <a:lnTo>
                  <a:pt x="5939" y="139714"/>
                </a:lnTo>
                <a:lnTo>
                  <a:pt x="0" y="181280"/>
                </a:lnTo>
                <a:lnTo>
                  <a:pt x="5939" y="222846"/>
                </a:lnTo>
                <a:lnTo>
                  <a:pt x="22858" y="261003"/>
                </a:lnTo>
                <a:lnTo>
                  <a:pt x="49407" y="294662"/>
                </a:lnTo>
                <a:lnTo>
                  <a:pt x="84234" y="322736"/>
                </a:lnTo>
                <a:lnTo>
                  <a:pt x="125992" y="344135"/>
                </a:lnTo>
                <a:lnTo>
                  <a:pt x="173329" y="357773"/>
                </a:lnTo>
                <a:lnTo>
                  <a:pt x="224895" y="362561"/>
                </a:lnTo>
                <a:lnTo>
                  <a:pt x="276462" y="357773"/>
                </a:lnTo>
                <a:lnTo>
                  <a:pt x="323799" y="344135"/>
                </a:lnTo>
                <a:lnTo>
                  <a:pt x="365556" y="322736"/>
                </a:lnTo>
                <a:lnTo>
                  <a:pt x="400384" y="294662"/>
                </a:lnTo>
                <a:lnTo>
                  <a:pt x="426932" y="261003"/>
                </a:lnTo>
                <a:lnTo>
                  <a:pt x="443851" y="222846"/>
                </a:lnTo>
                <a:lnTo>
                  <a:pt x="449791" y="181280"/>
                </a:lnTo>
                <a:close/>
              </a:path>
            </a:pathLst>
          </a:custGeom>
          <a:ln w="2650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891902" y="2676196"/>
            <a:ext cx="450215" cy="363855"/>
          </a:xfrm>
          <a:custGeom>
            <a:avLst/>
            <a:gdLst/>
            <a:ahLst/>
            <a:cxnLst/>
            <a:rect l="l" t="t" r="r" b="b"/>
            <a:pathLst>
              <a:path w="450214" h="363855">
                <a:moveTo>
                  <a:pt x="449791" y="181833"/>
                </a:moveTo>
                <a:lnTo>
                  <a:pt x="443851" y="140140"/>
                </a:lnTo>
                <a:lnTo>
                  <a:pt x="426932" y="101867"/>
                </a:lnTo>
                <a:lnTo>
                  <a:pt x="400384" y="68105"/>
                </a:lnTo>
                <a:lnTo>
                  <a:pt x="365556" y="39946"/>
                </a:lnTo>
                <a:lnTo>
                  <a:pt x="323799" y="18481"/>
                </a:lnTo>
                <a:lnTo>
                  <a:pt x="276462" y="4802"/>
                </a:lnTo>
                <a:lnTo>
                  <a:pt x="224895" y="0"/>
                </a:lnTo>
                <a:lnTo>
                  <a:pt x="173329" y="4802"/>
                </a:lnTo>
                <a:lnTo>
                  <a:pt x="125992" y="18481"/>
                </a:lnTo>
                <a:lnTo>
                  <a:pt x="84234" y="39946"/>
                </a:lnTo>
                <a:lnTo>
                  <a:pt x="49407" y="68105"/>
                </a:lnTo>
                <a:lnTo>
                  <a:pt x="22858" y="101867"/>
                </a:lnTo>
                <a:lnTo>
                  <a:pt x="5939" y="140140"/>
                </a:lnTo>
                <a:lnTo>
                  <a:pt x="0" y="181833"/>
                </a:lnTo>
                <a:lnTo>
                  <a:pt x="5939" y="223525"/>
                </a:lnTo>
                <a:lnTo>
                  <a:pt x="22858" y="261798"/>
                </a:lnTo>
                <a:lnTo>
                  <a:pt x="49407" y="295560"/>
                </a:lnTo>
                <a:lnTo>
                  <a:pt x="84234" y="323719"/>
                </a:lnTo>
                <a:lnTo>
                  <a:pt x="125992" y="345184"/>
                </a:lnTo>
                <a:lnTo>
                  <a:pt x="173329" y="358864"/>
                </a:lnTo>
                <a:lnTo>
                  <a:pt x="224895" y="363666"/>
                </a:lnTo>
                <a:lnTo>
                  <a:pt x="276462" y="358864"/>
                </a:lnTo>
                <a:lnTo>
                  <a:pt x="323799" y="345184"/>
                </a:lnTo>
                <a:lnTo>
                  <a:pt x="365556" y="323719"/>
                </a:lnTo>
                <a:lnTo>
                  <a:pt x="400384" y="295560"/>
                </a:lnTo>
                <a:lnTo>
                  <a:pt x="426932" y="261798"/>
                </a:lnTo>
                <a:lnTo>
                  <a:pt x="443851" y="223525"/>
                </a:lnTo>
                <a:lnTo>
                  <a:pt x="449791" y="181833"/>
                </a:lnTo>
                <a:close/>
              </a:path>
            </a:pathLst>
          </a:custGeom>
          <a:ln w="265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988917" y="2630121"/>
            <a:ext cx="938530" cy="83820"/>
          </a:xfrm>
          <a:custGeom>
            <a:avLst/>
            <a:gdLst/>
            <a:ahLst/>
            <a:cxnLst/>
            <a:rect l="l" t="t" r="r" b="b"/>
            <a:pathLst>
              <a:path w="938530" h="83819">
                <a:moveTo>
                  <a:pt x="0" y="83657"/>
                </a:moveTo>
                <a:lnTo>
                  <a:pt x="39713" y="62705"/>
                </a:lnTo>
                <a:lnTo>
                  <a:pt x="80579" y="42934"/>
                </a:lnTo>
                <a:lnTo>
                  <a:pt x="123749" y="25527"/>
                </a:lnTo>
                <a:lnTo>
                  <a:pt x="170377" y="11667"/>
                </a:lnTo>
                <a:lnTo>
                  <a:pt x="221614" y="2535"/>
                </a:lnTo>
                <a:lnTo>
                  <a:pt x="269511" y="0"/>
                </a:lnTo>
                <a:lnTo>
                  <a:pt x="322025" y="1891"/>
                </a:lnTo>
                <a:lnTo>
                  <a:pt x="377206" y="6518"/>
                </a:lnTo>
                <a:lnTo>
                  <a:pt x="433105" y="12192"/>
                </a:lnTo>
                <a:lnTo>
                  <a:pt x="487774" y="17222"/>
                </a:lnTo>
                <a:lnTo>
                  <a:pt x="539262" y="19918"/>
                </a:lnTo>
                <a:lnTo>
                  <a:pt x="812586" y="14123"/>
                </a:lnTo>
                <a:lnTo>
                  <a:pt x="856101" y="11701"/>
                </a:lnTo>
                <a:lnTo>
                  <a:pt x="915429" y="5771"/>
                </a:lnTo>
                <a:lnTo>
                  <a:pt x="938167" y="2535"/>
                </a:lnTo>
              </a:path>
            </a:pathLst>
          </a:custGeom>
          <a:ln w="2652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656608" y="3025493"/>
            <a:ext cx="120650" cy="922019"/>
          </a:xfrm>
          <a:custGeom>
            <a:avLst/>
            <a:gdLst/>
            <a:ahLst/>
            <a:cxnLst/>
            <a:rect l="l" t="t" r="r" b="b"/>
            <a:pathLst>
              <a:path w="120650" h="922020">
                <a:moveTo>
                  <a:pt x="60082" y="0"/>
                </a:moveTo>
                <a:lnTo>
                  <a:pt x="32471" y="51449"/>
                </a:lnTo>
                <a:lnTo>
                  <a:pt x="24598" y="88934"/>
                </a:lnTo>
                <a:lnTo>
                  <a:pt x="17597" y="135006"/>
                </a:lnTo>
                <a:lnTo>
                  <a:pt x="11592" y="188714"/>
                </a:lnTo>
                <a:lnTo>
                  <a:pt x="6706" y="249111"/>
                </a:lnTo>
                <a:lnTo>
                  <a:pt x="3063" y="315246"/>
                </a:lnTo>
                <a:lnTo>
                  <a:pt x="786" y="386172"/>
                </a:lnTo>
                <a:lnTo>
                  <a:pt x="0" y="460938"/>
                </a:lnTo>
                <a:lnTo>
                  <a:pt x="786" y="535705"/>
                </a:lnTo>
                <a:lnTo>
                  <a:pt x="3063" y="606631"/>
                </a:lnTo>
                <a:lnTo>
                  <a:pt x="6706" y="672767"/>
                </a:lnTo>
                <a:lnTo>
                  <a:pt x="11592" y="733164"/>
                </a:lnTo>
                <a:lnTo>
                  <a:pt x="17597" y="786872"/>
                </a:lnTo>
                <a:lnTo>
                  <a:pt x="24598" y="832944"/>
                </a:lnTo>
                <a:lnTo>
                  <a:pt x="32471" y="870429"/>
                </a:lnTo>
                <a:lnTo>
                  <a:pt x="50336" y="915846"/>
                </a:lnTo>
                <a:lnTo>
                  <a:pt x="60082" y="921879"/>
                </a:lnTo>
                <a:lnTo>
                  <a:pt x="69828" y="915846"/>
                </a:lnTo>
                <a:lnTo>
                  <a:pt x="87693" y="870429"/>
                </a:lnTo>
                <a:lnTo>
                  <a:pt x="95566" y="832944"/>
                </a:lnTo>
                <a:lnTo>
                  <a:pt x="102567" y="786872"/>
                </a:lnTo>
                <a:lnTo>
                  <a:pt x="108572" y="733164"/>
                </a:lnTo>
                <a:lnTo>
                  <a:pt x="113458" y="672767"/>
                </a:lnTo>
                <a:lnTo>
                  <a:pt x="117101" y="606631"/>
                </a:lnTo>
                <a:lnTo>
                  <a:pt x="119378" y="535705"/>
                </a:lnTo>
                <a:lnTo>
                  <a:pt x="120164" y="460938"/>
                </a:lnTo>
                <a:lnTo>
                  <a:pt x="119378" y="386172"/>
                </a:lnTo>
                <a:lnTo>
                  <a:pt x="117101" y="315246"/>
                </a:lnTo>
                <a:lnTo>
                  <a:pt x="113458" y="249111"/>
                </a:lnTo>
                <a:lnTo>
                  <a:pt x="108572" y="188714"/>
                </a:lnTo>
                <a:lnTo>
                  <a:pt x="102567" y="135006"/>
                </a:lnTo>
                <a:lnTo>
                  <a:pt x="95566" y="88934"/>
                </a:lnTo>
                <a:lnTo>
                  <a:pt x="87693" y="51449"/>
                </a:lnTo>
                <a:lnTo>
                  <a:pt x="69828" y="6032"/>
                </a:lnTo>
                <a:lnTo>
                  <a:pt x="60082" y="0"/>
                </a:lnTo>
                <a:close/>
              </a:path>
            </a:pathLst>
          </a:custGeom>
          <a:solidFill>
            <a:srgbClr val="E46C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656608" y="3025493"/>
            <a:ext cx="120650" cy="922019"/>
          </a:xfrm>
          <a:custGeom>
            <a:avLst/>
            <a:gdLst/>
            <a:ahLst/>
            <a:cxnLst/>
            <a:rect l="l" t="t" r="r" b="b"/>
            <a:pathLst>
              <a:path w="120650" h="922020">
                <a:moveTo>
                  <a:pt x="0" y="460939"/>
                </a:moveTo>
                <a:lnTo>
                  <a:pt x="786" y="386172"/>
                </a:lnTo>
                <a:lnTo>
                  <a:pt x="3063" y="315246"/>
                </a:lnTo>
                <a:lnTo>
                  <a:pt x="6706" y="249111"/>
                </a:lnTo>
                <a:lnTo>
                  <a:pt x="11592" y="188714"/>
                </a:lnTo>
                <a:lnTo>
                  <a:pt x="17597" y="135006"/>
                </a:lnTo>
                <a:lnTo>
                  <a:pt x="24598" y="88934"/>
                </a:lnTo>
                <a:lnTo>
                  <a:pt x="32471" y="51449"/>
                </a:lnTo>
                <a:lnTo>
                  <a:pt x="50336" y="6032"/>
                </a:lnTo>
                <a:lnTo>
                  <a:pt x="60082" y="0"/>
                </a:lnTo>
                <a:lnTo>
                  <a:pt x="69827" y="6032"/>
                </a:lnTo>
                <a:lnTo>
                  <a:pt x="87693" y="51449"/>
                </a:lnTo>
                <a:lnTo>
                  <a:pt x="95566" y="88934"/>
                </a:lnTo>
                <a:lnTo>
                  <a:pt x="102566" y="135006"/>
                </a:lnTo>
                <a:lnTo>
                  <a:pt x="108572" y="188714"/>
                </a:lnTo>
                <a:lnTo>
                  <a:pt x="113458" y="249111"/>
                </a:lnTo>
                <a:lnTo>
                  <a:pt x="117101" y="315246"/>
                </a:lnTo>
                <a:lnTo>
                  <a:pt x="119378" y="386172"/>
                </a:lnTo>
                <a:lnTo>
                  <a:pt x="120164" y="460939"/>
                </a:lnTo>
                <a:lnTo>
                  <a:pt x="119378" y="535706"/>
                </a:lnTo>
                <a:lnTo>
                  <a:pt x="117101" y="606631"/>
                </a:lnTo>
                <a:lnTo>
                  <a:pt x="113458" y="672767"/>
                </a:lnTo>
                <a:lnTo>
                  <a:pt x="108572" y="733164"/>
                </a:lnTo>
                <a:lnTo>
                  <a:pt x="102566" y="786872"/>
                </a:lnTo>
                <a:lnTo>
                  <a:pt x="95566" y="832944"/>
                </a:lnTo>
                <a:lnTo>
                  <a:pt x="87693" y="870429"/>
                </a:lnTo>
                <a:lnTo>
                  <a:pt x="69827" y="915845"/>
                </a:lnTo>
                <a:lnTo>
                  <a:pt x="60082" y="921878"/>
                </a:lnTo>
                <a:lnTo>
                  <a:pt x="50336" y="915845"/>
                </a:lnTo>
                <a:lnTo>
                  <a:pt x="32471" y="870429"/>
                </a:lnTo>
                <a:lnTo>
                  <a:pt x="24598" y="832944"/>
                </a:lnTo>
                <a:lnTo>
                  <a:pt x="17597" y="786872"/>
                </a:lnTo>
                <a:lnTo>
                  <a:pt x="11592" y="733164"/>
                </a:lnTo>
                <a:lnTo>
                  <a:pt x="6706" y="672767"/>
                </a:lnTo>
                <a:lnTo>
                  <a:pt x="3063" y="606631"/>
                </a:lnTo>
                <a:lnTo>
                  <a:pt x="786" y="535706"/>
                </a:lnTo>
                <a:lnTo>
                  <a:pt x="0" y="460939"/>
                </a:lnTo>
                <a:close/>
              </a:path>
            </a:pathLst>
          </a:custGeom>
          <a:ln w="17639">
            <a:solidFill>
              <a:srgbClr val="E46C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136261" y="3173612"/>
            <a:ext cx="568960" cy="629285"/>
          </a:xfrm>
          <a:custGeom>
            <a:avLst/>
            <a:gdLst/>
            <a:ahLst/>
            <a:cxnLst/>
            <a:rect l="l" t="t" r="r" b="b"/>
            <a:pathLst>
              <a:path w="568959" h="629285">
                <a:moveTo>
                  <a:pt x="0" y="628955"/>
                </a:moveTo>
                <a:lnTo>
                  <a:pt x="568854" y="628955"/>
                </a:lnTo>
                <a:lnTo>
                  <a:pt x="568854" y="0"/>
                </a:lnTo>
                <a:lnTo>
                  <a:pt x="0" y="0"/>
                </a:lnTo>
                <a:lnTo>
                  <a:pt x="0" y="6289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136261" y="3173613"/>
            <a:ext cx="568960" cy="629285"/>
          </a:xfrm>
          <a:custGeom>
            <a:avLst/>
            <a:gdLst/>
            <a:ahLst/>
            <a:cxnLst/>
            <a:rect l="l" t="t" r="r" b="b"/>
            <a:pathLst>
              <a:path w="568959" h="629285">
                <a:moveTo>
                  <a:pt x="0" y="0"/>
                </a:moveTo>
                <a:lnTo>
                  <a:pt x="568854" y="0"/>
                </a:lnTo>
                <a:lnTo>
                  <a:pt x="568854" y="628955"/>
                </a:lnTo>
                <a:lnTo>
                  <a:pt x="0" y="628955"/>
                </a:lnTo>
                <a:lnTo>
                  <a:pt x="0" y="0"/>
                </a:lnTo>
                <a:close/>
              </a:path>
            </a:pathLst>
          </a:custGeom>
          <a:ln w="176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045861" y="3025493"/>
            <a:ext cx="113030" cy="922019"/>
          </a:xfrm>
          <a:custGeom>
            <a:avLst/>
            <a:gdLst/>
            <a:ahLst/>
            <a:cxnLst/>
            <a:rect l="l" t="t" r="r" b="b"/>
            <a:pathLst>
              <a:path w="113029" h="922020">
                <a:moveTo>
                  <a:pt x="56224" y="0"/>
                </a:moveTo>
                <a:lnTo>
                  <a:pt x="30386" y="51449"/>
                </a:lnTo>
                <a:lnTo>
                  <a:pt x="23019" y="88934"/>
                </a:lnTo>
                <a:lnTo>
                  <a:pt x="16467" y="135006"/>
                </a:lnTo>
                <a:lnTo>
                  <a:pt x="10848" y="188714"/>
                </a:lnTo>
                <a:lnTo>
                  <a:pt x="6275" y="249111"/>
                </a:lnTo>
                <a:lnTo>
                  <a:pt x="2866" y="315246"/>
                </a:lnTo>
                <a:lnTo>
                  <a:pt x="735" y="386172"/>
                </a:lnTo>
                <a:lnTo>
                  <a:pt x="0" y="460938"/>
                </a:lnTo>
                <a:lnTo>
                  <a:pt x="735" y="535705"/>
                </a:lnTo>
                <a:lnTo>
                  <a:pt x="2866" y="606631"/>
                </a:lnTo>
                <a:lnTo>
                  <a:pt x="6275" y="672767"/>
                </a:lnTo>
                <a:lnTo>
                  <a:pt x="10848" y="733164"/>
                </a:lnTo>
                <a:lnTo>
                  <a:pt x="16467" y="786872"/>
                </a:lnTo>
                <a:lnTo>
                  <a:pt x="23019" y="832944"/>
                </a:lnTo>
                <a:lnTo>
                  <a:pt x="30386" y="870429"/>
                </a:lnTo>
                <a:lnTo>
                  <a:pt x="47104" y="915846"/>
                </a:lnTo>
                <a:lnTo>
                  <a:pt x="56224" y="921879"/>
                </a:lnTo>
                <a:lnTo>
                  <a:pt x="65343" y="915846"/>
                </a:lnTo>
                <a:lnTo>
                  <a:pt x="82062" y="870429"/>
                </a:lnTo>
                <a:lnTo>
                  <a:pt x="89429" y="832944"/>
                </a:lnTo>
                <a:lnTo>
                  <a:pt x="95980" y="786872"/>
                </a:lnTo>
                <a:lnTo>
                  <a:pt x="101600" y="733164"/>
                </a:lnTo>
                <a:lnTo>
                  <a:pt x="106172" y="672767"/>
                </a:lnTo>
                <a:lnTo>
                  <a:pt x="109581" y="606631"/>
                </a:lnTo>
                <a:lnTo>
                  <a:pt x="111712" y="535705"/>
                </a:lnTo>
                <a:lnTo>
                  <a:pt x="112448" y="460938"/>
                </a:lnTo>
                <a:lnTo>
                  <a:pt x="111712" y="386172"/>
                </a:lnTo>
                <a:lnTo>
                  <a:pt x="109581" y="315246"/>
                </a:lnTo>
                <a:lnTo>
                  <a:pt x="106172" y="249111"/>
                </a:lnTo>
                <a:lnTo>
                  <a:pt x="101600" y="188714"/>
                </a:lnTo>
                <a:lnTo>
                  <a:pt x="95980" y="135006"/>
                </a:lnTo>
                <a:lnTo>
                  <a:pt x="89429" y="88934"/>
                </a:lnTo>
                <a:lnTo>
                  <a:pt x="82062" y="51449"/>
                </a:lnTo>
                <a:lnTo>
                  <a:pt x="65343" y="6032"/>
                </a:lnTo>
                <a:lnTo>
                  <a:pt x="56224" y="0"/>
                </a:lnTo>
                <a:close/>
              </a:path>
            </a:pathLst>
          </a:custGeom>
          <a:solidFill>
            <a:srgbClr val="E46C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045861" y="3025493"/>
            <a:ext cx="113030" cy="922019"/>
          </a:xfrm>
          <a:custGeom>
            <a:avLst/>
            <a:gdLst/>
            <a:ahLst/>
            <a:cxnLst/>
            <a:rect l="l" t="t" r="r" b="b"/>
            <a:pathLst>
              <a:path w="113029" h="922020">
                <a:moveTo>
                  <a:pt x="0" y="460939"/>
                </a:moveTo>
                <a:lnTo>
                  <a:pt x="735" y="386172"/>
                </a:lnTo>
                <a:lnTo>
                  <a:pt x="2866" y="315246"/>
                </a:lnTo>
                <a:lnTo>
                  <a:pt x="6275" y="249111"/>
                </a:lnTo>
                <a:lnTo>
                  <a:pt x="10847" y="188714"/>
                </a:lnTo>
                <a:lnTo>
                  <a:pt x="16467" y="135006"/>
                </a:lnTo>
                <a:lnTo>
                  <a:pt x="23018" y="88934"/>
                </a:lnTo>
                <a:lnTo>
                  <a:pt x="30385" y="51449"/>
                </a:lnTo>
                <a:lnTo>
                  <a:pt x="47104" y="6032"/>
                </a:lnTo>
                <a:lnTo>
                  <a:pt x="56223" y="0"/>
                </a:lnTo>
                <a:lnTo>
                  <a:pt x="65343" y="6032"/>
                </a:lnTo>
                <a:lnTo>
                  <a:pt x="82062" y="51449"/>
                </a:lnTo>
                <a:lnTo>
                  <a:pt x="89429" y="88934"/>
                </a:lnTo>
                <a:lnTo>
                  <a:pt x="95980" y="135006"/>
                </a:lnTo>
                <a:lnTo>
                  <a:pt x="101599" y="188714"/>
                </a:lnTo>
                <a:lnTo>
                  <a:pt x="106172" y="249111"/>
                </a:lnTo>
                <a:lnTo>
                  <a:pt x="109581" y="315246"/>
                </a:lnTo>
                <a:lnTo>
                  <a:pt x="111712" y="386172"/>
                </a:lnTo>
                <a:lnTo>
                  <a:pt x="112447" y="460939"/>
                </a:lnTo>
                <a:lnTo>
                  <a:pt x="111712" y="535706"/>
                </a:lnTo>
                <a:lnTo>
                  <a:pt x="109581" y="606631"/>
                </a:lnTo>
                <a:lnTo>
                  <a:pt x="106172" y="672767"/>
                </a:lnTo>
                <a:lnTo>
                  <a:pt x="101599" y="733164"/>
                </a:lnTo>
                <a:lnTo>
                  <a:pt x="95980" y="786872"/>
                </a:lnTo>
                <a:lnTo>
                  <a:pt x="89429" y="832944"/>
                </a:lnTo>
                <a:lnTo>
                  <a:pt x="82062" y="870429"/>
                </a:lnTo>
                <a:lnTo>
                  <a:pt x="65343" y="915845"/>
                </a:lnTo>
                <a:lnTo>
                  <a:pt x="56223" y="921878"/>
                </a:lnTo>
                <a:lnTo>
                  <a:pt x="47104" y="915845"/>
                </a:lnTo>
                <a:lnTo>
                  <a:pt x="30385" y="870429"/>
                </a:lnTo>
                <a:lnTo>
                  <a:pt x="23018" y="832944"/>
                </a:lnTo>
                <a:lnTo>
                  <a:pt x="16467" y="786872"/>
                </a:lnTo>
                <a:lnTo>
                  <a:pt x="10847" y="733164"/>
                </a:lnTo>
                <a:lnTo>
                  <a:pt x="6275" y="672767"/>
                </a:lnTo>
                <a:lnTo>
                  <a:pt x="2866" y="606631"/>
                </a:lnTo>
                <a:lnTo>
                  <a:pt x="735" y="535706"/>
                </a:lnTo>
                <a:lnTo>
                  <a:pt x="0" y="460939"/>
                </a:lnTo>
                <a:close/>
              </a:path>
            </a:pathLst>
          </a:custGeom>
          <a:ln w="17639">
            <a:solidFill>
              <a:srgbClr val="E46C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680861" y="3173613"/>
            <a:ext cx="59055" cy="629285"/>
          </a:xfrm>
          <a:custGeom>
            <a:avLst/>
            <a:gdLst/>
            <a:ahLst/>
            <a:cxnLst/>
            <a:rect l="l" t="t" r="r" b="b"/>
            <a:pathLst>
              <a:path w="59054" h="629285">
                <a:moveTo>
                  <a:pt x="29213" y="0"/>
                </a:moveTo>
                <a:lnTo>
                  <a:pt x="10942" y="69087"/>
                </a:lnTo>
                <a:lnTo>
                  <a:pt x="6418" y="117787"/>
                </a:lnTo>
                <a:lnTo>
                  <a:pt x="2969" y="176178"/>
                </a:lnTo>
                <a:lnTo>
                  <a:pt x="771" y="242370"/>
                </a:lnTo>
                <a:lnTo>
                  <a:pt x="0" y="314477"/>
                </a:lnTo>
                <a:lnTo>
                  <a:pt x="771" y="386584"/>
                </a:lnTo>
                <a:lnTo>
                  <a:pt x="2969" y="452776"/>
                </a:lnTo>
                <a:lnTo>
                  <a:pt x="6418" y="511167"/>
                </a:lnTo>
                <a:lnTo>
                  <a:pt x="10942" y="559867"/>
                </a:lnTo>
                <a:lnTo>
                  <a:pt x="22515" y="620649"/>
                </a:lnTo>
                <a:lnTo>
                  <a:pt x="29213" y="628954"/>
                </a:lnTo>
                <a:lnTo>
                  <a:pt x="35912" y="620649"/>
                </a:lnTo>
                <a:lnTo>
                  <a:pt x="47486" y="559867"/>
                </a:lnTo>
                <a:lnTo>
                  <a:pt x="52010" y="511167"/>
                </a:lnTo>
                <a:lnTo>
                  <a:pt x="55459" y="452776"/>
                </a:lnTo>
                <a:lnTo>
                  <a:pt x="57657" y="386584"/>
                </a:lnTo>
                <a:lnTo>
                  <a:pt x="58428" y="314477"/>
                </a:lnTo>
                <a:lnTo>
                  <a:pt x="57657" y="242370"/>
                </a:lnTo>
                <a:lnTo>
                  <a:pt x="55459" y="176178"/>
                </a:lnTo>
                <a:lnTo>
                  <a:pt x="52010" y="117787"/>
                </a:lnTo>
                <a:lnTo>
                  <a:pt x="47486" y="69087"/>
                </a:lnTo>
                <a:lnTo>
                  <a:pt x="35912" y="8305"/>
                </a:lnTo>
                <a:lnTo>
                  <a:pt x="2921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6680861" y="3173613"/>
            <a:ext cx="59055" cy="629285"/>
          </a:xfrm>
          <a:custGeom>
            <a:avLst/>
            <a:gdLst/>
            <a:ahLst/>
            <a:cxnLst/>
            <a:rect l="l" t="t" r="r" b="b"/>
            <a:pathLst>
              <a:path w="59054" h="629285">
                <a:moveTo>
                  <a:pt x="0" y="314477"/>
                </a:moveTo>
                <a:lnTo>
                  <a:pt x="771" y="242370"/>
                </a:lnTo>
                <a:lnTo>
                  <a:pt x="2969" y="176178"/>
                </a:lnTo>
                <a:lnTo>
                  <a:pt x="6418" y="117787"/>
                </a:lnTo>
                <a:lnTo>
                  <a:pt x="10942" y="69087"/>
                </a:lnTo>
                <a:lnTo>
                  <a:pt x="22515" y="8305"/>
                </a:lnTo>
                <a:lnTo>
                  <a:pt x="29214" y="0"/>
                </a:lnTo>
                <a:lnTo>
                  <a:pt x="35912" y="8305"/>
                </a:lnTo>
                <a:lnTo>
                  <a:pt x="47486" y="69087"/>
                </a:lnTo>
                <a:lnTo>
                  <a:pt x="52010" y="117787"/>
                </a:lnTo>
                <a:lnTo>
                  <a:pt x="55459" y="176178"/>
                </a:lnTo>
                <a:lnTo>
                  <a:pt x="57656" y="242370"/>
                </a:lnTo>
                <a:lnTo>
                  <a:pt x="58428" y="314477"/>
                </a:lnTo>
                <a:lnTo>
                  <a:pt x="57656" y="386584"/>
                </a:lnTo>
                <a:lnTo>
                  <a:pt x="55459" y="452777"/>
                </a:lnTo>
                <a:lnTo>
                  <a:pt x="52010" y="511167"/>
                </a:lnTo>
                <a:lnTo>
                  <a:pt x="47486" y="559868"/>
                </a:lnTo>
                <a:lnTo>
                  <a:pt x="35912" y="620649"/>
                </a:lnTo>
                <a:lnTo>
                  <a:pt x="29214" y="628955"/>
                </a:lnTo>
                <a:lnTo>
                  <a:pt x="22515" y="620649"/>
                </a:lnTo>
                <a:lnTo>
                  <a:pt x="10942" y="559868"/>
                </a:lnTo>
                <a:lnTo>
                  <a:pt x="6418" y="511167"/>
                </a:lnTo>
                <a:lnTo>
                  <a:pt x="2969" y="452777"/>
                </a:lnTo>
                <a:lnTo>
                  <a:pt x="771" y="386584"/>
                </a:lnTo>
                <a:lnTo>
                  <a:pt x="0" y="314477"/>
                </a:lnTo>
                <a:close/>
              </a:path>
            </a:pathLst>
          </a:custGeom>
          <a:ln w="1763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6607202" y="1401507"/>
            <a:ext cx="290830" cy="1823085"/>
          </a:xfrm>
          <a:custGeom>
            <a:avLst/>
            <a:gdLst/>
            <a:ahLst/>
            <a:cxnLst/>
            <a:rect l="l" t="t" r="r" b="b"/>
            <a:pathLst>
              <a:path w="290829" h="1823085">
                <a:moveTo>
                  <a:pt x="56469" y="5294"/>
                </a:moveTo>
                <a:lnTo>
                  <a:pt x="97403" y="1022"/>
                </a:lnTo>
                <a:lnTo>
                  <a:pt x="136619" y="0"/>
                </a:lnTo>
                <a:lnTo>
                  <a:pt x="172400" y="5475"/>
                </a:lnTo>
                <a:lnTo>
                  <a:pt x="203029" y="20699"/>
                </a:lnTo>
                <a:lnTo>
                  <a:pt x="223654" y="33022"/>
                </a:lnTo>
                <a:lnTo>
                  <a:pt x="241455" y="43496"/>
                </a:lnTo>
                <a:lnTo>
                  <a:pt x="267942" y="103263"/>
                </a:lnTo>
                <a:lnTo>
                  <a:pt x="276310" y="174737"/>
                </a:lnTo>
                <a:lnTo>
                  <a:pt x="280913" y="246955"/>
                </a:lnTo>
                <a:lnTo>
                  <a:pt x="283184" y="290698"/>
                </a:lnTo>
                <a:lnTo>
                  <a:pt x="285302" y="338561"/>
                </a:lnTo>
                <a:lnTo>
                  <a:pt x="287166" y="389821"/>
                </a:lnTo>
                <a:lnTo>
                  <a:pt x="288674" y="443751"/>
                </a:lnTo>
                <a:lnTo>
                  <a:pt x="289726" y="499624"/>
                </a:lnTo>
                <a:lnTo>
                  <a:pt x="290221" y="556717"/>
                </a:lnTo>
                <a:lnTo>
                  <a:pt x="290059" y="614302"/>
                </a:lnTo>
                <a:lnTo>
                  <a:pt x="289140" y="671655"/>
                </a:lnTo>
                <a:lnTo>
                  <a:pt x="287361" y="728049"/>
                </a:lnTo>
                <a:lnTo>
                  <a:pt x="284623" y="782759"/>
                </a:lnTo>
                <a:lnTo>
                  <a:pt x="280826" y="835059"/>
                </a:lnTo>
                <a:lnTo>
                  <a:pt x="275867" y="884224"/>
                </a:lnTo>
                <a:lnTo>
                  <a:pt x="269648" y="929527"/>
                </a:lnTo>
                <a:lnTo>
                  <a:pt x="258236" y="987972"/>
                </a:lnTo>
                <a:lnTo>
                  <a:pt x="243266" y="1045467"/>
                </a:lnTo>
                <a:lnTo>
                  <a:pt x="225472" y="1101701"/>
                </a:lnTo>
                <a:lnTo>
                  <a:pt x="205592" y="1156361"/>
                </a:lnTo>
                <a:lnTo>
                  <a:pt x="184360" y="1209134"/>
                </a:lnTo>
                <a:lnTo>
                  <a:pt x="162513" y="1259709"/>
                </a:lnTo>
                <a:lnTo>
                  <a:pt x="140785" y="1307772"/>
                </a:lnTo>
                <a:lnTo>
                  <a:pt x="119914" y="1353012"/>
                </a:lnTo>
                <a:lnTo>
                  <a:pt x="100634" y="1395115"/>
                </a:lnTo>
                <a:lnTo>
                  <a:pt x="83682" y="1433769"/>
                </a:lnTo>
                <a:lnTo>
                  <a:pt x="69792" y="1468663"/>
                </a:lnTo>
                <a:lnTo>
                  <a:pt x="42052" y="1540146"/>
                </a:lnTo>
                <a:lnTo>
                  <a:pt x="23576" y="1584191"/>
                </a:lnTo>
                <a:lnTo>
                  <a:pt x="11554" y="1616684"/>
                </a:lnTo>
                <a:lnTo>
                  <a:pt x="3174" y="1653509"/>
                </a:lnTo>
                <a:lnTo>
                  <a:pt x="0" y="1704895"/>
                </a:lnTo>
                <a:lnTo>
                  <a:pt x="2758" y="1760373"/>
                </a:lnTo>
                <a:lnTo>
                  <a:pt x="7390" y="1804780"/>
                </a:lnTo>
                <a:lnTo>
                  <a:pt x="9836" y="1822951"/>
                </a:lnTo>
              </a:path>
            </a:pathLst>
          </a:custGeom>
          <a:ln w="264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002241" y="1195000"/>
            <a:ext cx="528320" cy="477520"/>
          </a:xfrm>
          <a:custGeom>
            <a:avLst/>
            <a:gdLst/>
            <a:ahLst/>
            <a:cxnLst/>
            <a:rect l="l" t="t" r="r" b="b"/>
            <a:pathLst>
              <a:path w="528319" h="477519">
                <a:moveTo>
                  <a:pt x="0" y="477520"/>
                </a:moveTo>
                <a:lnTo>
                  <a:pt x="528064" y="477520"/>
                </a:lnTo>
                <a:lnTo>
                  <a:pt x="528064" y="0"/>
                </a:lnTo>
                <a:lnTo>
                  <a:pt x="0" y="0"/>
                </a:lnTo>
                <a:lnTo>
                  <a:pt x="0" y="477520"/>
                </a:lnTo>
                <a:close/>
              </a:path>
            </a:pathLst>
          </a:custGeom>
          <a:solidFill>
            <a:srgbClr val="DCE6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002241" y="1195000"/>
            <a:ext cx="528320" cy="477520"/>
          </a:xfrm>
          <a:custGeom>
            <a:avLst/>
            <a:gdLst/>
            <a:ahLst/>
            <a:cxnLst/>
            <a:rect l="l" t="t" r="r" b="b"/>
            <a:pathLst>
              <a:path w="528319" h="477519">
                <a:moveTo>
                  <a:pt x="0" y="0"/>
                </a:moveTo>
                <a:lnTo>
                  <a:pt x="528064" y="0"/>
                </a:lnTo>
                <a:lnTo>
                  <a:pt x="528064" y="477519"/>
                </a:lnTo>
                <a:lnTo>
                  <a:pt x="0" y="477519"/>
                </a:lnTo>
                <a:lnTo>
                  <a:pt x="0" y="0"/>
                </a:lnTo>
                <a:close/>
              </a:path>
            </a:pathLst>
          </a:custGeom>
          <a:ln w="17664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102563" y="1286744"/>
            <a:ext cx="252729" cy="294640"/>
          </a:xfrm>
          <a:custGeom>
            <a:avLst/>
            <a:gdLst/>
            <a:ahLst/>
            <a:cxnLst/>
            <a:rect l="l" t="t" r="r" b="b"/>
            <a:pathLst>
              <a:path w="252730" h="294640">
                <a:moveTo>
                  <a:pt x="151188" y="0"/>
                </a:moveTo>
                <a:lnTo>
                  <a:pt x="101267" y="0"/>
                </a:lnTo>
                <a:lnTo>
                  <a:pt x="61849" y="7979"/>
                </a:lnTo>
                <a:lnTo>
                  <a:pt x="29660" y="29739"/>
                </a:lnTo>
                <a:lnTo>
                  <a:pt x="7958" y="62014"/>
                </a:lnTo>
                <a:lnTo>
                  <a:pt x="0" y="101537"/>
                </a:lnTo>
                <a:lnTo>
                  <a:pt x="0" y="192491"/>
                </a:lnTo>
                <a:lnTo>
                  <a:pt x="7958" y="232014"/>
                </a:lnTo>
                <a:lnTo>
                  <a:pt x="29660" y="264289"/>
                </a:lnTo>
                <a:lnTo>
                  <a:pt x="61849" y="286049"/>
                </a:lnTo>
                <a:lnTo>
                  <a:pt x="101267" y="294029"/>
                </a:lnTo>
                <a:lnTo>
                  <a:pt x="151188" y="294029"/>
                </a:lnTo>
                <a:lnTo>
                  <a:pt x="190606" y="286049"/>
                </a:lnTo>
                <a:lnTo>
                  <a:pt x="222795" y="264289"/>
                </a:lnTo>
                <a:lnTo>
                  <a:pt x="244497" y="232014"/>
                </a:lnTo>
                <a:lnTo>
                  <a:pt x="252455" y="192491"/>
                </a:lnTo>
                <a:lnTo>
                  <a:pt x="252455" y="101537"/>
                </a:lnTo>
                <a:lnTo>
                  <a:pt x="244497" y="62014"/>
                </a:lnTo>
                <a:lnTo>
                  <a:pt x="222795" y="29739"/>
                </a:lnTo>
                <a:lnTo>
                  <a:pt x="190606" y="7979"/>
                </a:lnTo>
                <a:lnTo>
                  <a:pt x="151188" y="0"/>
                </a:lnTo>
                <a:close/>
              </a:path>
            </a:pathLst>
          </a:custGeom>
          <a:solidFill>
            <a:srgbClr val="FFFF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102563" y="1286744"/>
            <a:ext cx="252729" cy="294640"/>
          </a:xfrm>
          <a:custGeom>
            <a:avLst/>
            <a:gdLst/>
            <a:ahLst/>
            <a:cxnLst/>
            <a:rect l="l" t="t" r="r" b="b"/>
            <a:pathLst>
              <a:path w="252730" h="294640">
                <a:moveTo>
                  <a:pt x="0" y="101537"/>
                </a:moveTo>
                <a:lnTo>
                  <a:pt x="7958" y="62014"/>
                </a:lnTo>
                <a:lnTo>
                  <a:pt x="29660" y="29739"/>
                </a:lnTo>
                <a:lnTo>
                  <a:pt x="61849" y="7979"/>
                </a:lnTo>
                <a:lnTo>
                  <a:pt x="101267" y="0"/>
                </a:lnTo>
                <a:lnTo>
                  <a:pt x="151188" y="0"/>
                </a:lnTo>
                <a:lnTo>
                  <a:pt x="190606" y="7979"/>
                </a:lnTo>
                <a:lnTo>
                  <a:pt x="222795" y="29739"/>
                </a:lnTo>
                <a:lnTo>
                  <a:pt x="244498" y="62014"/>
                </a:lnTo>
                <a:lnTo>
                  <a:pt x="252456" y="101537"/>
                </a:lnTo>
                <a:lnTo>
                  <a:pt x="252456" y="192490"/>
                </a:lnTo>
                <a:lnTo>
                  <a:pt x="244498" y="232013"/>
                </a:lnTo>
                <a:lnTo>
                  <a:pt x="222795" y="264288"/>
                </a:lnTo>
                <a:lnTo>
                  <a:pt x="190606" y="286049"/>
                </a:lnTo>
                <a:lnTo>
                  <a:pt x="151188" y="294028"/>
                </a:lnTo>
                <a:lnTo>
                  <a:pt x="101267" y="294028"/>
                </a:lnTo>
                <a:lnTo>
                  <a:pt x="61849" y="286049"/>
                </a:lnTo>
                <a:lnTo>
                  <a:pt x="29660" y="264288"/>
                </a:lnTo>
                <a:lnTo>
                  <a:pt x="7958" y="232013"/>
                </a:lnTo>
                <a:lnTo>
                  <a:pt x="0" y="192490"/>
                </a:lnTo>
                <a:lnTo>
                  <a:pt x="0" y="101537"/>
                </a:lnTo>
                <a:close/>
              </a:path>
            </a:pathLst>
          </a:custGeom>
          <a:ln w="17658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480673" y="1221531"/>
            <a:ext cx="131211" cy="42666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6124134" y="1157417"/>
            <a:ext cx="528320" cy="477520"/>
          </a:xfrm>
          <a:custGeom>
            <a:avLst/>
            <a:gdLst/>
            <a:ahLst/>
            <a:cxnLst/>
            <a:rect l="l" t="t" r="r" b="b"/>
            <a:pathLst>
              <a:path w="528320" h="477519">
                <a:moveTo>
                  <a:pt x="0" y="477520"/>
                </a:moveTo>
                <a:lnTo>
                  <a:pt x="528063" y="477520"/>
                </a:lnTo>
                <a:lnTo>
                  <a:pt x="528063" y="0"/>
                </a:lnTo>
                <a:lnTo>
                  <a:pt x="0" y="0"/>
                </a:lnTo>
                <a:lnTo>
                  <a:pt x="0" y="477520"/>
                </a:lnTo>
                <a:close/>
              </a:path>
            </a:pathLst>
          </a:custGeom>
          <a:solidFill>
            <a:srgbClr val="DCE6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6124133" y="1157417"/>
            <a:ext cx="528320" cy="477520"/>
          </a:xfrm>
          <a:custGeom>
            <a:avLst/>
            <a:gdLst/>
            <a:ahLst/>
            <a:cxnLst/>
            <a:rect l="l" t="t" r="r" b="b"/>
            <a:pathLst>
              <a:path w="528320" h="477519">
                <a:moveTo>
                  <a:pt x="528064" y="477519"/>
                </a:moveTo>
                <a:lnTo>
                  <a:pt x="0" y="477519"/>
                </a:lnTo>
                <a:lnTo>
                  <a:pt x="0" y="0"/>
                </a:lnTo>
                <a:lnTo>
                  <a:pt x="528064" y="0"/>
                </a:lnTo>
                <a:lnTo>
                  <a:pt x="528064" y="477519"/>
                </a:lnTo>
                <a:close/>
              </a:path>
            </a:pathLst>
          </a:custGeom>
          <a:ln w="17664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6299420" y="1249163"/>
            <a:ext cx="252729" cy="294640"/>
          </a:xfrm>
          <a:custGeom>
            <a:avLst/>
            <a:gdLst/>
            <a:ahLst/>
            <a:cxnLst/>
            <a:rect l="l" t="t" r="r" b="b"/>
            <a:pathLst>
              <a:path w="252729" h="294640">
                <a:moveTo>
                  <a:pt x="151188" y="0"/>
                </a:moveTo>
                <a:lnTo>
                  <a:pt x="101267" y="0"/>
                </a:lnTo>
                <a:lnTo>
                  <a:pt x="61849" y="7979"/>
                </a:lnTo>
                <a:lnTo>
                  <a:pt x="29660" y="29739"/>
                </a:lnTo>
                <a:lnTo>
                  <a:pt x="7958" y="62014"/>
                </a:lnTo>
                <a:lnTo>
                  <a:pt x="0" y="101536"/>
                </a:lnTo>
                <a:lnTo>
                  <a:pt x="0" y="192490"/>
                </a:lnTo>
                <a:lnTo>
                  <a:pt x="7958" y="232013"/>
                </a:lnTo>
                <a:lnTo>
                  <a:pt x="29660" y="264288"/>
                </a:lnTo>
                <a:lnTo>
                  <a:pt x="61849" y="286048"/>
                </a:lnTo>
                <a:lnTo>
                  <a:pt x="101267" y="294027"/>
                </a:lnTo>
                <a:lnTo>
                  <a:pt x="151188" y="294027"/>
                </a:lnTo>
                <a:lnTo>
                  <a:pt x="190606" y="286048"/>
                </a:lnTo>
                <a:lnTo>
                  <a:pt x="222795" y="264288"/>
                </a:lnTo>
                <a:lnTo>
                  <a:pt x="244497" y="232013"/>
                </a:lnTo>
                <a:lnTo>
                  <a:pt x="252455" y="192490"/>
                </a:lnTo>
                <a:lnTo>
                  <a:pt x="252455" y="101536"/>
                </a:lnTo>
                <a:lnTo>
                  <a:pt x="244497" y="62014"/>
                </a:lnTo>
                <a:lnTo>
                  <a:pt x="222795" y="29739"/>
                </a:lnTo>
                <a:lnTo>
                  <a:pt x="190606" y="7979"/>
                </a:lnTo>
                <a:lnTo>
                  <a:pt x="151188" y="0"/>
                </a:lnTo>
                <a:close/>
              </a:path>
            </a:pathLst>
          </a:custGeom>
          <a:solidFill>
            <a:srgbClr val="FFFF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6299420" y="1249162"/>
            <a:ext cx="252729" cy="294640"/>
          </a:xfrm>
          <a:custGeom>
            <a:avLst/>
            <a:gdLst/>
            <a:ahLst/>
            <a:cxnLst/>
            <a:rect l="l" t="t" r="r" b="b"/>
            <a:pathLst>
              <a:path w="252729" h="294640">
                <a:moveTo>
                  <a:pt x="252456" y="192490"/>
                </a:moveTo>
                <a:lnTo>
                  <a:pt x="244498" y="232013"/>
                </a:lnTo>
                <a:lnTo>
                  <a:pt x="222795" y="264288"/>
                </a:lnTo>
                <a:lnTo>
                  <a:pt x="190606" y="286049"/>
                </a:lnTo>
                <a:lnTo>
                  <a:pt x="151188" y="294028"/>
                </a:lnTo>
                <a:lnTo>
                  <a:pt x="101267" y="294028"/>
                </a:lnTo>
                <a:lnTo>
                  <a:pt x="61849" y="286049"/>
                </a:lnTo>
                <a:lnTo>
                  <a:pt x="29660" y="264288"/>
                </a:lnTo>
                <a:lnTo>
                  <a:pt x="7958" y="232013"/>
                </a:lnTo>
                <a:lnTo>
                  <a:pt x="0" y="192490"/>
                </a:lnTo>
                <a:lnTo>
                  <a:pt x="0" y="101537"/>
                </a:lnTo>
                <a:lnTo>
                  <a:pt x="7958" y="62014"/>
                </a:lnTo>
                <a:lnTo>
                  <a:pt x="29660" y="29739"/>
                </a:lnTo>
                <a:lnTo>
                  <a:pt x="61849" y="7979"/>
                </a:lnTo>
                <a:lnTo>
                  <a:pt x="101267" y="0"/>
                </a:lnTo>
                <a:lnTo>
                  <a:pt x="151188" y="0"/>
                </a:lnTo>
                <a:lnTo>
                  <a:pt x="190606" y="7979"/>
                </a:lnTo>
                <a:lnTo>
                  <a:pt x="222795" y="29739"/>
                </a:lnTo>
                <a:lnTo>
                  <a:pt x="244498" y="62014"/>
                </a:lnTo>
                <a:lnTo>
                  <a:pt x="252456" y="101537"/>
                </a:lnTo>
                <a:lnTo>
                  <a:pt x="252456" y="192490"/>
                </a:lnTo>
                <a:close/>
              </a:path>
            </a:pathLst>
          </a:custGeom>
          <a:ln w="17658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6040349" y="1185050"/>
            <a:ext cx="146645" cy="42888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 txBox="1"/>
          <p:nvPr/>
        </p:nvSpPr>
        <p:spPr>
          <a:xfrm>
            <a:off x="922800" y="1682055"/>
            <a:ext cx="751840" cy="4584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2705" algn="ctr">
              <a:lnSpc>
                <a:spcPts val="1510"/>
              </a:lnSpc>
              <a:spcBef>
                <a:spcPts val="100"/>
              </a:spcBef>
            </a:pPr>
            <a:r>
              <a:rPr sz="1300" spc="-15" dirty="0">
                <a:latin typeface="Calibri"/>
                <a:cs typeface="Calibri"/>
              </a:rPr>
              <a:t>RX</a:t>
            </a:r>
            <a:r>
              <a:rPr sz="1300" spc="-55" dirty="0">
                <a:latin typeface="Calibri"/>
                <a:cs typeface="Calibri"/>
              </a:rPr>
              <a:t> </a:t>
            </a:r>
            <a:r>
              <a:rPr sz="1300" spc="-20" dirty="0">
                <a:latin typeface="Calibri"/>
                <a:cs typeface="Calibri"/>
              </a:rPr>
              <a:t>Side</a:t>
            </a:r>
            <a:endParaRPr sz="1300">
              <a:latin typeface="Calibri"/>
              <a:cs typeface="Calibri"/>
            </a:endParaRPr>
          </a:p>
          <a:p>
            <a:pPr marR="3810" algn="ctr">
              <a:lnSpc>
                <a:spcPts val="910"/>
              </a:lnSpc>
            </a:pPr>
            <a:r>
              <a:rPr sz="800" spc="5" dirty="0">
                <a:latin typeface="Calibri"/>
                <a:cs typeface="Calibri"/>
              </a:rPr>
              <a:t>OTB (dinding)</a:t>
            </a:r>
            <a:endParaRPr sz="800">
              <a:latin typeface="Calibri"/>
              <a:cs typeface="Calibri"/>
            </a:endParaRPr>
          </a:p>
          <a:p>
            <a:pPr marR="5080" algn="ctr">
              <a:lnSpc>
                <a:spcPct val="100000"/>
              </a:lnSpc>
              <a:spcBef>
                <a:spcPts val="25"/>
              </a:spcBef>
            </a:pPr>
            <a:r>
              <a:rPr sz="800" spc="5" dirty="0">
                <a:latin typeface="Calibri"/>
                <a:cs typeface="Calibri"/>
              </a:rPr>
              <a:t>kapasitas 12</a:t>
            </a:r>
            <a:r>
              <a:rPr sz="800" spc="-20" dirty="0">
                <a:latin typeface="Calibri"/>
                <a:cs typeface="Calibri"/>
              </a:rPr>
              <a:t> </a:t>
            </a:r>
            <a:r>
              <a:rPr sz="800" spc="5" dirty="0">
                <a:latin typeface="Calibri"/>
                <a:cs typeface="Calibri"/>
              </a:rPr>
              <a:t>core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5996185" y="1642431"/>
            <a:ext cx="751840" cy="4705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35" algn="ctr">
              <a:lnSpc>
                <a:spcPts val="1545"/>
              </a:lnSpc>
              <a:spcBef>
                <a:spcPts val="100"/>
              </a:spcBef>
            </a:pPr>
            <a:r>
              <a:rPr sz="1300" spc="-15" dirty="0">
                <a:latin typeface="Calibri"/>
                <a:cs typeface="Calibri"/>
              </a:rPr>
              <a:t>TX</a:t>
            </a:r>
            <a:r>
              <a:rPr sz="1300" spc="-55" dirty="0">
                <a:latin typeface="Calibri"/>
                <a:cs typeface="Calibri"/>
              </a:rPr>
              <a:t> </a:t>
            </a:r>
            <a:r>
              <a:rPr sz="1300" spc="-20" dirty="0">
                <a:latin typeface="Calibri"/>
                <a:cs typeface="Calibri"/>
              </a:rPr>
              <a:t>Side</a:t>
            </a:r>
            <a:endParaRPr sz="1300">
              <a:latin typeface="Calibri"/>
              <a:cs typeface="Calibri"/>
            </a:endParaRPr>
          </a:p>
          <a:p>
            <a:pPr marR="3810" algn="ctr">
              <a:lnSpc>
                <a:spcPts val="944"/>
              </a:lnSpc>
            </a:pPr>
            <a:r>
              <a:rPr sz="800" spc="5" dirty="0">
                <a:latin typeface="Calibri"/>
                <a:cs typeface="Calibri"/>
              </a:rPr>
              <a:t>OTB (dinding)</a:t>
            </a:r>
            <a:endParaRPr sz="800">
              <a:latin typeface="Calibri"/>
              <a:cs typeface="Calibri"/>
            </a:endParaRPr>
          </a:p>
          <a:p>
            <a:pPr marR="5080" algn="ctr">
              <a:lnSpc>
                <a:spcPct val="100000"/>
              </a:lnSpc>
              <a:spcBef>
                <a:spcPts val="50"/>
              </a:spcBef>
            </a:pPr>
            <a:r>
              <a:rPr sz="800" spc="5" dirty="0">
                <a:latin typeface="Calibri"/>
                <a:cs typeface="Calibri"/>
              </a:rPr>
              <a:t>kapasitas 12</a:t>
            </a:r>
            <a:r>
              <a:rPr sz="800" spc="-20" dirty="0">
                <a:latin typeface="Calibri"/>
                <a:cs typeface="Calibri"/>
              </a:rPr>
              <a:t> </a:t>
            </a:r>
            <a:r>
              <a:rPr sz="800" spc="5" dirty="0">
                <a:latin typeface="Calibri"/>
                <a:cs typeface="Calibri"/>
              </a:rPr>
              <a:t>core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1449828" y="2948116"/>
            <a:ext cx="116205" cy="999490"/>
          </a:xfrm>
          <a:custGeom>
            <a:avLst/>
            <a:gdLst/>
            <a:ahLst/>
            <a:cxnLst/>
            <a:rect l="l" t="t" r="r" b="b"/>
            <a:pathLst>
              <a:path w="116205" h="999489">
                <a:moveTo>
                  <a:pt x="57877" y="0"/>
                </a:moveTo>
                <a:lnTo>
                  <a:pt x="31279" y="55767"/>
                </a:lnTo>
                <a:lnTo>
                  <a:pt x="23696" y="96399"/>
                </a:lnTo>
                <a:lnTo>
                  <a:pt x="16952" y="146337"/>
                </a:lnTo>
                <a:lnTo>
                  <a:pt x="11167" y="204554"/>
                </a:lnTo>
                <a:lnTo>
                  <a:pt x="6460" y="270020"/>
                </a:lnTo>
                <a:lnTo>
                  <a:pt x="2950" y="341707"/>
                </a:lnTo>
                <a:lnTo>
                  <a:pt x="757" y="418585"/>
                </a:lnTo>
                <a:lnTo>
                  <a:pt x="0" y="499628"/>
                </a:lnTo>
                <a:lnTo>
                  <a:pt x="757" y="580670"/>
                </a:lnTo>
                <a:lnTo>
                  <a:pt x="2950" y="657548"/>
                </a:lnTo>
                <a:lnTo>
                  <a:pt x="6460" y="729235"/>
                </a:lnTo>
                <a:lnTo>
                  <a:pt x="11167" y="794700"/>
                </a:lnTo>
                <a:lnTo>
                  <a:pt x="16952" y="852917"/>
                </a:lnTo>
                <a:lnTo>
                  <a:pt x="23696" y="902855"/>
                </a:lnTo>
                <a:lnTo>
                  <a:pt x="31279" y="943487"/>
                </a:lnTo>
                <a:lnTo>
                  <a:pt x="48489" y="992715"/>
                </a:lnTo>
                <a:lnTo>
                  <a:pt x="57877" y="999255"/>
                </a:lnTo>
                <a:lnTo>
                  <a:pt x="67265" y="992715"/>
                </a:lnTo>
                <a:lnTo>
                  <a:pt x="84475" y="943487"/>
                </a:lnTo>
                <a:lnTo>
                  <a:pt x="92059" y="902855"/>
                </a:lnTo>
                <a:lnTo>
                  <a:pt x="98803" y="852917"/>
                </a:lnTo>
                <a:lnTo>
                  <a:pt x="104588" y="794700"/>
                </a:lnTo>
                <a:lnTo>
                  <a:pt x="109295" y="729235"/>
                </a:lnTo>
                <a:lnTo>
                  <a:pt x="112804" y="657548"/>
                </a:lnTo>
                <a:lnTo>
                  <a:pt x="114997" y="580670"/>
                </a:lnTo>
                <a:lnTo>
                  <a:pt x="115755" y="499628"/>
                </a:lnTo>
                <a:lnTo>
                  <a:pt x="114997" y="418585"/>
                </a:lnTo>
                <a:lnTo>
                  <a:pt x="112804" y="341707"/>
                </a:lnTo>
                <a:lnTo>
                  <a:pt x="109295" y="270020"/>
                </a:lnTo>
                <a:lnTo>
                  <a:pt x="104588" y="204554"/>
                </a:lnTo>
                <a:lnTo>
                  <a:pt x="98803" y="146337"/>
                </a:lnTo>
                <a:lnTo>
                  <a:pt x="92059" y="96399"/>
                </a:lnTo>
                <a:lnTo>
                  <a:pt x="84475" y="55767"/>
                </a:lnTo>
                <a:lnTo>
                  <a:pt x="67265" y="6539"/>
                </a:lnTo>
                <a:lnTo>
                  <a:pt x="57877" y="0"/>
                </a:lnTo>
                <a:close/>
              </a:path>
            </a:pathLst>
          </a:custGeom>
          <a:solidFill>
            <a:srgbClr val="E46C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449828" y="2948116"/>
            <a:ext cx="116205" cy="999490"/>
          </a:xfrm>
          <a:custGeom>
            <a:avLst/>
            <a:gdLst/>
            <a:ahLst/>
            <a:cxnLst/>
            <a:rect l="l" t="t" r="r" b="b"/>
            <a:pathLst>
              <a:path w="116205" h="999489">
                <a:moveTo>
                  <a:pt x="0" y="499627"/>
                </a:moveTo>
                <a:lnTo>
                  <a:pt x="757" y="418585"/>
                </a:lnTo>
                <a:lnTo>
                  <a:pt x="2950" y="341706"/>
                </a:lnTo>
                <a:lnTo>
                  <a:pt x="6460" y="270019"/>
                </a:lnTo>
                <a:lnTo>
                  <a:pt x="11167" y="204553"/>
                </a:lnTo>
                <a:lnTo>
                  <a:pt x="16952" y="146337"/>
                </a:lnTo>
                <a:lnTo>
                  <a:pt x="23695" y="96399"/>
                </a:lnTo>
                <a:lnTo>
                  <a:pt x="31279" y="55767"/>
                </a:lnTo>
                <a:lnTo>
                  <a:pt x="48489" y="6539"/>
                </a:lnTo>
                <a:lnTo>
                  <a:pt x="57877" y="0"/>
                </a:lnTo>
                <a:lnTo>
                  <a:pt x="67265" y="6539"/>
                </a:lnTo>
                <a:lnTo>
                  <a:pt x="84475" y="55767"/>
                </a:lnTo>
                <a:lnTo>
                  <a:pt x="92059" y="96399"/>
                </a:lnTo>
                <a:lnTo>
                  <a:pt x="98803" y="146337"/>
                </a:lnTo>
                <a:lnTo>
                  <a:pt x="104588" y="204553"/>
                </a:lnTo>
                <a:lnTo>
                  <a:pt x="109295" y="270019"/>
                </a:lnTo>
                <a:lnTo>
                  <a:pt x="112804" y="341706"/>
                </a:lnTo>
                <a:lnTo>
                  <a:pt x="114998" y="418585"/>
                </a:lnTo>
                <a:lnTo>
                  <a:pt x="115755" y="499627"/>
                </a:lnTo>
                <a:lnTo>
                  <a:pt x="114998" y="580669"/>
                </a:lnTo>
                <a:lnTo>
                  <a:pt x="112804" y="657548"/>
                </a:lnTo>
                <a:lnTo>
                  <a:pt x="109295" y="729234"/>
                </a:lnTo>
                <a:lnTo>
                  <a:pt x="104588" y="794700"/>
                </a:lnTo>
                <a:lnTo>
                  <a:pt x="98803" y="852917"/>
                </a:lnTo>
                <a:lnTo>
                  <a:pt x="92059" y="902855"/>
                </a:lnTo>
                <a:lnTo>
                  <a:pt x="84475" y="943487"/>
                </a:lnTo>
                <a:lnTo>
                  <a:pt x="67265" y="992715"/>
                </a:lnTo>
                <a:lnTo>
                  <a:pt x="57877" y="999254"/>
                </a:lnTo>
                <a:lnTo>
                  <a:pt x="48489" y="992715"/>
                </a:lnTo>
                <a:lnTo>
                  <a:pt x="31279" y="943487"/>
                </a:lnTo>
                <a:lnTo>
                  <a:pt x="23695" y="902855"/>
                </a:lnTo>
                <a:lnTo>
                  <a:pt x="16952" y="852917"/>
                </a:lnTo>
                <a:lnTo>
                  <a:pt x="11167" y="794700"/>
                </a:lnTo>
                <a:lnTo>
                  <a:pt x="6460" y="729234"/>
                </a:lnTo>
                <a:lnTo>
                  <a:pt x="2950" y="657548"/>
                </a:lnTo>
                <a:lnTo>
                  <a:pt x="757" y="580669"/>
                </a:lnTo>
                <a:lnTo>
                  <a:pt x="0" y="499627"/>
                </a:lnTo>
                <a:close/>
              </a:path>
            </a:pathLst>
          </a:custGeom>
          <a:ln w="17639">
            <a:solidFill>
              <a:srgbClr val="E46C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947119" y="3108396"/>
            <a:ext cx="526415" cy="682625"/>
          </a:xfrm>
          <a:custGeom>
            <a:avLst/>
            <a:gdLst/>
            <a:ahLst/>
            <a:cxnLst/>
            <a:rect l="l" t="t" r="r" b="b"/>
            <a:pathLst>
              <a:path w="526415" h="682625">
                <a:moveTo>
                  <a:pt x="0" y="682013"/>
                </a:moveTo>
                <a:lnTo>
                  <a:pt x="525860" y="682013"/>
                </a:lnTo>
                <a:lnTo>
                  <a:pt x="525860" y="0"/>
                </a:lnTo>
                <a:lnTo>
                  <a:pt x="0" y="0"/>
                </a:lnTo>
                <a:lnTo>
                  <a:pt x="0" y="68201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947119" y="3108396"/>
            <a:ext cx="550545" cy="682625"/>
          </a:xfrm>
          <a:custGeom>
            <a:avLst/>
            <a:gdLst/>
            <a:ahLst/>
            <a:cxnLst/>
            <a:rect l="l" t="t" r="r" b="b"/>
            <a:pathLst>
              <a:path w="550544" h="682625">
                <a:moveTo>
                  <a:pt x="0" y="0"/>
                </a:moveTo>
                <a:lnTo>
                  <a:pt x="550113" y="0"/>
                </a:lnTo>
                <a:lnTo>
                  <a:pt x="550113" y="682013"/>
                </a:lnTo>
                <a:lnTo>
                  <a:pt x="0" y="682013"/>
                </a:lnTo>
                <a:lnTo>
                  <a:pt x="0" y="0"/>
                </a:lnTo>
                <a:close/>
              </a:path>
            </a:pathLst>
          </a:custGeom>
          <a:ln w="1765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860028" y="2948116"/>
            <a:ext cx="108585" cy="999490"/>
          </a:xfrm>
          <a:custGeom>
            <a:avLst/>
            <a:gdLst/>
            <a:ahLst/>
            <a:cxnLst/>
            <a:rect l="l" t="t" r="r" b="b"/>
            <a:pathLst>
              <a:path w="108584" h="999489">
                <a:moveTo>
                  <a:pt x="54019" y="0"/>
                </a:moveTo>
                <a:lnTo>
                  <a:pt x="29194" y="55767"/>
                </a:lnTo>
                <a:lnTo>
                  <a:pt x="22116" y="96399"/>
                </a:lnTo>
                <a:lnTo>
                  <a:pt x="15821" y="146337"/>
                </a:lnTo>
                <a:lnTo>
                  <a:pt x="10422" y="204554"/>
                </a:lnTo>
                <a:lnTo>
                  <a:pt x="6029" y="270020"/>
                </a:lnTo>
                <a:lnTo>
                  <a:pt x="2753" y="341707"/>
                </a:lnTo>
                <a:lnTo>
                  <a:pt x="707" y="418585"/>
                </a:lnTo>
                <a:lnTo>
                  <a:pt x="0" y="499628"/>
                </a:lnTo>
                <a:lnTo>
                  <a:pt x="707" y="580670"/>
                </a:lnTo>
                <a:lnTo>
                  <a:pt x="2753" y="657548"/>
                </a:lnTo>
                <a:lnTo>
                  <a:pt x="6029" y="729235"/>
                </a:lnTo>
                <a:lnTo>
                  <a:pt x="10422" y="794700"/>
                </a:lnTo>
                <a:lnTo>
                  <a:pt x="15821" y="852917"/>
                </a:lnTo>
                <a:lnTo>
                  <a:pt x="22116" y="902855"/>
                </a:lnTo>
                <a:lnTo>
                  <a:pt x="29194" y="943487"/>
                </a:lnTo>
                <a:lnTo>
                  <a:pt x="45256" y="992715"/>
                </a:lnTo>
                <a:lnTo>
                  <a:pt x="54019" y="999255"/>
                </a:lnTo>
                <a:lnTo>
                  <a:pt x="62781" y="992715"/>
                </a:lnTo>
                <a:lnTo>
                  <a:pt x="78843" y="943487"/>
                </a:lnTo>
                <a:lnTo>
                  <a:pt x="85922" y="902855"/>
                </a:lnTo>
                <a:lnTo>
                  <a:pt x="92216" y="852917"/>
                </a:lnTo>
                <a:lnTo>
                  <a:pt x="97615" y="794700"/>
                </a:lnTo>
                <a:lnTo>
                  <a:pt x="102008" y="729235"/>
                </a:lnTo>
                <a:lnTo>
                  <a:pt x="105284" y="657548"/>
                </a:lnTo>
                <a:lnTo>
                  <a:pt x="107331" y="580670"/>
                </a:lnTo>
                <a:lnTo>
                  <a:pt x="108038" y="499628"/>
                </a:lnTo>
                <a:lnTo>
                  <a:pt x="107331" y="418585"/>
                </a:lnTo>
                <a:lnTo>
                  <a:pt x="105284" y="341707"/>
                </a:lnTo>
                <a:lnTo>
                  <a:pt x="102008" y="270020"/>
                </a:lnTo>
                <a:lnTo>
                  <a:pt x="97615" y="204554"/>
                </a:lnTo>
                <a:lnTo>
                  <a:pt x="92216" y="146337"/>
                </a:lnTo>
                <a:lnTo>
                  <a:pt x="85922" y="96399"/>
                </a:lnTo>
                <a:lnTo>
                  <a:pt x="78843" y="55767"/>
                </a:lnTo>
                <a:lnTo>
                  <a:pt x="62781" y="6539"/>
                </a:lnTo>
                <a:lnTo>
                  <a:pt x="54019" y="0"/>
                </a:lnTo>
                <a:close/>
              </a:path>
            </a:pathLst>
          </a:custGeom>
          <a:solidFill>
            <a:srgbClr val="E46C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860028" y="2948116"/>
            <a:ext cx="108585" cy="999490"/>
          </a:xfrm>
          <a:custGeom>
            <a:avLst/>
            <a:gdLst/>
            <a:ahLst/>
            <a:cxnLst/>
            <a:rect l="l" t="t" r="r" b="b"/>
            <a:pathLst>
              <a:path w="108584" h="999489">
                <a:moveTo>
                  <a:pt x="0" y="499627"/>
                </a:moveTo>
                <a:lnTo>
                  <a:pt x="707" y="418585"/>
                </a:lnTo>
                <a:lnTo>
                  <a:pt x="2753" y="341706"/>
                </a:lnTo>
                <a:lnTo>
                  <a:pt x="6029" y="270019"/>
                </a:lnTo>
                <a:lnTo>
                  <a:pt x="10422" y="204553"/>
                </a:lnTo>
                <a:lnTo>
                  <a:pt x="15821" y="146337"/>
                </a:lnTo>
                <a:lnTo>
                  <a:pt x="22116" y="96399"/>
                </a:lnTo>
                <a:lnTo>
                  <a:pt x="29194" y="55767"/>
                </a:lnTo>
                <a:lnTo>
                  <a:pt x="45256" y="6539"/>
                </a:lnTo>
                <a:lnTo>
                  <a:pt x="54019" y="0"/>
                </a:lnTo>
                <a:lnTo>
                  <a:pt x="62781" y="6539"/>
                </a:lnTo>
                <a:lnTo>
                  <a:pt x="78843" y="55767"/>
                </a:lnTo>
                <a:lnTo>
                  <a:pt x="85922" y="96399"/>
                </a:lnTo>
                <a:lnTo>
                  <a:pt x="92216" y="146337"/>
                </a:lnTo>
                <a:lnTo>
                  <a:pt x="97615" y="204553"/>
                </a:lnTo>
                <a:lnTo>
                  <a:pt x="102008" y="270019"/>
                </a:lnTo>
                <a:lnTo>
                  <a:pt x="105284" y="341706"/>
                </a:lnTo>
                <a:lnTo>
                  <a:pt x="107331" y="418585"/>
                </a:lnTo>
                <a:lnTo>
                  <a:pt x="108038" y="499627"/>
                </a:lnTo>
                <a:lnTo>
                  <a:pt x="107331" y="580669"/>
                </a:lnTo>
                <a:lnTo>
                  <a:pt x="105284" y="657548"/>
                </a:lnTo>
                <a:lnTo>
                  <a:pt x="102008" y="729234"/>
                </a:lnTo>
                <a:lnTo>
                  <a:pt x="97615" y="794700"/>
                </a:lnTo>
                <a:lnTo>
                  <a:pt x="92216" y="852917"/>
                </a:lnTo>
                <a:lnTo>
                  <a:pt x="85922" y="902855"/>
                </a:lnTo>
                <a:lnTo>
                  <a:pt x="78843" y="943487"/>
                </a:lnTo>
                <a:lnTo>
                  <a:pt x="62781" y="992715"/>
                </a:lnTo>
                <a:lnTo>
                  <a:pt x="54019" y="999254"/>
                </a:lnTo>
                <a:lnTo>
                  <a:pt x="45256" y="992715"/>
                </a:lnTo>
                <a:lnTo>
                  <a:pt x="29194" y="943487"/>
                </a:lnTo>
                <a:lnTo>
                  <a:pt x="22116" y="902855"/>
                </a:lnTo>
                <a:lnTo>
                  <a:pt x="15821" y="852917"/>
                </a:lnTo>
                <a:lnTo>
                  <a:pt x="10422" y="794700"/>
                </a:lnTo>
                <a:lnTo>
                  <a:pt x="6029" y="729234"/>
                </a:lnTo>
                <a:lnTo>
                  <a:pt x="2753" y="657548"/>
                </a:lnTo>
                <a:lnTo>
                  <a:pt x="707" y="580669"/>
                </a:lnTo>
                <a:lnTo>
                  <a:pt x="0" y="499627"/>
                </a:lnTo>
                <a:close/>
              </a:path>
            </a:pathLst>
          </a:custGeom>
          <a:ln w="17639">
            <a:solidFill>
              <a:srgbClr val="E46C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501091" y="3108396"/>
            <a:ext cx="0" cy="682625"/>
          </a:xfrm>
          <a:custGeom>
            <a:avLst/>
            <a:gdLst/>
            <a:ahLst/>
            <a:cxnLst/>
            <a:rect l="l" t="t" r="r" b="b"/>
            <a:pathLst>
              <a:path h="682625">
                <a:moveTo>
                  <a:pt x="0" y="0"/>
                </a:moveTo>
                <a:lnTo>
                  <a:pt x="0" y="682012"/>
                </a:lnTo>
              </a:path>
            </a:pathLst>
          </a:custGeom>
          <a:ln w="5622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472980" y="3108396"/>
            <a:ext cx="56515" cy="682625"/>
          </a:xfrm>
          <a:custGeom>
            <a:avLst/>
            <a:gdLst/>
            <a:ahLst/>
            <a:cxnLst/>
            <a:rect l="l" t="t" r="r" b="b"/>
            <a:pathLst>
              <a:path w="56515" h="682625">
                <a:moveTo>
                  <a:pt x="0" y="341006"/>
                </a:moveTo>
                <a:lnTo>
                  <a:pt x="742" y="262817"/>
                </a:lnTo>
                <a:lnTo>
                  <a:pt x="2857" y="191040"/>
                </a:lnTo>
                <a:lnTo>
                  <a:pt x="6175" y="127724"/>
                </a:lnTo>
                <a:lnTo>
                  <a:pt x="10529" y="74915"/>
                </a:lnTo>
                <a:lnTo>
                  <a:pt x="15748" y="34660"/>
                </a:lnTo>
                <a:lnTo>
                  <a:pt x="28111" y="0"/>
                </a:lnTo>
                <a:lnTo>
                  <a:pt x="34557" y="9006"/>
                </a:lnTo>
                <a:lnTo>
                  <a:pt x="45694" y="74915"/>
                </a:lnTo>
                <a:lnTo>
                  <a:pt x="50047" y="127724"/>
                </a:lnTo>
                <a:lnTo>
                  <a:pt x="53366" y="191040"/>
                </a:lnTo>
                <a:lnTo>
                  <a:pt x="55481" y="262817"/>
                </a:lnTo>
                <a:lnTo>
                  <a:pt x="56223" y="341006"/>
                </a:lnTo>
                <a:lnTo>
                  <a:pt x="55481" y="419196"/>
                </a:lnTo>
                <a:lnTo>
                  <a:pt x="53366" y="490973"/>
                </a:lnTo>
                <a:lnTo>
                  <a:pt x="50047" y="554289"/>
                </a:lnTo>
                <a:lnTo>
                  <a:pt x="45694" y="607098"/>
                </a:lnTo>
                <a:lnTo>
                  <a:pt x="40474" y="647353"/>
                </a:lnTo>
                <a:lnTo>
                  <a:pt x="28111" y="682013"/>
                </a:lnTo>
                <a:lnTo>
                  <a:pt x="21666" y="673007"/>
                </a:lnTo>
                <a:lnTo>
                  <a:pt x="10529" y="607098"/>
                </a:lnTo>
                <a:lnTo>
                  <a:pt x="6175" y="554289"/>
                </a:lnTo>
                <a:lnTo>
                  <a:pt x="2857" y="490973"/>
                </a:lnTo>
                <a:lnTo>
                  <a:pt x="742" y="419196"/>
                </a:lnTo>
                <a:lnTo>
                  <a:pt x="0" y="341006"/>
                </a:lnTo>
                <a:close/>
              </a:path>
            </a:pathLst>
          </a:custGeom>
          <a:ln w="1763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763538" y="1427813"/>
            <a:ext cx="288290" cy="1769110"/>
          </a:xfrm>
          <a:custGeom>
            <a:avLst/>
            <a:gdLst/>
            <a:ahLst/>
            <a:cxnLst/>
            <a:rect l="l" t="t" r="r" b="b"/>
            <a:pathLst>
              <a:path w="288290" h="1769110">
                <a:moveTo>
                  <a:pt x="232088" y="5138"/>
                </a:moveTo>
                <a:lnTo>
                  <a:pt x="191445" y="992"/>
                </a:lnTo>
                <a:lnTo>
                  <a:pt x="152507" y="0"/>
                </a:lnTo>
                <a:lnTo>
                  <a:pt x="116979" y="5313"/>
                </a:lnTo>
                <a:lnTo>
                  <a:pt x="61401" y="34334"/>
                </a:lnTo>
                <a:lnTo>
                  <a:pt x="24711" y="88053"/>
                </a:lnTo>
                <a:lnTo>
                  <a:pt x="13807" y="169567"/>
                </a:lnTo>
                <a:lnTo>
                  <a:pt x="8909" y="245440"/>
                </a:lnTo>
                <a:lnTo>
                  <a:pt x="6514" y="291736"/>
                </a:lnTo>
                <a:lnTo>
                  <a:pt x="4319" y="342450"/>
                </a:lnTo>
                <a:lnTo>
                  <a:pt x="2447" y="396716"/>
                </a:lnTo>
                <a:lnTo>
                  <a:pt x="1022" y="453668"/>
                </a:lnTo>
                <a:lnTo>
                  <a:pt x="165" y="512438"/>
                </a:lnTo>
                <a:lnTo>
                  <a:pt x="0" y="572163"/>
                </a:lnTo>
                <a:lnTo>
                  <a:pt x="649" y="631974"/>
                </a:lnTo>
                <a:lnTo>
                  <a:pt x="2236" y="691007"/>
                </a:lnTo>
                <a:lnTo>
                  <a:pt x="4884" y="748394"/>
                </a:lnTo>
                <a:lnTo>
                  <a:pt x="8716" y="803270"/>
                </a:lnTo>
                <a:lnTo>
                  <a:pt x="13854" y="854768"/>
                </a:lnTo>
                <a:lnTo>
                  <a:pt x="20422" y="902023"/>
                </a:lnTo>
                <a:lnTo>
                  <a:pt x="31752" y="958738"/>
                </a:lnTo>
                <a:lnTo>
                  <a:pt x="46617" y="1014532"/>
                </a:lnTo>
                <a:lnTo>
                  <a:pt x="64284" y="1069102"/>
                </a:lnTo>
                <a:lnTo>
                  <a:pt x="84023" y="1122144"/>
                </a:lnTo>
                <a:lnTo>
                  <a:pt x="105104" y="1173356"/>
                </a:lnTo>
                <a:lnTo>
                  <a:pt x="126797" y="1222435"/>
                </a:lnTo>
                <a:lnTo>
                  <a:pt x="148370" y="1269076"/>
                </a:lnTo>
                <a:lnTo>
                  <a:pt x="169093" y="1312977"/>
                </a:lnTo>
                <a:lnTo>
                  <a:pt x="188237" y="1353834"/>
                </a:lnTo>
                <a:lnTo>
                  <a:pt x="205069" y="1391344"/>
                </a:lnTo>
                <a:lnTo>
                  <a:pt x="218859" y="1425205"/>
                </a:lnTo>
                <a:lnTo>
                  <a:pt x="246403" y="1494573"/>
                </a:lnTo>
                <a:lnTo>
                  <a:pt x="264748" y="1537316"/>
                </a:lnTo>
                <a:lnTo>
                  <a:pt x="276685" y="1568847"/>
                </a:lnTo>
                <a:lnTo>
                  <a:pt x="285005" y="1604582"/>
                </a:lnTo>
                <a:lnTo>
                  <a:pt x="288157" y="1654448"/>
                </a:lnTo>
                <a:lnTo>
                  <a:pt x="285419" y="1708284"/>
                </a:lnTo>
                <a:lnTo>
                  <a:pt x="280820" y="1751377"/>
                </a:lnTo>
                <a:lnTo>
                  <a:pt x="278391" y="1769011"/>
                </a:lnTo>
              </a:path>
            </a:pathLst>
          </a:custGeom>
          <a:ln w="264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2203666" y="2777175"/>
            <a:ext cx="1800225" cy="810260"/>
          </a:xfrm>
          <a:custGeom>
            <a:avLst/>
            <a:gdLst/>
            <a:ahLst/>
            <a:cxnLst/>
            <a:rect l="l" t="t" r="r" b="b"/>
            <a:pathLst>
              <a:path w="1800225" h="810260">
                <a:moveTo>
                  <a:pt x="1377541" y="0"/>
                </a:moveTo>
                <a:lnTo>
                  <a:pt x="881174" y="411954"/>
                </a:lnTo>
                <a:lnTo>
                  <a:pt x="816935" y="412755"/>
                </a:lnTo>
                <a:lnTo>
                  <a:pt x="753742" y="414545"/>
                </a:lnTo>
                <a:lnTo>
                  <a:pt x="691781" y="417294"/>
                </a:lnTo>
                <a:lnTo>
                  <a:pt x="631241" y="420975"/>
                </a:lnTo>
                <a:lnTo>
                  <a:pt x="572310" y="425556"/>
                </a:lnTo>
                <a:lnTo>
                  <a:pt x="515175" y="431010"/>
                </a:lnTo>
                <a:lnTo>
                  <a:pt x="460024" y="437306"/>
                </a:lnTo>
                <a:lnTo>
                  <a:pt x="407044" y="444416"/>
                </a:lnTo>
                <a:lnTo>
                  <a:pt x="356424" y="452310"/>
                </a:lnTo>
                <a:lnTo>
                  <a:pt x="308351" y="460959"/>
                </a:lnTo>
                <a:lnTo>
                  <a:pt x="263013" y="470334"/>
                </a:lnTo>
                <a:lnTo>
                  <a:pt x="220597" y="480405"/>
                </a:lnTo>
                <a:lnTo>
                  <a:pt x="181291" y="491143"/>
                </a:lnTo>
                <a:lnTo>
                  <a:pt x="112762" y="514504"/>
                </a:lnTo>
                <a:lnTo>
                  <a:pt x="58927" y="540181"/>
                </a:lnTo>
                <a:lnTo>
                  <a:pt x="15018" y="574751"/>
                </a:lnTo>
                <a:lnTo>
                  <a:pt x="0" y="609500"/>
                </a:lnTo>
                <a:lnTo>
                  <a:pt x="2864" y="626715"/>
                </a:lnTo>
                <a:lnTo>
                  <a:pt x="28422" y="660373"/>
                </a:lnTo>
                <a:lnTo>
                  <a:pt x="79191" y="692398"/>
                </a:lnTo>
                <a:lnTo>
                  <a:pt x="153698" y="722065"/>
                </a:lnTo>
                <a:lnTo>
                  <a:pt x="199393" y="735788"/>
                </a:lnTo>
                <a:lnTo>
                  <a:pt x="250471" y="748649"/>
                </a:lnTo>
                <a:lnTo>
                  <a:pt x="306748" y="760558"/>
                </a:lnTo>
                <a:lnTo>
                  <a:pt x="368039" y="771425"/>
                </a:lnTo>
                <a:lnTo>
                  <a:pt x="434161" y="781158"/>
                </a:lnTo>
                <a:lnTo>
                  <a:pt x="504929" y="789667"/>
                </a:lnTo>
                <a:lnTo>
                  <a:pt x="580160" y="796862"/>
                </a:lnTo>
                <a:lnTo>
                  <a:pt x="641015" y="801444"/>
                </a:lnTo>
                <a:lnTo>
                  <a:pt x="702299" y="805018"/>
                </a:lnTo>
                <a:lnTo>
                  <a:pt x="763816" y="807602"/>
                </a:lnTo>
                <a:lnTo>
                  <a:pt x="825370" y="809216"/>
                </a:lnTo>
                <a:lnTo>
                  <a:pt x="886765" y="809880"/>
                </a:lnTo>
                <a:lnTo>
                  <a:pt x="947803" y="809613"/>
                </a:lnTo>
                <a:lnTo>
                  <a:pt x="1008289" y="808435"/>
                </a:lnTo>
                <a:lnTo>
                  <a:pt x="1068026" y="806365"/>
                </a:lnTo>
                <a:lnTo>
                  <a:pt x="1126818" y="803423"/>
                </a:lnTo>
                <a:lnTo>
                  <a:pt x="1184468" y="799629"/>
                </a:lnTo>
                <a:lnTo>
                  <a:pt x="1240780" y="795001"/>
                </a:lnTo>
                <a:lnTo>
                  <a:pt x="1295558" y="789559"/>
                </a:lnTo>
                <a:lnTo>
                  <a:pt x="1348606" y="783324"/>
                </a:lnTo>
                <a:lnTo>
                  <a:pt x="1399726" y="776313"/>
                </a:lnTo>
                <a:lnTo>
                  <a:pt x="1448723" y="768548"/>
                </a:lnTo>
                <a:lnTo>
                  <a:pt x="1495399" y="760046"/>
                </a:lnTo>
                <a:lnTo>
                  <a:pt x="1539560" y="750829"/>
                </a:lnTo>
                <a:lnTo>
                  <a:pt x="1581008" y="740915"/>
                </a:lnTo>
                <a:lnTo>
                  <a:pt x="1619547" y="730324"/>
                </a:lnTo>
                <a:lnTo>
                  <a:pt x="1687112" y="707188"/>
                </a:lnTo>
                <a:lnTo>
                  <a:pt x="1740685" y="681578"/>
                </a:lnTo>
                <a:lnTo>
                  <a:pt x="1784594" y="647008"/>
                </a:lnTo>
                <a:lnTo>
                  <a:pt x="1799612" y="612259"/>
                </a:lnTo>
                <a:lnTo>
                  <a:pt x="1796747" y="595044"/>
                </a:lnTo>
                <a:lnTo>
                  <a:pt x="1771188" y="561386"/>
                </a:lnTo>
                <a:lnTo>
                  <a:pt x="1720420" y="529361"/>
                </a:lnTo>
                <a:lnTo>
                  <a:pt x="1645913" y="499694"/>
                </a:lnTo>
                <a:lnTo>
                  <a:pt x="1600217" y="485971"/>
                </a:lnTo>
                <a:lnTo>
                  <a:pt x="1549139" y="473110"/>
                </a:lnTo>
                <a:lnTo>
                  <a:pt x="1492862" y="461201"/>
                </a:lnTo>
                <a:lnTo>
                  <a:pt x="1431571" y="450334"/>
                </a:lnTo>
                <a:lnTo>
                  <a:pt x="1365449" y="440600"/>
                </a:lnTo>
                <a:lnTo>
                  <a:pt x="1294681" y="432091"/>
                </a:lnTo>
                <a:lnTo>
                  <a:pt x="1219450" y="424896"/>
                </a:lnTo>
                <a:lnTo>
                  <a:pt x="137754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2203666" y="2777175"/>
            <a:ext cx="1800225" cy="810260"/>
          </a:xfrm>
          <a:custGeom>
            <a:avLst/>
            <a:gdLst/>
            <a:ahLst/>
            <a:cxnLst/>
            <a:rect l="l" t="t" r="r" b="b"/>
            <a:pathLst>
              <a:path w="1800225" h="810260">
                <a:moveTo>
                  <a:pt x="1377540" y="0"/>
                </a:moveTo>
                <a:lnTo>
                  <a:pt x="1219450" y="424896"/>
                </a:lnTo>
                <a:lnTo>
                  <a:pt x="1294681" y="432091"/>
                </a:lnTo>
                <a:lnTo>
                  <a:pt x="1365449" y="440600"/>
                </a:lnTo>
                <a:lnTo>
                  <a:pt x="1431571" y="450334"/>
                </a:lnTo>
                <a:lnTo>
                  <a:pt x="1492862" y="461200"/>
                </a:lnTo>
                <a:lnTo>
                  <a:pt x="1549139" y="473109"/>
                </a:lnTo>
                <a:lnTo>
                  <a:pt x="1600217" y="485971"/>
                </a:lnTo>
                <a:lnTo>
                  <a:pt x="1645912" y="499693"/>
                </a:lnTo>
                <a:lnTo>
                  <a:pt x="1686041" y="514187"/>
                </a:lnTo>
                <a:lnTo>
                  <a:pt x="1748863" y="545123"/>
                </a:lnTo>
                <a:lnTo>
                  <a:pt x="1787210" y="578056"/>
                </a:lnTo>
                <a:lnTo>
                  <a:pt x="1799611" y="612259"/>
                </a:lnTo>
                <a:lnTo>
                  <a:pt x="1795621" y="629610"/>
                </a:lnTo>
                <a:lnTo>
                  <a:pt x="1766342" y="664360"/>
                </a:lnTo>
                <a:lnTo>
                  <a:pt x="1715745" y="694682"/>
                </a:lnTo>
                <a:lnTo>
                  <a:pt x="1654980" y="719075"/>
                </a:lnTo>
                <a:lnTo>
                  <a:pt x="1581007" y="740915"/>
                </a:lnTo>
                <a:lnTo>
                  <a:pt x="1539559" y="750829"/>
                </a:lnTo>
                <a:lnTo>
                  <a:pt x="1495399" y="760046"/>
                </a:lnTo>
                <a:lnTo>
                  <a:pt x="1448722" y="768548"/>
                </a:lnTo>
                <a:lnTo>
                  <a:pt x="1399726" y="776313"/>
                </a:lnTo>
                <a:lnTo>
                  <a:pt x="1348605" y="783324"/>
                </a:lnTo>
                <a:lnTo>
                  <a:pt x="1295558" y="789559"/>
                </a:lnTo>
                <a:lnTo>
                  <a:pt x="1240780" y="795001"/>
                </a:lnTo>
                <a:lnTo>
                  <a:pt x="1184468" y="799629"/>
                </a:lnTo>
                <a:lnTo>
                  <a:pt x="1126818" y="803424"/>
                </a:lnTo>
                <a:lnTo>
                  <a:pt x="1068026" y="806366"/>
                </a:lnTo>
                <a:lnTo>
                  <a:pt x="1008289" y="808435"/>
                </a:lnTo>
                <a:lnTo>
                  <a:pt x="947803" y="809613"/>
                </a:lnTo>
                <a:lnTo>
                  <a:pt x="886765" y="809880"/>
                </a:lnTo>
                <a:lnTo>
                  <a:pt x="825371" y="809216"/>
                </a:lnTo>
                <a:lnTo>
                  <a:pt x="763817" y="807602"/>
                </a:lnTo>
                <a:lnTo>
                  <a:pt x="702299" y="805018"/>
                </a:lnTo>
                <a:lnTo>
                  <a:pt x="641015" y="801445"/>
                </a:lnTo>
                <a:lnTo>
                  <a:pt x="580160" y="796863"/>
                </a:lnTo>
                <a:lnTo>
                  <a:pt x="504930" y="789668"/>
                </a:lnTo>
                <a:lnTo>
                  <a:pt x="434161" y="781158"/>
                </a:lnTo>
                <a:lnTo>
                  <a:pt x="368040" y="771425"/>
                </a:lnTo>
                <a:lnTo>
                  <a:pt x="306748" y="760558"/>
                </a:lnTo>
                <a:lnTo>
                  <a:pt x="250472" y="748649"/>
                </a:lnTo>
                <a:lnTo>
                  <a:pt x="199394" y="735788"/>
                </a:lnTo>
                <a:lnTo>
                  <a:pt x="153698" y="722065"/>
                </a:lnTo>
                <a:lnTo>
                  <a:pt x="113569" y="707572"/>
                </a:lnTo>
                <a:lnTo>
                  <a:pt x="50747" y="676635"/>
                </a:lnTo>
                <a:lnTo>
                  <a:pt x="12400" y="643703"/>
                </a:lnTo>
                <a:lnTo>
                  <a:pt x="0" y="609500"/>
                </a:lnTo>
                <a:lnTo>
                  <a:pt x="3989" y="592148"/>
                </a:lnTo>
                <a:lnTo>
                  <a:pt x="33269" y="557398"/>
                </a:lnTo>
                <a:lnTo>
                  <a:pt x="83914" y="527067"/>
                </a:lnTo>
                <a:lnTo>
                  <a:pt x="145284" y="502519"/>
                </a:lnTo>
                <a:lnTo>
                  <a:pt x="220597" y="480405"/>
                </a:lnTo>
                <a:lnTo>
                  <a:pt x="263013" y="470334"/>
                </a:lnTo>
                <a:lnTo>
                  <a:pt x="308351" y="460959"/>
                </a:lnTo>
                <a:lnTo>
                  <a:pt x="356424" y="452310"/>
                </a:lnTo>
                <a:lnTo>
                  <a:pt x="407044" y="444416"/>
                </a:lnTo>
                <a:lnTo>
                  <a:pt x="460024" y="437307"/>
                </a:lnTo>
                <a:lnTo>
                  <a:pt x="515175" y="431010"/>
                </a:lnTo>
                <a:lnTo>
                  <a:pt x="572310" y="425557"/>
                </a:lnTo>
                <a:lnTo>
                  <a:pt x="631241" y="420975"/>
                </a:lnTo>
                <a:lnTo>
                  <a:pt x="691781" y="417295"/>
                </a:lnTo>
                <a:lnTo>
                  <a:pt x="753742" y="414545"/>
                </a:lnTo>
                <a:lnTo>
                  <a:pt x="816935" y="412755"/>
                </a:lnTo>
                <a:lnTo>
                  <a:pt x="881174" y="411954"/>
                </a:lnTo>
                <a:lnTo>
                  <a:pt x="1377540" y="0"/>
                </a:lnTo>
                <a:close/>
              </a:path>
            </a:pathLst>
          </a:custGeom>
          <a:ln w="1272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 txBox="1"/>
          <p:nvPr/>
        </p:nvSpPr>
        <p:spPr>
          <a:xfrm>
            <a:off x="2451474" y="3257533"/>
            <a:ext cx="1250950" cy="276225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360045" marR="5080" indent="-360680">
              <a:lnSpc>
                <a:spcPct val="105000"/>
              </a:lnSpc>
              <a:spcBef>
                <a:spcPts val="55"/>
              </a:spcBef>
            </a:pPr>
            <a:r>
              <a:rPr sz="800" spc="5" dirty="0">
                <a:latin typeface="Calibri"/>
                <a:cs typeface="Calibri"/>
              </a:rPr>
              <a:t>Fiber optik telah tersambung  dengan</a:t>
            </a:r>
            <a:r>
              <a:rPr sz="800" spc="15" dirty="0">
                <a:latin typeface="Calibri"/>
                <a:cs typeface="Calibri"/>
              </a:rPr>
              <a:t> </a:t>
            </a:r>
            <a:r>
              <a:rPr sz="800" spc="5" dirty="0">
                <a:latin typeface="Calibri"/>
                <a:cs typeface="Calibri"/>
              </a:rPr>
              <a:t>baik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717549" y="1098550"/>
            <a:ext cx="6337300" cy="3568700"/>
          </a:xfrm>
          <a:custGeom>
            <a:avLst/>
            <a:gdLst/>
            <a:ahLst/>
            <a:cxnLst/>
            <a:rect l="l" t="t" r="r" b="b"/>
            <a:pathLst>
              <a:path w="6337300" h="3568700">
                <a:moveTo>
                  <a:pt x="0" y="0"/>
                </a:moveTo>
                <a:lnTo>
                  <a:pt x="6337300" y="0"/>
                </a:lnTo>
                <a:lnTo>
                  <a:pt x="6337300" y="3568700"/>
                </a:lnTo>
                <a:lnTo>
                  <a:pt x="0" y="35687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3645870" y="8619760"/>
            <a:ext cx="480659" cy="2467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3978655" y="6677152"/>
            <a:ext cx="505968" cy="50596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 txBox="1"/>
          <p:nvPr/>
        </p:nvSpPr>
        <p:spPr>
          <a:xfrm>
            <a:off x="717549" y="5391150"/>
            <a:ext cx="6337300" cy="3688959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4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900" dirty="0">
              <a:latin typeface="Times New Roman"/>
              <a:cs typeface="Times New Roman"/>
            </a:endParaRPr>
          </a:p>
          <a:p>
            <a:pPr marL="3867150" marR="441325">
              <a:lnSpc>
                <a:spcPct val="103299"/>
              </a:lnSpc>
            </a:pPr>
            <a:r>
              <a:rPr sz="1200" spc="10" dirty="0">
                <a:solidFill>
                  <a:srgbClr val="FF0000"/>
                </a:solidFill>
                <a:latin typeface="Calibri"/>
                <a:cs typeface="Calibri"/>
              </a:rPr>
              <a:t>Peserta melakukan </a:t>
            </a:r>
            <a:r>
              <a:rPr sz="1200" spc="15" dirty="0">
                <a:solidFill>
                  <a:srgbClr val="FF0000"/>
                </a:solidFill>
                <a:latin typeface="Calibri"/>
                <a:cs typeface="Calibri"/>
              </a:rPr>
              <a:t>pengukuran  </a:t>
            </a:r>
            <a:r>
              <a:rPr sz="1200" spc="10" dirty="0">
                <a:solidFill>
                  <a:srgbClr val="FF0000"/>
                </a:solidFill>
                <a:latin typeface="Calibri"/>
                <a:cs typeface="Calibri"/>
              </a:rPr>
              <a:t>kembali </a:t>
            </a:r>
            <a:r>
              <a:rPr sz="1200" spc="15" dirty="0">
                <a:solidFill>
                  <a:srgbClr val="FF0000"/>
                </a:solidFill>
                <a:latin typeface="Calibri"/>
                <a:cs typeface="Calibri"/>
              </a:rPr>
              <a:t>dengan</a:t>
            </a:r>
            <a:r>
              <a:rPr sz="1200" spc="5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200" spc="10" dirty="0">
                <a:solidFill>
                  <a:srgbClr val="FF0000"/>
                </a:solidFill>
                <a:latin typeface="Calibri"/>
                <a:cs typeface="Calibri"/>
              </a:rPr>
              <a:t>OTDR</a:t>
            </a:r>
            <a:endParaRPr sz="12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4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lang="en-US" sz="14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lang="en-US" sz="14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 dirty="0">
              <a:latin typeface="Times New Roman"/>
              <a:cs typeface="Times New Roman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1240366" y="6111758"/>
            <a:ext cx="2199349" cy="159930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1640520" y="6213616"/>
            <a:ext cx="529590" cy="166370"/>
          </a:xfrm>
          <a:custGeom>
            <a:avLst/>
            <a:gdLst/>
            <a:ahLst/>
            <a:cxnLst/>
            <a:rect l="l" t="t" r="r" b="b"/>
            <a:pathLst>
              <a:path w="529589" h="166370">
                <a:moveTo>
                  <a:pt x="13439" y="0"/>
                </a:moveTo>
                <a:lnTo>
                  <a:pt x="0" y="82626"/>
                </a:lnTo>
                <a:lnTo>
                  <a:pt x="515786" y="166370"/>
                </a:lnTo>
                <a:lnTo>
                  <a:pt x="529225" y="83743"/>
                </a:lnTo>
                <a:lnTo>
                  <a:pt x="13439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535"/>
              </a:lnSpc>
            </a:pPr>
            <a:fld id="{81D60167-4931-47E6-BA6A-407CBD079E47}" type="slidenum">
              <a:rPr dirty="0"/>
              <a:t>8</a:t>
            </a:fld>
            <a:endParaRPr dirty="0"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645870" y="4338673"/>
            <a:ext cx="480659" cy="2476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298145" y="2136218"/>
            <a:ext cx="67732" cy="7215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298145" y="2301759"/>
            <a:ext cx="67732" cy="7215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98145" y="2645573"/>
            <a:ext cx="67732" cy="7215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298145" y="2989388"/>
            <a:ext cx="67732" cy="7215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298145" y="3154927"/>
            <a:ext cx="67732" cy="7215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298145" y="3320468"/>
            <a:ext cx="67732" cy="7215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298145" y="3664282"/>
            <a:ext cx="67732" cy="7215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717549" y="1098550"/>
            <a:ext cx="6337300" cy="356870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571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5"/>
              </a:spcBef>
            </a:pPr>
            <a:endParaRPr sz="1900">
              <a:latin typeface="Times New Roman"/>
              <a:cs typeface="Times New Roman"/>
            </a:endParaRPr>
          </a:p>
          <a:p>
            <a:pPr marL="563245">
              <a:lnSpc>
                <a:spcPct val="100000"/>
              </a:lnSpc>
              <a:spcBef>
                <a:spcPts val="5"/>
              </a:spcBef>
            </a:pPr>
            <a:r>
              <a:rPr sz="1100" b="1" dirty="0">
                <a:latin typeface="Cambria"/>
                <a:cs typeface="Cambria"/>
              </a:rPr>
              <a:t>Kemampuan </a:t>
            </a:r>
            <a:r>
              <a:rPr sz="1100" b="1" spc="-5" dirty="0">
                <a:latin typeface="Cambria"/>
                <a:cs typeface="Cambria"/>
              </a:rPr>
              <a:t>OTDR</a:t>
            </a:r>
            <a:r>
              <a:rPr sz="1100" b="1" spc="10" dirty="0">
                <a:latin typeface="Cambria"/>
                <a:cs typeface="Cambria"/>
              </a:rPr>
              <a:t> </a:t>
            </a:r>
            <a:r>
              <a:rPr sz="1100" b="1" dirty="0">
                <a:latin typeface="Cambria"/>
                <a:cs typeface="Cambria"/>
              </a:rPr>
              <a:t>::</a:t>
            </a:r>
            <a:endParaRPr sz="1100">
              <a:latin typeface="Cambria"/>
              <a:cs typeface="Cambria"/>
            </a:endParaRPr>
          </a:p>
          <a:p>
            <a:pPr marL="799465" marR="2836545" indent="-236220">
              <a:lnSpc>
                <a:spcPct val="205500"/>
              </a:lnSpc>
              <a:spcBef>
                <a:spcPts val="95"/>
              </a:spcBef>
            </a:pPr>
            <a:r>
              <a:rPr sz="1100" dirty="0">
                <a:latin typeface="Cambria"/>
                <a:cs typeface="Cambria"/>
              </a:rPr>
              <a:t>OTDR mempunyai kemampuan untuk :  Mengukur jarak pada suatu titik </a:t>
            </a:r>
            <a:r>
              <a:rPr sz="1100" spc="5" dirty="0">
                <a:latin typeface="Cambria"/>
                <a:cs typeface="Cambria"/>
              </a:rPr>
              <a:t>dalam</a:t>
            </a:r>
            <a:r>
              <a:rPr sz="1100" spc="-20" dirty="0">
                <a:latin typeface="Cambria"/>
                <a:cs typeface="Cambria"/>
              </a:rPr>
              <a:t> </a:t>
            </a:r>
            <a:r>
              <a:rPr sz="1100" dirty="0">
                <a:latin typeface="Cambria"/>
                <a:cs typeface="Cambria"/>
              </a:rPr>
              <a:t>serat.</a:t>
            </a:r>
            <a:endParaRPr sz="1100">
              <a:latin typeface="Cambria"/>
              <a:cs typeface="Cambria"/>
            </a:endParaRPr>
          </a:p>
          <a:p>
            <a:pPr marL="799465">
              <a:lnSpc>
                <a:spcPts val="1295"/>
              </a:lnSpc>
            </a:pPr>
            <a:r>
              <a:rPr sz="1100" dirty="0">
                <a:latin typeface="Cambria"/>
                <a:cs typeface="Cambria"/>
              </a:rPr>
              <a:t>Mengukur besar Loss rata-rata (dB/km) </a:t>
            </a:r>
            <a:r>
              <a:rPr sz="1100" spc="-5" dirty="0">
                <a:latin typeface="Cambria"/>
                <a:cs typeface="Cambria"/>
              </a:rPr>
              <a:t>antara </a:t>
            </a:r>
            <a:r>
              <a:rPr sz="1100" dirty="0">
                <a:latin typeface="Cambria"/>
                <a:cs typeface="Cambria"/>
              </a:rPr>
              <a:t>dua titik </a:t>
            </a:r>
            <a:r>
              <a:rPr sz="1100" spc="-5" dirty="0">
                <a:latin typeface="Cambria"/>
                <a:cs typeface="Cambria"/>
              </a:rPr>
              <a:t>yang </a:t>
            </a:r>
            <a:r>
              <a:rPr sz="1100" dirty="0">
                <a:latin typeface="Cambria"/>
                <a:cs typeface="Cambria"/>
              </a:rPr>
              <a:t>dipilih </a:t>
            </a:r>
            <a:r>
              <a:rPr sz="1100" spc="5" dirty="0">
                <a:latin typeface="Cambria"/>
                <a:cs typeface="Cambria"/>
              </a:rPr>
              <a:t>dalam</a:t>
            </a:r>
            <a:r>
              <a:rPr sz="1100" spc="95" dirty="0">
                <a:latin typeface="Cambria"/>
                <a:cs typeface="Cambria"/>
              </a:rPr>
              <a:t> </a:t>
            </a:r>
            <a:r>
              <a:rPr sz="1100" dirty="0">
                <a:latin typeface="Cambria"/>
                <a:cs typeface="Cambria"/>
              </a:rPr>
              <a:t>sebuah</a:t>
            </a:r>
            <a:endParaRPr sz="1100">
              <a:latin typeface="Cambria"/>
              <a:cs typeface="Cambria"/>
            </a:endParaRPr>
          </a:p>
          <a:p>
            <a:pPr marL="799465">
              <a:lnSpc>
                <a:spcPts val="1310"/>
              </a:lnSpc>
              <a:spcBef>
                <a:spcPts val="95"/>
              </a:spcBef>
            </a:pPr>
            <a:r>
              <a:rPr sz="1100" spc="-5" dirty="0">
                <a:latin typeface="Cambria"/>
                <a:cs typeface="Cambria"/>
              </a:rPr>
              <a:t>serat </a:t>
            </a:r>
            <a:r>
              <a:rPr sz="1100" dirty="0">
                <a:latin typeface="Cambria"/>
                <a:cs typeface="Cambria"/>
              </a:rPr>
              <a:t>optik.</a:t>
            </a:r>
            <a:endParaRPr sz="1100">
              <a:latin typeface="Cambria"/>
              <a:cs typeface="Cambria"/>
            </a:endParaRPr>
          </a:p>
          <a:p>
            <a:pPr marL="799465" marR="499745">
              <a:lnSpc>
                <a:spcPts val="1320"/>
              </a:lnSpc>
              <a:spcBef>
                <a:spcPts val="30"/>
              </a:spcBef>
            </a:pPr>
            <a:r>
              <a:rPr sz="1100" dirty="0">
                <a:latin typeface="Cambria"/>
                <a:cs typeface="Cambria"/>
              </a:rPr>
              <a:t>Mengetahui jenis </a:t>
            </a:r>
            <a:r>
              <a:rPr sz="1100" spc="-10" dirty="0">
                <a:latin typeface="Cambria"/>
                <a:cs typeface="Cambria"/>
              </a:rPr>
              <a:t>Event </a:t>
            </a:r>
            <a:r>
              <a:rPr sz="1100" spc="5" dirty="0">
                <a:latin typeface="Cambria"/>
                <a:cs typeface="Cambria"/>
              </a:rPr>
              <a:t>dalam </a:t>
            </a:r>
            <a:r>
              <a:rPr sz="1100" spc="-5" dirty="0">
                <a:latin typeface="Cambria"/>
                <a:cs typeface="Cambria"/>
              </a:rPr>
              <a:t>serat </a:t>
            </a:r>
            <a:r>
              <a:rPr sz="1100" dirty="0">
                <a:latin typeface="Cambria"/>
                <a:cs typeface="Cambria"/>
              </a:rPr>
              <a:t>optik (apakah </a:t>
            </a:r>
            <a:r>
              <a:rPr sz="1100" spc="-15" dirty="0">
                <a:latin typeface="Cambria"/>
                <a:cs typeface="Cambria"/>
              </a:rPr>
              <a:t>konektor, </a:t>
            </a:r>
            <a:r>
              <a:rPr sz="1100" spc="-5" dirty="0">
                <a:latin typeface="Cambria"/>
                <a:cs typeface="Cambria"/>
              </a:rPr>
              <a:t>tekukan, </a:t>
            </a:r>
            <a:r>
              <a:rPr sz="1100" spc="-15" dirty="0">
                <a:latin typeface="Cambria"/>
                <a:cs typeface="Cambria"/>
              </a:rPr>
              <a:t>konektor, </a:t>
            </a:r>
            <a:r>
              <a:rPr sz="1100" dirty="0">
                <a:latin typeface="Cambria"/>
                <a:cs typeface="Cambria"/>
              </a:rPr>
              <a:t>atau  patahan).</a:t>
            </a:r>
            <a:endParaRPr sz="1100">
              <a:latin typeface="Cambria"/>
              <a:cs typeface="Cambria"/>
            </a:endParaRPr>
          </a:p>
          <a:p>
            <a:pPr marL="799465" marR="1613535">
              <a:lnSpc>
                <a:spcPts val="1300"/>
              </a:lnSpc>
              <a:spcBef>
                <a:spcPts val="90"/>
              </a:spcBef>
            </a:pPr>
            <a:r>
              <a:rPr sz="1100" dirty="0">
                <a:latin typeface="Cambria"/>
                <a:cs typeface="Cambria"/>
              </a:rPr>
              <a:t>Mengetahui lokasi titik </a:t>
            </a:r>
            <a:r>
              <a:rPr sz="1100" spc="-5" dirty="0">
                <a:latin typeface="Cambria"/>
                <a:cs typeface="Cambria"/>
              </a:rPr>
              <a:t>penyambungan </a:t>
            </a:r>
            <a:r>
              <a:rPr sz="1100" spc="5" dirty="0">
                <a:latin typeface="Cambria"/>
                <a:cs typeface="Cambria"/>
              </a:rPr>
              <a:t>dan </a:t>
            </a:r>
            <a:r>
              <a:rPr sz="1100" dirty="0">
                <a:latin typeface="Cambria"/>
                <a:cs typeface="Cambria"/>
              </a:rPr>
              <a:t>berapa besar </a:t>
            </a:r>
            <a:r>
              <a:rPr sz="1100" spc="-5" dirty="0">
                <a:latin typeface="Cambria"/>
                <a:cs typeface="Cambria"/>
              </a:rPr>
              <a:t>lossnya.  </a:t>
            </a:r>
            <a:r>
              <a:rPr sz="1100" dirty="0">
                <a:latin typeface="Cambria"/>
                <a:cs typeface="Cambria"/>
              </a:rPr>
              <a:t>Mengidentifikasi Lokasi </a:t>
            </a:r>
            <a:r>
              <a:rPr sz="1100" spc="5" dirty="0">
                <a:latin typeface="Cambria"/>
                <a:cs typeface="Cambria"/>
              </a:rPr>
              <a:t>dan </a:t>
            </a:r>
            <a:r>
              <a:rPr sz="1100" dirty="0">
                <a:latin typeface="Cambria"/>
                <a:cs typeface="Cambria"/>
              </a:rPr>
              <a:t>Jenis gangguan pada fiber</a:t>
            </a:r>
            <a:r>
              <a:rPr sz="1100" spc="25" dirty="0">
                <a:latin typeface="Cambria"/>
                <a:cs typeface="Cambria"/>
              </a:rPr>
              <a:t> </a:t>
            </a:r>
            <a:r>
              <a:rPr sz="1100" dirty="0">
                <a:latin typeface="Cambria"/>
                <a:cs typeface="Cambria"/>
              </a:rPr>
              <a:t>optik.</a:t>
            </a:r>
            <a:endParaRPr sz="1100">
              <a:latin typeface="Cambria"/>
              <a:cs typeface="Cambria"/>
            </a:endParaRPr>
          </a:p>
          <a:p>
            <a:pPr marL="799465">
              <a:lnSpc>
                <a:spcPts val="1275"/>
              </a:lnSpc>
            </a:pPr>
            <a:r>
              <a:rPr sz="1100" dirty="0">
                <a:latin typeface="Cambria"/>
                <a:cs typeface="Cambria"/>
              </a:rPr>
              <a:t>Mengetahui besar porsi </a:t>
            </a:r>
            <a:r>
              <a:rPr sz="1100" spc="-10" dirty="0">
                <a:latin typeface="Cambria"/>
                <a:cs typeface="Cambria"/>
              </a:rPr>
              <a:t>daya </a:t>
            </a:r>
            <a:r>
              <a:rPr sz="1100" spc="-5" dirty="0">
                <a:latin typeface="Cambria"/>
                <a:cs typeface="Cambria"/>
              </a:rPr>
              <a:t>yang </a:t>
            </a:r>
            <a:r>
              <a:rPr sz="1100" dirty="0">
                <a:latin typeface="Cambria"/>
                <a:cs typeface="Cambria"/>
              </a:rPr>
              <a:t>dipantulkan pada suatu </a:t>
            </a:r>
            <a:r>
              <a:rPr sz="1100" spc="-5" dirty="0">
                <a:latin typeface="Cambria"/>
                <a:cs typeface="Cambria"/>
              </a:rPr>
              <a:t>event </a:t>
            </a:r>
            <a:r>
              <a:rPr sz="1100" dirty="0">
                <a:latin typeface="Cambria"/>
                <a:cs typeface="Cambria"/>
              </a:rPr>
              <a:t>pantulan</a:t>
            </a:r>
            <a:r>
              <a:rPr sz="1100" spc="85" dirty="0">
                <a:latin typeface="Cambria"/>
                <a:cs typeface="Cambria"/>
              </a:rPr>
              <a:t> </a:t>
            </a:r>
            <a:r>
              <a:rPr sz="1100" dirty="0">
                <a:latin typeface="Cambria"/>
                <a:cs typeface="Cambria"/>
              </a:rPr>
              <a:t>(Optical</a:t>
            </a:r>
            <a:endParaRPr sz="1100">
              <a:latin typeface="Cambria"/>
              <a:cs typeface="Cambria"/>
            </a:endParaRPr>
          </a:p>
          <a:p>
            <a:pPr marL="799465">
              <a:lnSpc>
                <a:spcPct val="100000"/>
              </a:lnSpc>
              <a:spcBef>
                <a:spcPts val="70"/>
              </a:spcBef>
            </a:pPr>
            <a:r>
              <a:rPr sz="1100" spc="-5" dirty="0">
                <a:latin typeface="Cambria"/>
                <a:cs typeface="Cambria"/>
              </a:rPr>
              <a:t>Return </a:t>
            </a:r>
            <a:r>
              <a:rPr sz="1100" dirty="0">
                <a:latin typeface="Cambria"/>
                <a:cs typeface="Cambria"/>
              </a:rPr>
              <a:t>Loss).</a:t>
            </a:r>
            <a:endParaRPr sz="1100">
              <a:latin typeface="Cambria"/>
              <a:cs typeface="Cambria"/>
            </a:endParaRPr>
          </a:p>
          <a:p>
            <a:pPr marL="799465">
              <a:lnSpc>
                <a:spcPct val="100000"/>
              </a:lnSpc>
            </a:pPr>
            <a:r>
              <a:rPr sz="1100" dirty="0">
                <a:latin typeface="Cambria"/>
                <a:cs typeface="Cambria"/>
              </a:rPr>
              <a:t>Mensupport Reporting</a:t>
            </a:r>
            <a:r>
              <a:rPr sz="1100" spc="-5" dirty="0">
                <a:latin typeface="Cambria"/>
                <a:cs typeface="Cambria"/>
              </a:rPr>
              <a:t> </a:t>
            </a:r>
            <a:r>
              <a:rPr sz="1100" dirty="0">
                <a:latin typeface="Cambria"/>
                <a:cs typeface="Cambria"/>
              </a:rPr>
              <a:t>Data.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 marL="374650">
              <a:lnSpc>
                <a:spcPct val="100000"/>
              </a:lnSpc>
              <a:spcBef>
                <a:spcPts val="790"/>
              </a:spcBef>
            </a:pPr>
            <a:r>
              <a:rPr sz="700" spc="5" dirty="0">
                <a:latin typeface="Calibri"/>
                <a:cs typeface="Calibri"/>
              </a:rPr>
              <a:t>Page </a:t>
            </a:r>
            <a:r>
              <a:rPr sz="700" dirty="0">
                <a:latin typeface="Calibri"/>
                <a:cs typeface="Calibri"/>
              </a:rPr>
              <a:t>-</a:t>
            </a:r>
            <a:r>
              <a:rPr sz="700" spc="25" dirty="0">
                <a:latin typeface="Calibri"/>
                <a:cs typeface="Calibri"/>
              </a:rPr>
              <a:t> </a:t>
            </a:r>
            <a:r>
              <a:rPr sz="700" spc="15" dirty="0">
                <a:latin typeface="Calibri"/>
                <a:cs typeface="Calibri"/>
              </a:rPr>
              <a:t>179</a:t>
            </a:r>
            <a:endParaRPr sz="7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645870" y="8619760"/>
            <a:ext cx="480659" cy="2467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313633" y="6076430"/>
            <a:ext cx="67734" cy="7190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313633" y="6761620"/>
            <a:ext cx="67734" cy="7190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313633" y="7091527"/>
            <a:ext cx="67734" cy="7190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313633" y="7599075"/>
            <a:ext cx="67734" cy="7190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717549" y="5391150"/>
            <a:ext cx="6337300" cy="355600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900">
              <a:latin typeface="Times New Roman"/>
              <a:cs typeface="Times New Roman"/>
            </a:endParaRPr>
          </a:p>
          <a:p>
            <a:pPr marL="579120">
              <a:lnSpc>
                <a:spcPct val="100000"/>
              </a:lnSpc>
            </a:pPr>
            <a:r>
              <a:rPr sz="1100" b="1" spc="-20" dirty="0">
                <a:latin typeface="Cambria"/>
                <a:cs typeface="Cambria"/>
              </a:rPr>
              <a:t>Yang </a:t>
            </a:r>
            <a:r>
              <a:rPr sz="1100" b="1" dirty="0">
                <a:latin typeface="Cambria"/>
                <a:cs typeface="Cambria"/>
              </a:rPr>
              <a:t>bisa </a:t>
            </a:r>
            <a:r>
              <a:rPr sz="1100" b="1" spc="-5" dirty="0">
                <a:latin typeface="Cambria"/>
                <a:cs typeface="Cambria"/>
              </a:rPr>
              <a:t>diukur </a:t>
            </a:r>
            <a:r>
              <a:rPr sz="1100" b="1" dirty="0">
                <a:latin typeface="Cambria"/>
                <a:cs typeface="Cambria"/>
              </a:rPr>
              <a:t>dengan </a:t>
            </a:r>
            <a:r>
              <a:rPr sz="1100" b="1" spc="-5" dirty="0">
                <a:latin typeface="Cambria"/>
                <a:cs typeface="Cambria"/>
              </a:rPr>
              <a:t>OTDR</a:t>
            </a:r>
            <a:r>
              <a:rPr sz="1100" b="1" spc="60" dirty="0">
                <a:latin typeface="Cambria"/>
                <a:cs typeface="Cambria"/>
              </a:rPr>
              <a:t> </a:t>
            </a:r>
            <a:r>
              <a:rPr sz="1100" b="1" dirty="0">
                <a:latin typeface="Cambria"/>
                <a:cs typeface="Cambria"/>
              </a:rPr>
              <a:t>: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imes New Roman"/>
              <a:cs typeface="Times New Roman"/>
            </a:endParaRPr>
          </a:p>
          <a:p>
            <a:pPr marL="814705" marR="758190">
              <a:lnSpc>
                <a:spcPct val="102699"/>
              </a:lnSpc>
              <a:spcBef>
                <a:spcPts val="5"/>
              </a:spcBef>
            </a:pPr>
            <a:r>
              <a:rPr sz="1100" spc="-5" dirty="0">
                <a:latin typeface="Cambria"/>
                <a:cs typeface="Cambria"/>
              </a:rPr>
              <a:t>Pengukuran </a:t>
            </a:r>
            <a:r>
              <a:rPr sz="1100" dirty="0">
                <a:latin typeface="Cambria"/>
                <a:cs typeface="Cambria"/>
              </a:rPr>
              <a:t>jarak. OTDR akan menghitung </a:t>
            </a:r>
            <a:r>
              <a:rPr sz="1100" spc="-5" dirty="0">
                <a:latin typeface="Cambria"/>
                <a:cs typeface="Cambria"/>
              </a:rPr>
              <a:t>waktu </a:t>
            </a:r>
            <a:r>
              <a:rPr sz="1100" dirty="0">
                <a:latin typeface="Cambria"/>
                <a:cs typeface="Cambria"/>
              </a:rPr>
              <a:t>perjalanan pulsa </a:t>
            </a:r>
            <a:r>
              <a:rPr sz="1100" spc="-5" dirty="0">
                <a:latin typeface="Cambria"/>
                <a:cs typeface="Cambria"/>
              </a:rPr>
              <a:t>cahaya yang  </a:t>
            </a:r>
            <a:r>
              <a:rPr sz="1100" dirty="0">
                <a:latin typeface="Cambria"/>
                <a:cs typeface="Cambria"/>
              </a:rPr>
              <a:t>dikirim </a:t>
            </a:r>
            <a:r>
              <a:rPr sz="1100" spc="-10" dirty="0">
                <a:latin typeface="Cambria"/>
                <a:cs typeface="Cambria"/>
              </a:rPr>
              <a:t>ke </a:t>
            </a:r>
            <a:r>
              <a:rPr sz="1100" dirty="0">
                <a:latin typeface="Cambria"/>
                <a:cs typeface="Cambria"/>
              </a:rPr>
              <a:t>fiber sampai diterima kembali . Jika kecepatan </a:t>
            </a:r>
            <a:r>
              <a:rPr sz="1100" spc="-5" dirty="0">
                <a:latin typeface="Cambria"/>
                <a:cs typeface="Cambria"/>
              </a:rPr>
              <a:t>cahaya </a:t>
            </a:r>
            <a:r>
              <a:rPr sz="1100" dirty="0">
                <a:latin typeface="Cambria"/>
                <a:cs typeface="Cambria"/>
              </a:rPr>
              <a:t>di </a:t>
            </a:r>
            <a:r>
              <a:rPr sz="1100" spc="-5" dirty="0">
                <a:latin typeface="Cambria"/>
                <a:cs typeface="Cambria"/>
              </a:rPr>
              <a:t>vakum </a:t>
            </a:r>
            <a:r>
              <a:rPr sz="1100" spc="5" dirty="0">
                <a:latin typeface="Cambria"/>
                <a:cs typeface="Cambria"/>
              </a:rPr>
              <a:t>dan  </a:t>
            </a:r>
            <a:r>
              <a:rPr sz="1100" spc="-5" dirty="0">
                <a:latin typeface="Cambria"/>
                <a:cs typeface="Cambria"/>
              </a:rPr>
              <a:t>index </a:t>
            </a:r>
            <a:r>
              <a:rPr sz="1100" spc="5" dirty="0">
                <a:latin typeface="Cambria"/>
                <a:cs typeface="Cambria"/>
              </a:rPr>
              <a:t>bias dari </a:t>
            </a:r>
            <a:r>
              <a:rPr sz="1100" dirty="0">
                <a:latin typeface="Cambria"/>
                <a:cs typeface="Cambria"/>
              </a:rPr>
              <a:t>fiber glass diketahui maka jarak dapat</a:t>
            </a:r>
            <a:r>
              <a:rPr sz="1100" spc="40" dirty="0">
                <a:latin typeface="Cambria"/>
                <a:cs typeface="Cambria"/>
              </a:rPr>
              <a:t> </a:t>
            </a:r>
            <a:r>
              <a:rPr sz="1100" dirty="0">
                <a:latin typeface="Cambria"/>
                <a:cs typeface="Cambria"/>
              </a:rPr>
              <a:t>dihitung.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150">
              <a:latin typeface="Times New Roman"/>
              <a:cs typeface="Times New Roman"/>
            </a:endParaRPr>
          </a:p>
          <a:p>
            <a:pPr marL="814705">
              <a:lnSpc>
                <a:spcPct val="100000"/>
              </a:lnSpc>
            </a:pPr>
            <a:r>
              <a:rPr sz="1100" dirty="0">
                <a:latin typeface="Cambria"/>
                <a:cs typeface="Cambria"/>
              </a:rPr>
              <a:t>OTDR dapat mengukur besar redaman fiber optik </a:t>
            </a:r>
            <a:r>
              <a:rPr sz="1100" spc="5" dirty="0">
                <a:latin typeface="Cambria"/>
                <a:cs typeface="Cambria"/>
              </a:rPr>
              <a:t>(dalam</a:t>
            </a:r>
            <a:r>
              <a:rPr sz="1100" spc="40" dirty="0">
                <a:latin typeface="Cambria"/>
                <a:cs typeface="Cambria"/>
              </a:rPr>
              <a:t> </a:t>
            </a:r>
            <a:r>
              <a:rPr sz="1100" dirty="0">
                <a:latin typeface="Cambria"/>
                <a:cs typeface="Cambria"/>
              </a:rPr>
              <a:t>dB/km).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000">
              <a:latin typeface="Times New Roman"/>
              <a:cs typeface="Times New Roman"/>
            </a:endParaRPr>
          </a:p>
          <a:p>
            <a:pPr marL="814705" marR="780415">
              <a:lnSpc>
                <a:spcPct val="107300"/>
              </a:lnSpc>
            </a:pPr>
            <a:r>
              <a:rPr sz="1100" spc="-10" dirty="0">
                <a:latin typeface="Cambria"/>
                <a:cs typeface="Cambria"/>
              </a:rPr>
              <a:t>Event </a:t>
            </a:r>
            <a:r>
              <a:rPr sz="1100" dirty="0">
                <a:latin typeface="Cambria"/>
                <a:cs typeface="Cambria"/>
              </a:rPr>
              <a:t>loss bisa di dapat dengan menghitung perbedaan </a:t>
            </a:r>
            <a:r>
              <a:rPr sz="1100" spc="-5" dirty="0">
                <a:latin typeface="Cambria"/>
                <a:cs typeface="Cambria"/>
              </a:rPr>
              <a:t>level </a:t>
            </a:r>
            <a:r>
              <a:rPr sz="1100" spc="-10" dirty="0">
                <a:latin typeface="Cambria"/>
                <a:cs typeface="Cambria"/>
              </a:rPr>
              <a:t>daya </a:t>
            </a:r>
            <a:r>
              <a:rPr sz="1100" dirty="0">
                <a:latin typeface="Cambria"/>
                <a:cs typeface="Cambria"/>
              </a:rPr>
              <a:t>sebelum </a:t>
            </a:r>
            <a:r>
              <a:rPr sz="1100" spc="5" dirty="0">
                <a:latin typeface="Cambria"/>
                <a:cs typeface="Cambria"/>
              </a:rPr>
              <a:t>dan  </a:t>
            </a:r>
            <a:r>
              <a:rPr sz="1100" dirty="0">
                <a:latin typeface="Cambria"/>
                <a:cs typeface="Cambria"/>
              </a:rPr>
              <a:t>setelah suatu</a:t>
            </a:r>
            <a:r>
              <a:rPr sz="1100" spc="10" dirty="0">
                <a:latin typeface="Cambria"/>
                <a:cs typeface="Cambria"/>
              </a:rPr>
              <a:t> </a:t>
            </a:r>
            <a:r>
              <a:rPr sz="1100" spc="-5" dirty="0">
                <a:latin typeface="Cambria"/>
                <a:cs typeface="Cambria"/>
              </a:rPr>
              <a:t>event.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050">
              <a:latin typeface="Times New Roman"/>
              <a:cs typeface="Times New Roman"/>
            </a:endParaRPr>
          </a:p>
          <a:p>
            <a:pPr marL="814705" marR="508634">
              <a:lnSpc>
                <a:spcPct val="101800"/>
              </a:lnSpc>
            </a:pPr>
            <a:r>
              <a:rPr sz="1100" dirty="0">
                <a:latin typeface="Cambria"/>
                <a:cs typeface="Cambria"/>
              </a:rPr>
              <a:t>Mengukur optical </a:t>
            </a:r>
            <a:r>
              <a:rPr sz="1100" spc="-5" dirty="0">
                <a:latin typeface="Cambria"/>
                <a:cs typeface="Cambria"/>
              </a:rPr>
              <a:t>return </a:t>
            </a:r>
            <a:r>
              <a:rPr sz="1100" dirty="0">
                <a:latin typeface="Cambria"/>
                <a:cs typeface="Cambria"/>
              </a:rPr>
              <a:t>loss </a:t>
            </a:r>
            <a:r>
              <a:rPr sz="1100" spc="5" dirty="0">
                <a:latin typeface="Cambria"/>
                <a:cs typeface="Cambria"/>
              </a:rPr>
              <a:t>(ORL), </a:t>
            </a:r>
            <a:r>
              <a:rPr sz="1100" dirty="0">
                <a:latin typeface="Cambria"/>
                <a:cs typeface="Cambria"/>
              </a:rPr>
              <a:t>yaitu besar porsi </a:t>
            </a:r>
            <a:r>
              <a:rPr sz="1100" spc="-10" dirty="0">
                <a:latin typeface="Cambria"/>
                <a:cs typeface="Cambria"/>
              </a:rPr>
              <a:t>daya </a:t>
            </a:r>
            <a:r>
              <a:rPr sz="1100" spc="5" dirty="0">
                <a:latin typeface="Cambria"/>
                <a:cs typeface="Cambria"/>
              </a:rPr>
              <a:t>dari </a:t>
            </a:r>
            <a:r>
              <a:rPr sz="1100" spc="-5" dirty="0">
                <a:latin typeface="Cambria"/>
                <a:cs typeface="Cambria"/>
              </a:rPr>
              <a:t>cahaya yang  </a:t>
            </a:r>
            <a:r>
              <a:rPr sz="1100" dirty="0">
                <a:latin typeface="Cambria"/>
                <a:cs typeface="Cambria"/>
              </a:rPr>
              <a:t>dipantulkan kembali, diukur </a:t>
            </a:r>
            <a:r>
              <a:rPr sz="1100" spc="5" dirty="0">
                <a:latin typeface="Cambria"/>
                <a:cs typeface="Cambria"/>
              </a:rPr>
              <a:t>dalam </a:t>
            </a:r>
            <a:r>
              <a:rPr sz="1100" dirty="0">
                <a:latin typeface="Cambria"/>
                <a:cs typeface="Cambria"/>
              </a:rPr>
              <a:t>dB. Semakin besar </a:t>
            </a:r>
            <a:r>
              <a:rPr sz="1100" spc="-5" dirty="0">
                <a:latin typeface="Cambria"/>
                <a:cs typeface="Cambria"/>
              </a:rPr>
              <a:t>nilainya </a:t>
            </a:r>
            <a:r>
              <a:rPr sz="1100" spc="5" dirty="0">
                <a:latin typeface="Cambria"/>
                <a:cs typeface="Cambria"/>
              </a:rPr>
              <a:t>(dalam </a:t>
            </a:r>
            <a:r>
              <a:rPr sz="1100" dirty="0">
                <a:latin typeface="Cambria"/>
                <a:cs typeface="Cambria"/>
              </a:rPr>
              <a:t>dB) semakin  sedikit </a:t>
            </a:r>
            <a:r>
              <a:rPr sz="1100" spc="-5" dirty="0">
                <a:latin typeface="Cambria"/>
                <a:cs typeface="Cambria"/>
              </a:rPr>
              <a:t>cahaya yang</a:t>
            </a:r>
            <a:r>
              <a:rPr sz="1100" spc="10" dirty="0">
                <a:latin typeface="Cambria"/>
                <a:cs typeface="Cambria"/>
              </a:rPr>
              <a:t> </a:t>
            </a:r>
            <a:r>
              <a:rPr sz="1100" dirty="0">
                <a:latin typeface="Cambria"/>
                <a:cs typeface="Cambria"/>
              </a:rPr>
              <a:t>dipantulkan.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900">
              <a:latin typeface="Times New Roman"/>
              <a:cs typeface="Times New Roman"/>
            </a:endParaRPr>
          </a:p>
          <a:p>
            <a:pPr marL="374650">
              <a:lnSpc>
                <a:spcPct val="100000"/>
              </a:lnSpc>
            </a:pPr>
            <a:r>
              <a:rPr sz="700" spc="5" dirty="0">
                <a:latin typeface="Calibri"/>
                <a:cs typeface="Calibri"/>
              </a:rPr>
              <a:t>Page </a:t>
            </a:r>
            <a:r>
              <a:rPr sz="700" dirty="0">
                <a:latin typeface="Calibri"/>
                <a:cs typeface="Calibri"/>
              </a:rPr>
              <a:t>-</a:t>
            </a:r>
            <a:r>
              <a:rPr sz="700" spc="25" dirty="0">
                <a:latin typeface="Calibri"/>
                <a:cs typeface="Calibri"/>
              </a:rPr>
              <a:t> </a:t>
            </a:r>
            <a:r>
              <a:rPr sz="700" spc="15" dirty="0">
                <a:latin typeface="Calibri"/>
                <a:cs typeface="Calibri"/>
              </a:rPr>
              <a:t>180</a:t>
            </a:r>
            <a:endParaRPr sz="700">
              <a:latin typeface="Calibri"/>
              <a:cs typeface="Calibri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535"/>
              </a:lnSpc>
            </a:pPr>
            <a:fld id="{81D60167-4931-47E6-BA6A-407CBD079E47}" type="slidenum">
              <a:rPr dirty="0"/>
              <a:t>80</a:t>
            </a:fld>
            <a:endParaRPr dirty="0"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645870" y="4338673"/>
            <a:ext cx="480659" cy="2476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17549" y="1098550"/>
            <a:ext cx="6337300" cy="356870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 marL="579120">
              <a:lnSpc>
                <a:spcPct val="100000"/>
              </a:lnSpc>
              <a:spcBef>
                <a:spcPts val="905"/>
              </a:spcBef>
            </a:pPr>
            <a:r>
              <a:rPr sz="1100" b="1" dirty="0">
                <a:latin typeface="Cambria"/>
                <a:cs typeface="Cambria"/>
              </a:rPr>
              <a:t>Prinsip karakteristik </a:t>
            </a:r>
            <a:r>
              <a:rPr sz="1100" b="1" spc="-5" dirty="0">
                <a:latin typeface="Cambria"/>
                <a:cs typeface="Cambria"/>
              </a:rPr>
              <a:t>OTDR</a:t>
            </a:r>
            <a:r>
              <a:rPr sz="1100" b="1" spc="10" dirty="0">
                <a:latin typeface="Cambria"/>
                <a:cs typeface="Cambria"/>
              </a:rPr>
              <a:t> </a:t>
            </a:r>
            <a:r>
              <a:rPr sz="1100" b="1" dirty="0">
                <a:latin typeface="Cambria"/>
                <a:cs typeface="Cambria"/>
              </a:rPr>
              <a:t>: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000">
              <a:latin typeface="Times New Roman"/>
              <a:cs typeface="Times New Roman"/>
            </a:endParaRPr>
          </a:p>
          <a:p>
            <a:pPr marL="814705" indent="-236220">
              <a:lnSpc>
                <a:spcPct val="100000"/>
              </a:lnSpc>
              <a:buFont typeface="Wingdings"/>
              <a:buChar char=""/>
              <a:tabLst>
                <a:tab pos="814705" algn="l"/>
                <a:tab pos="815340" algn="l"/>
              </a:tabLst>
            </a:pPr>
            <a:r>
              <a:rPr sz="1100" spc="-10" dirty="0">
                <a:latin typeface="Cambria"/>
                <a:cs typeface="Cambria"/>
              </a:rPr>
              <a:t>Wavelength</a:t>
            </a:r>
            <a:endParaRPr sz="1100">
              <a:latin typeface="Cambria"/>
              <a:cs typeface="Cambria"/>
            </a:endParaRPr>
          </a:p>
          <a:p>
            <a:pPr marL="814705" indent="-236220">
              <a:lnSpc>
                <a:spcPct val="100000"/>
              </a:lnSpc>
              <a:spcBef>
                <a:spcPts val="695"/>
              </a:spcBef>
              <a:buFont typeface="Wingdings"/>
              <a:buChar char=""/>
              <a:tabLst>
                <a:tab pos="814705" algn="l"/>
                <a:tab pos="815340" algn="l"/>
              </a:tabLst>
            </a:pPr>
            <a:r>
              <a:rPr sz="1100" spc="5" dirty="0">
                <a:latin typeface="Cambria"/>
                <a:cs typeface="Cambria"/>
              </a:rPr>
              <a:t>Dynamic</a:t>
            </a:r>
            <a:r>
              <a:rPr sz="1100" spc="-5" dirty="0">
                <a:latin typeface="Cambria"/>
                <a:cs typeface="Cambria"/>
              </a:rPr>
              <a:t> </a:t>
            </a:r>
            <a:r>
              <a:rPr sz="1100" dirty="0">
                <a:latin typeface="Cambria"/>
                <a:cs typeface="Cambria"/>
              </a:rPr>
              <a:t>Range</a:t>
            </a:r>
            <a:endParaRPr sz="1100">
              <a:latin typeface="Cambria"/>
              <a:cs typeface="Cambria"/>
            </a:endParaRPr>
          </a:p>
          <a:p>
            <a:pPr marL="814705" indent="-236220">
              <a:lnSpc>
                <a:spcPct val="100000"/>
              </a:lnSpc>
              <a:spcBef>
                <a:spcPts val="670"/>
              </a:spcBef>
              <a:buFont typeface="Wingdings"/>
              <a:buChar char=""/>
              <a:tabLst>
                <a:tab pos="814705" algn="l"/>
                <a:tab pos="815340" algn="l"/>
              </a:tabLst>
            </a:pPr>
            <a:r>
              <a:rPr sz="1100" dirty="0">
                <a:latin typeface="Cambria"/>
                <a:cs typeface="Cambria"/>
              </a:rPr>
              <a:t>Dead</a:t>
            </a:r>
            <a:r>
              <a:rPr sz="1100" spc="-70" dirty="0">
                <a:latin typeface="Cambria"/>
                <a:cs typeface="Cambria"/>
              </a:rPr>
              <a:t> </a:t>
            </a:r>
            <a:r>
              <a:rPr sz="1100" dirty="0">
                <a:latin typeface="Cambria"/>
                <a:cs typeface="Cambria"/>
              </a:rPr>
              <a:t>Zone</a:t>
            </a:r>
            <a:endParaRPr sz="1100">
              <a:latin typeface="Cambria"/>
              <a:cs typeface="Cambria"/>
            </a:endParaRPr>
          </a:p>
          <a:p>
            <a:pPr marL="814705" indent="-236220">
              <a:lnSpc>
                <a:spcPct val="100000"/>
              </a:lnSpc>
              <a:spcBef>
                <a:spcPts val="700"/>
              </a:spcBef>
              <a:buFont typeface="Wingdings"/>
              <a:buChar char=""/>
              <a:tabLst>
                <a:tab pos="814705" algn="l"/>
                <a:tab pos="815340" algn="l"/>
              </a:tabLst>
            </a:pPr>
            <a:r>
              <a:rPr sz="1100" dirty="0">
                <a:latin typeface="Cambria"/>
                <a:cs typeface="Cambria"/>
              </a:rPr>
              <a:t>Resolution</a:t>
            </a:r>
            <a:endParaRPr sz="1100">
              <a:latin typeface="Cambria"/>
              <a:cs typeface="Cambria"/>
            </a:endParaRPr>
          </a:p>
          <a:p>
            <a:pPr marL="814705" indent="-236220">
              <a:lnSpc>
                <a:spcPct val="100000"/>
              </a:lnSpc>
              <a:spcBef>
                <a:spcPts val="670"/>
              </a:spcBef>
              <a:buFont typeface="Wingdings"/>
              <a:buChar char=""/>
              <a:tabLst>
                <a:tab pos="814705" algn="l"/>
                <a:tab pos="815340" algn="l"/>
              </a:tabLst>
            </a:pPr>
            <a:r>
              <a:rPr sz="1100" dirty="0">
                <a:latin typeface="Cambria"/>
                <a:cs typeface="Cambria"/>
              </a:rPr>
              <a:t>Distance</a:t>
            </a:r>
            <a:r>
              <a:rPr sz="1100" spc="-5" dirty="0">
                <a:latin typeface="Cambria"/>
                <a:cs typeface="Cambria"/>
              </a:rPr>
              <a:t> Accuracy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450">
              <a:latin typeface="Times New Roman"/>
              <a:cs typeface="Times New Roman"/>
            </a:endParaRPr>
          </a:p>
          <a:p>
            <a:pPr marL="374650">
              <a:lnSpc>
                <a:spcPct val="100000"/>
              </a:lnSpc>
            </a:pPr>
            <a:r>
              <a:rPr sz="700" spc="5" dirty="0">
                <a:latin typeface="Calibri"/>
                <a:cs typeface="Calibri"/>
              </a:rPr>
              <a:t>Page </a:t>
            </a:r>
            <a:r>
              <a:rPr sz="700" dirty="0">
                <a:latin typeface="Calibri"/>
                <a:cs typeface="Calibri"/>
              </a:rPr>
              <a:t>-</a:t>
            </a:r>
            <a:r>
              <a:rPr sz="700" spc="25" dirty="0">
                <a:latin typeface="Calibri"/>
                <a:cs typeface="Calibri"/>
              </a:rPr>
              <a:t> </a:t>
            </a:r>
            <a:r>
              <a:rPr sz="700" spc="15" dirty="0">
                <a:latin typeface="Calibri"/>
                <a:cs typeface="Calibri"/>
              </a:rPr>
              <a:t>181</a:t>
            </a:r>
            <a:endParaRPr sz="7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267450" y="4006710"/>
            <a:ext cx="370416" cy="3278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645870" y="8619760"/>
            <a:ext cx="480659" cy="2467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17549" y="5391150"/>
            <a:ext cx="6337300" cy="355600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190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5"/>
              </a:spcBef>
            </a:pPr>
            <a:endParaRPr sz="1700">
              <a:latin typeface="Times New Roman"/>
              <a:cs typeface="Times New Roman"/>
            </a:endParaRPr>
          </a:p>
          <a:p>
            <a:pPr marL="579120">
              <a:lnSpc>
                <a:spcPct val="100000"/>
              </a:lnSpc>
            </a:pPr>
            <a:r>
              <a:rPr sz="1100" b="1" spc="-10" dirty="0">
                <a:latin typeface="Cambria"/>
                <a:cs typeface="Cambria"/>
              </a:rPr>
              <a:t>Wavelength</a:t>
            </a:r>
            <a:r>
              <a:rPr sz="1100" b="1" dirty="0">
                <a:latin typeface="Cambria"/>
                <a:cs typeface="Cambria"/>
              </a:rPr>
              <a:t> :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100">
              <a:latin typeface="Times New Roman"/>
              <a:cs typeface="Times New Roman"/>
            </a:endParaRPr>
          </a:p>
          <a:p>
            <a:pPr marL="814705" indent="-236220">
              <a:lnSpc>
                <a:spcPct val="100000"/>
              </a:lnSpc>
              <a:buFont typeface="Wingdings"/>
              <a:buChar char=""/>
              <a:tabLst>
                <a:tab pos="814705" algn="l"/>
                <a:tab pos="815340" algn="l"/>
              </a:tabLst>
            </a:pPr>
            <a:r>
              <a:rPr sz="1100" dirty="0">
                <a:latin typeface="Cambria"/>
                <a:cs typeface="Cambria"/>
              </a:rPr>
              <a:t>Single Mode</a:t>
            </a:r>
            <a:r>
              <a:rPr sz="1100" spc="-5" dirty="0">
                <a:latin typeface="Cambria"/>
                <a:cs typeface="Cambria"/>
              </a:rPr>
              <a:t> </a:t>
            </a:r>
            <a:r>
              <a:rPr sz="1100" dirty="0">
                <a:latin typeface="Cambria"/>
                <a:cs typeface="Cambria"/>
              </a:rPr>
              <a:t>(SM)</a:t>
            </a:r>
            <a:endParaRPr sz="1100">
              <a:latin typeface="Cambria"/>
              <a:cs typeface="Cambria"/>
            </a:endParaRPr>
          </a:p>
          <a:p>
            <a:pPr marL="1054100" marR="716915" lvl="1" indent="-235585">
              <a:lnSpc>
                <a:spcPts val="1300"/>
              </a:lnSpc>
              <a:spcBef>
                <a:spcPts val="130"/>
              </a:spcBef>
              <a:buFont typeface="Wingdings"/>
              <a:buChar char=""/>
              <a:tabLst>
                <a:tab pos="1085215" algn="l"/>
                <a:tab pos="1085850" algn="l"/>
              </a:tabLst>
            </a:pPr>
            <a:r>
              <a:rPr dirty="0"/>
              <a:t>	</a:t>
            </a:r>
            <a:r>
              <a:rPr sz="1100" dirty="0">
                <a:latin typeface="Cambria"/>
                <a:cs typeface="Cambria"/>
              </a:rPr>
              <a:t>Panjang gelombang 1310 &amp; 1550 nm </a:t>
            </a:r>
            <a:r>
              <a:rPr sz="1100" spc="-5" dirty="0">
                <a:latin typeface="Cambria"/>
                <a:cs typeface="Cambria"/>
              </a:rPr>
              <a:t>biasanya </a:t>
            </a:r>
            <a:r>
              <a:rPr sz="1100" dirty="0">
                <a:latin typeface="Cambria"/>
                <a:cs typeface="Cambria"/>
              </a:rPr>
              <a:t>digunakan pada </a:t>
            </a:r>
            <a:r>
              <a:rPr sz="1100" spc="-5" dirty="0">
                <a:latin typeface="Cambria"/>
                <a:cs typeface="Cambria"/>
              </a:rPr>
              <a:t>pengukuran  </a:t>
            </a:r>
            <a:r>
              <a:rPr sz="1100" dirty="0">
                <a:latin typeface="Cambria"/>
                <a:cs typeface="Cambria"/>
              </a:rPr>
              <a:t>fiber optik single </a:t>
            </a:r>
            <a:r>
              <a:rPr sz="1100" spc="5" dirty="0">
                <a:latin typeface="Cambria"/>
                <a:cs typeface="Cambria"/>
              </a:rPr>
              <a:t>mode </a:t>
            </a:r>
            <a:r>
              <a:rPr sz="1100" dirty="0">
                <a:latin typeface="Cambria"/>
                <a:cs typeface="Cambria"/>
              </a:rPr>
              <a:t>pada</a:t>
            </a:r>
            <a:r>
              <a:rPr sz="1100" spc="10" dirty="0">
                <a:latin typeface="Cambria"/>
                <a:cs typeface="Cambria"/>
              </a:rPr>
              <a:t> </a:t>
            </a:r>
            <a:r>
              <a:rPr sz="1100" dirty="0">
                <a:latin typeface="Cambria"/>
                <a:cs typeface="Cambria"/>
              </a:rPr>
              <a:t>OTDR</a:t>
            </a:r>
            <a:endParaRPr sz="1100">
              <a:latin typeface="Cambria"/>
              <a:cs typeface="Cambria"/>
            </a:endParaRPr>
          </a:p>
          <a:p>
            <a:pPr marL="1054100" lvl="1" indent="-235585">
              <a:lnSpc>
                <a:spcPts val="1250"/>
              </a:lnSpc>
              <a:buFont typeface="Wingdings"/>
              <a:buChar char=""/>
              <a:tabLst>
                <a:tab pos="1054735" algn="l"/>
              </a:tabLst>
            </a:pPr>
            <a:r>
              <a:rPr sz="1100" dirty="0">
                <a:latin typeface="Cambria"/>
                <a:cs typeface="Cambria"/>
              </a:rPr>
              <a:t>Panjang gelombang 1625 nm biasanya digunakan pada saat</a:t>
            </a:r>
            <a:r>
              <a:rPr sz="1100" spc="45" dirty="0">
                <a:latin typeface="Cambria"/>
                <a:cs typeface="Cambria"/>
              </a:rPr>
              <a:t> </a:t>
            </a:r>
            <a:r>
              <a:rPr sz="1100" dirty="0">
                <a:latin typeface="Cambria"/>
                <a:cs typeface="Cambria"/>
              </a:rPr>
              <a:t>trouble-shooting</a:t>
            </a:r>
            <a:endParaRPr sz="1100">
              <a:latin typeface="Cambria"/>
              <a:cs typeface="Cambria"/>
            </a:endParaRPr>
          </a:p>
          <a:p>
            <a:pPr marL="1054100">
              <a:lnSpc>
                <a:spcPct val="100000"/>
              </a:lnSpc>
              <a:spcBef>
                <a:spcPts val="75"/>
              </a:spcBef>
            </a:pPr>
            <a:r>
              <a:rPr sz="1100" dirty="0">
                <a:latin typeface="Cambria"/>
                <a:cs typeface="Cambria"/>
              </a:rPr>
              <a:t>yaitu </a:t>
            </a:r>
            <a:r>
              <a:rPr sz="1100" spc="-5" dirty="0">
                <a:latin typeface="Cambria"/>
                <a:cs typeface="Cambria"/>
              </a:rPr>
              <a:t>ketika </a:t>
            </a:r>
            <a:r>
              <a:rPr sz="1100" dirty="0">
                <a:latin typeface="Cambria"/>
                <a:cs typeface="Cambria"/>
              </a:rPr>
              <a:t>pengetesan jaringan </a:t>
            </a:r>
            <a:r>
              <a:rPr sz="1100" spc="-5" dirty="0">
                <a:latin typeface="Cambria"/>
                <a:cs typeface="Cambria"/>
              </a:rPr>
              <a:t>yang </a:t>
            </a:r>
            <a:r>
              <a:rPr sz="1100" dirty="0">
                <a:latin typeface="Cambria"/>
                <a:cs typeface="Cambria"/>
              </a:rPr>
              <a:t>aktif</a:t>
            </a:r>
            <a:r>
              <a:rPr sz="1100" spc="30" dirty="0">
                <a:latin typeface="Cambria"/>
                <a:cs typeface="Cambria"/>
              </a:rPr>
              <a:t> </a:t>
            </a:r>
            <a:r>
              <a:rPr sz="1100" dirty="0">
                <a:latin typeface="Cambria"/>
                <a:cs typeface="Cambria"/>
              </a:rPr>
              <a:t>dibutuhkan.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100">
              <a:latin typeface="Times New Roman"/>
              <a:cs typeface="Times New Roman"/>
            </a:endParaRPr>
          </a:p>
          <a:p>
            <a:pPr marL="814705" indent="-236220">
              <a:lnSpc>
                <a:spcPct val="100000"/>
              </a:lnSpc>
              <a:buFont typeface="Wingdings"/>
              <a:buChar char=""/>
              <a:tabLst>
                <a:tab pos="814705" algn="l"/>
                <a:tab pos="815340" algn="l"/>
              </a:tabLst>
            </a:pPr>
            <a:r>
              <a:rPr sz="1100" dirty="0">
                <a:latin typeface="Cambria"/>
                <a:cs typeface="Cambria"/>
              </a:rPr>
              <a:t>Multimode</a:t>
            </a:r>
            <a:r>
              <a:rPr sz="1100" spc="-5" dirty="0">
                <a:latin typeface="Cambria"/>
                <a:cs typeface="Cambria"/>
              </a:rPr>
              <a:t> </a:t>
            </a:r>
            <a:r>
              <a:rPr sz="1100" spc="5" dirty="0">
                <a:latin typeface="Cambria"/>
                <a:cs typeface="Cambria"/>
              </a:rPr>
              <a:t>(MM)</a:t>
            </a:r>
            <a:endParaRPr sz="1100">
              <a:latin typeface="Cambria"/>
              <a:cs typeface="Cambria"/>
            </a:endParaRPr>
          </a:p>
          <a:p>
            <a:pPr marL="1094740" marR="570230" lvl="1" indent="-198755">
              <a:lnSpc>
                <a:spcPts val="1300"/>
              </a:lnSpc>
              <a:spcBef>
                <a:spcPts val="130"/>
              </a:spcBef>
              <a:buFont typeface="Wingdings"/>
              <a:buChar char=""/>
              <a:tabLst>
                <a:tab pos="1095375" algn="l"/>
              </a:tabLst>
            </a:pPr>
            <a:r>
              <a:rPr sz="1100" dirty="0">
                <a:latin typeface="Cambria"/>
                <a:cs typeface="Cambria"/>
              </a:rPr>
              <a:t>Panjang gelombang 850 &amp; 1300 nm adalah panjang gelombang </a:t>
            </a:r>
            <a:r>
              <a:rPr sz="1100" spc="-5" dirty="0">
                <a:latin typeface="Cambria"/>
                <a:cs typeface="Cambria"/>
              </a:rPr>
              <a:t>yang </a:t>
            </a:r>
            <a:r>
              <a:rPr sz="1100" dirty="0">
                <a:latin typeface="Cambria"/>
                <a:cs typeface="Cambria"/>
              </a:rPr>
              <a:t>dominan  </a:t>
            </a:r>
            <a:r>
              <a:rPr sz="1100" spc="-5" dirty="0">
                <a:latin typeface="Cambria"/>
                <a:cs typeface="Cambria"/>
              </a:rPr>
              <a:t>yang </a:t>
            </a:r>
            <a:r>
              <a:rPr sz="1100" dirty="0">
                <a:latin typeface="Cambria"/>
                <a:cs typeface="Cambria"/>
              </a:rPr>
              <a:t>digunakan pada </a:t>
            </a:r>
            <a:r>
              <a:rPr sz="1100" spc="-5" dirty="0">
                <a:latin typeface="Cambria"/>
                <a:cs typeface="Cambria"/>
              </a:rPr>
              <a:t>pengukuran </a:t>
            </a:r>
            <a:r>
              <a:rPr sz="1100" dirty="0">
                <a:latin typeface="Cambria"/>
                <a:cs typeface="Cambria"/>
              </a:rPr>
              <a:t>fiber optik</a:t>
            </a:r>
            <a:r>
              <a:rPr sz="1100" spc="25" dirty="0">
                <a:latin typeface="Cambria"/>
                <a:cs typeface="Cambria"/>
              </a:rPr>
              <a:t> </a:t>
            </a:r>
            <a:r>
              <a:rPr sz="1100" spc="5" dirty="0">
                <a:latin typeface="Cambria"/>
                <a:cs typeface="Cambria"/>
              </a:rPr>
              <a:t>multimode.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800">
              <a:latin typeface="Times New Roman"/>
              <a:cs typeface="Times New Roman"/>
            </a:endParaRPr>
          </a:p>
          <a:p>
            <a:pPr marL="374650">
              <a:lnSpc>
                <a:spcPct val="100000"/>
              </a:lnSpc>
            </a:pPr>
            <a:r>
              <a:rPr sz="700" spc="5" dirty="0">
                <a:latin typeface="Calibri"/>
                <a:cs typeface="Calibri"/>
              </a:rPr>
              <a:t>Page </a:t>
            </a:r>
            <a:r>
              <a:rPr sz="700" dirty="0">
                <a:latin typeface="Calibri"/>
                <a:cs typeface="Calibri"/>
              </a:rPr>
              <a:t>-</a:t>
            </a:r>
            <a:r>
              <a:rPr sz="700" spc="25" dirty="0">
                <a:latin typeface="Calibri"/>
                <a:cs typeface="Calibri"/>
              </a:rPr>
              <a:t> </a:t>
            </a:r>
            <a:r>
              <a:rPr sz="700" spc="15" dirty="0">
                <a:latin typeface="Calibri"/>
                <a:cs typeface="Calibri"/>
              </a:rPr>
              <a:t>182</a:t>
            </a:r>
            <a:endParaRPr sz="70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535"/>
              </a:lnSpc>
            </a:pPr>
            <a:fld id="{81D60167-4931-47E6-BA6A-407CBD079E47}" type="slidenum">
              <a:rPr dirty="0"/>
              <a:t>81</a:t>
            </a:fld>
            <a:endParaRPr dirty="0"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645870" y="4338673"/>
            <a:ext cx="480659" cy="2476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17549" y="1098550"/>
            <a:ext cx="6337300" cy="356870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44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5"/>
              </a:spcBef>
            </a:pPr>
            <a:endParaRPr sz="1700">
              <a:latin typeface="Times New Roman"/>
              <a:cs typeface="Times New Roman"/>
            </a:endParaRPr>
          </a:p>
          <a:p>
            <a:pPr marL="579120">
              <a:lnSpc>
                <a:spcPct val="100000"/>
              </a:lnSpc>
              <a:spcBef>
                <a:spcPts val="5"/>
              </a:spcBef>
            </a:pPr>
            <a:r>
              <a:rPr sz="1100" b="1" dirty="0">
                <a:latin typeface="Cambria"/>
                <a:cs typeface="Cambria"/>
              </a:rPr>
              <a:t>Dynamic </a:t>
            </a:r>
            <a:r>
              <a:rPr sz="1100" b="1" spc="-5" dirty="0">
                <a:latin typeface="Cambria"/>
                <a:cs typeface="Cambria"/>
              </a:rPr>
              <a:t>range</a:t>
            </a:r>
            <a:r>
              <a:rPr sz="1100" b="1" spc="5" dirty="0">
                <a:latin typeface="Cambria"/>
                <a:cs typeface="Cambria"/>
              </a:rPr>
              <a:t> </a:t>
            </a:r>
            <a:r>
              <a:rPr sz="1100" b="1" dirty="0">
                <a:latin typeface="Cambria"/>
                <a:cs typeface="Cambria"/>
              </a:rPr>
              <a:t>: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50">
              <a:latin typeface="Times New Roman"/>
              <a:cs typeface="Times New Roman"/>
            </a:endParaRPr>
          </a:p>
          <a:p>
            <a:pPr marL="814705" marR="529590" indent="-236220">
              <a:lnSpc>
                <a:spcPct val="102699"/>
              </a:lnSpc>
              <a:buFont typeface="Wingdings"/>
              <a:buChar char=""/>
              <a:tabLst>
                <a:tab pos="814705" algn="l"/>
                <a:tab pos="815340" algn="l"/>
              </a:tabLst>
            </a:pPr>
            <a:r>
              <a:rPr sz="1100" spc="5" dirty="0">
                <a:latin typeface="Cambria"/>
                <a:cs typeface="Cambria"/>
              </a:rPr>
              <a:t>Dynamic </a:t>
            </a:r>
            <a:r>
              <a:rPr sz="1100" spc="-5" dirty="0">
                <a:latin typeface="Cambria"/>
                <a:cs typeface="Cambria"/>
              </a:rPr>
              <a:t>range </a:t>
            </a:r>
            <a:r>
              <a:rPr sz="1100" dirty="0">
                <a:latin typeface="Cambria"/>
                <a:cs typeface="Cambria"/>
              </a:rPr>
              <a:t>merupakan </a:t>
            </a:r>
            <a:r>
              <a:rPr sz="1100" spc="-5" dirty="0">
                <a:latin typeface="Cambria"/>
                <a:cs typeface="Cambria"/>
              </a:rPr>
              <a:t>ukuran </a:t>
            </a:r>
            <a:r>
              <a:rPr sz="1100" spc="5" dirty="0">
                <a:latin typeface="Cambria"/>
                <a:cs typeface="Cambria"/>
              </a:rPr>
              <a:t>dari </a:t>
            </a:r>
            <a:r>
              <a:rPr sz="1100" spc="-5" dirty="0">
                <a:latin typeface="Cambria"/>
                <a:cs typeface="Cambria"/>
              </a:rPr>
              <a:t>range </a:t>
            </a:r>
            <a:r>
              <a:rPr sz="1100" spc="5" dirty="0">
                <a:latin typeface="Cambria"/>
                <a:cs typeface="Cambria"/>
              </a:rPr>
              <a:t>maksimum </a:t>
            </a:r>
            <a:r>
              <a:rPr sz="1100" dirty="0">
                <a:latin typeface="Cambria"/>
                <a:cs typeface="Cambria"/>
              </a:rPr>
              <a:t>suatu </a:t>
            </a:r>
            <a:r>
              <a:rPr sz="1100" spc="-5" dirty="0">
                <a:latin typeface="Cambria"/>
                <a:cs typeface="Cambria"/>
              </a:rPr>
              <a:t>pengukuran power  level yang </a:t>
            </a:r>
            <a:r>
              <a:rPr sz="1100" dirty="0">
                <a:latin typeface="Cambria"/>
                <a:cs typeface="Cambria"/>
              </a:rPr>
              <a:t>bisa diukur oleh OTDR, sehingga dynamic </a:t>
            </a:r>
            <a:r>
              <a:rPr sz="1100" spc="-5" dirty="0">
                <a:latin typeface="Cambria"/>
                <a:cs typeface="Cambria"/>
              </a:rPr>
              <a:t>range </a:t>
            </a:r>
            <a:r>
              <a:rPr sz="1100" dirty="0">
                <a:latin typeface="Cambria"/>
                <a:cs typeface="Cambria"/>
              </a:rPr>
              <a:t>akan </a:t>
            </a:r>
            <a:r>
              <a:rPr sz="1100" spc="5" dirty="0">
                <a:latin typeface="Cambria"/>
                <a:cs typeface="Cambria"/>
              </a:rPr>
              <a:t>membatasi </a:t>
            </a:r>
            <a:r>
              <a:rPr sz="1100" dirty="0">
                <a:latin typeface="Cambria"/>
                <a:cs typeface="Cambria"/>
              </a:rPr>
              <a:t>jarak  </a:t>
            </a:r>
            <a:r>
              <a:rPr sz="1100" spc="5" dirty="0">
                <a:latin typeface="Cambria"/>
                <a:cs typeface="Cambria"/>
              </a:rPr>
              <a:t>maksimum </a:t>
            </a:r>
            <a:r>
              <a:rPr sz="1100" spc="-5" dirty="0">
                <a:latin typeface="Cambria"/>
                <a:cs typeface="Cambria"/>
              </a:rPr>
              <a:t>yang </a:t>
            </a:r>
            <a:r>
              <a:rPr sz="1100" dirty="0">
                <a:latin typeface="Cambria"/>
                <a:cs typeface="Cambria"/>
              </a:rPr>
              <a:t>bisa diukur oleh</a:t>
            </a:r>
            <a:r>
              <a:rPr sz="1100" spc="25" dirty="0">
                <a:latin typeface="Cambria"/>
                <a:cs typeface="Cambria"/>
              </a:rPr>
              <a:t> </a:t>
            </a:r>
            <a:r>
              <a:rPr sz="1100" dirty="0">
                <a:latin typeface="Cambria"/>
                <a:cs typeface="Cambria"/>
              </a:rPr>
              <a:t>OTDR.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Font typeface="Wingdings"/>
              <a:buChar char=""/>
            </a:pPr>
            <a:endParaRPr sz="1250">
              <a:latin typeface="Times New Roman"/>
              <a:cs typeface="Times New Roman"/>
            </a:endParaRPr>
          </a:p>
          <a:p>
            <a:pPr marL="814705" marR="608965" indent="-236220">
              <a:lnSpc>
                <a:spcPts val="1300"/>
              </a:lnSpc>
              <a:buFont typeface="Wingdings"/>
              <a:buChar char=""/>
              <a:tabLst>
                <a:tab pos="814705" algn="l"/>
                <a:tab pos="815340" algn="l"/>
              </a:tabLst>
            </a:pPr>
            <a:r>
              <a:rPr sz="1100" dirty="0">
                <a:latin typeface="Cambria"/>
                <a:cs typeface="Cambria"/>
              </a:rPr>
              <a:t>Pulsa pendek memberikan resolusi </a:t>
            </a:r>
            <a:r>
              <a:rPr sz="1100" spc="-5" dirty="0">
                <a:latin typeface="Cambria"/>
                <a:cs typeface="Cambria"/>
              </a:rPr>
              <a:t>yang </a:t>
            </a:r>
            <a:r>
              <a:rPr sz="1100" dirty="0">
                <a:latin typeface="Cambria"/>
                <a:cs typeface="Cambria"/>
              </a:rPr>
              <a:t>lebih tinggi tetapi dengan dynamic </a:t>
            </a:r>
            <a:r>
              <a:rPr sz="1100" spc="-5" dirty="0">
                <a:latin typeface="Cambria"/>
                <a:cs typeface="Cambria"/>
              </a:rPr>
              <a:t>range  yang </a:t>
            </a:r>
            <a:r>
              <a:rPr sz="1100" dirty="0">
                <a:latin typeface="Cambria"/>
                <a:cs typeface="Cambria"/>
              </a:rPr>
              <a:t>lebih</a:t>
            </a:r>
            <a:r>
              <a:rPr sz="1100" spc="10" dirty="0">
                <a:latin typeface="Cambria"/>
                <a:cs typeface="Cambria"/>
              </a:rPr>
              <a:t> </a:t>
            </a:r>
            <a:r>
              <a:rPr sz="1100" dirty="0">
                <a:latin typeface="Cambria"/>
                <a:cs typeface="Cambria"/>
              </a:rPr>
              <a:t>pendek.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500">
              <a:latin typeface="Times New Roman"/>
              <a:cs typeface="Times New Roman"/>
            </a:endParaRPr>
          </a:p>
          <a:p>
            <a:pPr marL="374650">
              <a:lnSpc>
                <a:spcPct val="100000"/>
              </a:lnSpc>
            </a:pPr>
            <a:r>
              <a:rPr sz="700" spc="5" dirty="0">
                <a:latin typeface="Calibri"/>
                <a:cs typeface="Calibri"/>
              </a:rPr>
              <a:t>Page </a:t>
            </a:r>
            <a:r>
              <a:rPr sz="700" dirty="0">
                <a:latin typeface="Calibri"/>
                <a:cs typeface="Calibri"/>
              </a:rPr>
              <a:t>-</a:t>
            </a:r>
            <a:r>
              <a:rPr sz="700" spc="25" dirty="0">
                <a:latin typeface="Calibri"/>
                <a:cs typeface="Calibri"/>
              </a:rPr>
              <a:t> </a:t>
            </a:r>
            <a:r>
              <a:rPr sz="700" spc="15" dirty="0">
                <a:latin typeface="Calibri"/>
                <a:cs typeface="Calibri"/>
              </a:rPr>
              <a:t>183</a:t>
            </a:r>
            <a:endParaRPr sz="7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645870" y="8619760"/>
            <a:ext cx="480659" cy="2467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717549" y="5391150"/>
            <a:ext cx="6337300" cy="355600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190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5"/>
              </a:spcBef>
            </a:pPr>
            <a:endParaRPr sz="1700">
              <a:latin typeface="Times New Roman"/>
              <a:cs typeface="Times New Roman"/>
            </a:endParaRPr>
          </a:p>
          <a:p>
            <a:pPr marL="579120">
              <a:lnSpc>
                <a:spcPct val="100000"/>
              </a:lnSpc>
            </a:pPr>
            <a:r>
              <a:rPr sz="1100" b="1" dirty="0">
                <a:latin typeface="Cambria"/>
                <a:cs typeface="Cambria"/>
              </a:rPr>
              <a:t>Deadzone :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100">
              <a:latin typeface="Times New Roman"/>
              <a:cs typeface="Times New Roman"/>
            </a:endParaRPr>
          </a:p>
          <a:p>
            <a:pPr marL="814705" marR="380365" indent="-236220">
              <a:lnSpc>
                <a:spcPct val="101499"/>
              </a:lnSpc>
              <a:buFont typeface="Wingdings"/>
              <a:buChar char=""/>
              <a:tabLst>
                <a:tab pos="814705" algn="l"/>
                <a:tab pos="815340" algn="l"/>
              </a:tabLst>
            </a:pPr>
            <a:r>
              <a:rPr sz="1100" dirty="0">
                <a:latin typeface="Cambria"/>
                <a:cs typeface="Cambria"/>
              </a:rPr>
              <a:t>Saat pulsa </a:t>
            </a:r>
            <a:r>
              <a:rPr sz="1100" spc="-5" dirty="0">
                <a:latin typeface="Cambria"/>
                <a:cs typeface="Cambria"/>
              </a:rPr>
              <a:t>cahaya </a:t>
            </a:r>
            <a:r>
              <a:rPr sz="1100" dirty="0">
                <a:latin typeface="Cambria"/>
                <a:cs typeface="Cambria"/>
              </a:rPr>
              <a:t>di kirimkan </a:t>
            </a:r>
            <a:r>
              <a:rPr sz="1100" spc="-10" dirty="0">
                <a:latin typeface="Cambria"/>
                <a:cs typeface="Cambria"/>
              </a:rPr>
              <a:t>ke </a:t>
            </a:r>
            <a:r>
              <a:rPr sz="1100" spc="5" dirty="0">
                <a:latin typeface="Cambria"/>
                <a:cs typeface="Cambria"/>
              </a:rPr>
              <a:t>dalam </a:t>
            </a:r>
            <a:r>
              <a:rPr sz="1100" spc="-15" dirty="0">
                <a:latin typeface="Cambria"/>
                <a:cs typeface="Cambria"/>
              </a:rPr>
              <a:t>fiber, </a:t>
            </a:r>
            <a:r>
              <a:rPr sz="1100" dirty="0">
                <a:latin typeface="Cambria"/>
                <a:cs typeface="Cambria"/>
              </a:rPr>
              <a:t>maka pantulan </a:t>
            </a:r>
            <a:r>
              <a:rPr sz="1100" spc="-5" dirty="0">
                <a:latin typeface="Cambria"/>
                <a:cs typeface="Cambria"/>
              </a:rPr>
              <a:t>yang </a:t>
            </a:r>
            <a:r>
              <a:rPr sz="1100" dirty="0">
                <a:latin typeface="Cambria"/>
                <a:cs typeface="Cambria"/>
              </a:rPr>
              <a:t>cukup besar terjadi  pada input fiber </a:t>
            </a:r>
            <a:r>
              <a:rPr sz="1100" spc="-5" dirty="0">
                <a:latin typeface="Cambria"/>
                <a:cs typeface="Cambria"/>
              </a:rPr>
              <a:t>yang </a:t>
            </a:r>
            <a:r>
              <a:rPr sz="1100" dirty="0">
                <a:latin typeface="Cambria"/>
                <a:cs typeface="Cambria"/>
              </a:rPr>
              <a:t>40.000 kali lebih besar </a:t>
            </a:r>
            <a:r>
              <a:rPr sz="1100" spc="5" dirty="0">
                <a:latin typeface="Cambria"/>
                <a:cs typeface="Cambria"/>
              </a:rPr>
              <a:t>dari </a:t>
            </a:r>
            <a:r>
              <a:rPr sz="1100" spc="-5" dirty="0">
                <a:latin typeface="Cambria"/>
                <a:cs typeface="Cambria"/>
              </a:rPr>
              <a:t>level rayleigh </a:t>
            </a:r>
            <a:r>
              <a:rPr sz="1100" dirty="0">
                <a:latin typeface="Cambria"/>
                <a:cs typeface="Cambria"/>
              </a:rPr>
              <a:t>scattering, </a:t>
            </a:r>
            <a:r>
              <a:rPr sz="1100" spc="-5" dirty="0">
                <a:latin typeface="Cambria"/>
                <a:cs typeface="Cambria"/>
              </a:rPr>
              <a:t>level yang  </a:t>
            </a:r>
            <a:r>
              <a:rPr sz="1100" dirty="0">
                <a:latin typeface="Cambria"/>
                <a:cs typeface="Cambria"/>
              </a:rPr>
              <a:t>cukup besar ini </a:t>
            </a:r>
            <a:r>
              <a:rPr sz="1100" spc="5" dirty="0">
                <a:latin typeface="Cambria"/>
                <a:cs typeface="Cambria"/>
              </a:rPr>
              <a:t>membuat </a:t>
            </a:r>
            <a:r>
              <a:rPr sz="1100" spc="-5" dirty="0">
                <a:latin typeface="Cambria"/>
                <a:cs typeface="Cambria"/>
              </a:rPr>
              <a:t>detektor </a:t>
            </a:r>
            <a:r>
              <a:rPr sz="1100" dirty="0">
                <a:latin typeface="Cambria"/>
                <a:cs typeface="Cambria"/>
              </a:rPr>
              <a:t>mengalami saturasi </a:t>
            </a:r>
            <a:r>
              <a:rPr sz="1100" spc="5" dirty="0">
                <a:latin typeface="Cambria"/>
                <a:cs typeface="Cambria"/>
              </a:rPr>
              <a:t>dan </a:t>
            </a:r>
            <a:r>
              <a:rPr sz="1100" dirty="0">
                <a:latin typeface="Cambria"/>
                <a:cs typeface="Cambria"/>
              </a:rPr>
              <a:t>membutuhkan </a:t>
            </a:r>
            <a:r>
              <a:rPr sz="1100" spc="-5" dirty="0">
                <a:latin typeface="Cambria"/>
                <a:cs typeface="Cambria"/>
              </a:rPr>
              <a:t>waktu  </a:t>
            </a:r>
            <a:r>
              <a:rPr sz="1100" dirty="0">
                <a:latin typeface="Cambria"/>
                <a:cs typeface="Cambria"/>
              </a:rPr>
              <a:t>untuk normal kembali. Selama </a:t>
            </a:r>
            <a:r>
              <a:rPr sz="1100" spc="-5" dirty="0">
                <a:latin typeface="Cambria"/>
                <a:cs typeface="Cambria"/>
              </a:rPr>
              <a:t>waktu </a:t>
            </a:r>
            <a:r>
              <a:rPr sz="1100" dirty="0">
                <a:latin typeface="Cambria"/>
                <a:cs typeface="Cambria"/>
              </a:rPr>
              <a:t>saturasi tersebut pulsa terus berpropagasi  </a:t>
            </a:r>
            <a:r>
              <a:rPr sz="1100" spc="5" dirty="0">
                <a:latin typeface="Cambria"/>
                <a:cs typeface="Cambria"/>
              </a:rPr>
              <a:t>didalam </a:t>
            </a:r>
            <a:r>
              <a:rPr sz="1100" spc="-15" dirty="0">
                <a:latin typeface="Cambria"/>
                <a:cs typeface="Cambria"/>
              </a:rPr>
              <a:t>fiber, </a:t>
            </a:r>
            <a:r>
              <a:rPr sz="1100" dirty="0">
                <a:latin typeface="Cambria"/>
                <a:cs typeface="Cambria"/>
              </a:rPr>
              <a:t>tetapi </a:t>
            </a:r>
            <a:r>
              <a:rPr sz="1100" spc="-5" dirty="0">
                <a:latin typeface="Cambria"/>
                <a:cs typeface="Cambria"/>
              </a:rPr>
              <a:t>event event yang </a:t>
            </a:r>
            <a:r>
              <a:rPr sz="1100" dirty="0">
                <a:latin typeface="Cambria"/>
                <a:cs typeface="Cambria"/>
              </a:rPr>
              <a:t>dilaluinya tidak akan </a:t>
            </a:r>
            <a:r>
              <a:rPr sz="1100" spc="-5" dirty="0">
                <a:latin typeface="Cambria"/>
                <a:cs typeface="Cambria"/>
              </a:rPr>
              <a:t>terdeteksi </a:t>
            </a:r>
            <a:r>
              <a:rPr sz="1100" dirty="0">
                <a:latin typeface="Cambria"/>
                <a:cs typeface="Cambria"/>
              </a:rPr>
              <a:t>oleh OTDR,  jarak tersebut disebut deadzone (biasanya 10</a:t>
            </a:r>
            <a:r>
              <a:rPr sz="1100" spc="5" dirty="0">
                <a:latin typeface="Cambria"/>
                <a:cs typeface="Cambria"/>
              </a:rPr>
              <a:t> </a:t>
            </a:r>
            <a:r>
              <a:rPr sz="1100" dirty="0">
                <a:latin typeface="Cambria"/>
                <a:cs typeface="Cambria"/>
              </a:rPr>
              <a:t>m).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Wingdings"/>
              <a:buChar char=""/>
            </a:pPr>
            <a:endParaRPr sz="1150">
              <a:latin typeface="Times New Roman"/>
              <a:cs typeface="Times New Roman"/>
            </a:endParaRPr>
          </a:p>
          <a:p>
            <a:pPr marL="814705" indent="-236220">
              <a:lnSpc>
                <a:spcPts val="1310"/>
              </a:lnSpc>
              <a:buFont typeface="Wingdings"/>
              <a:buChar char=""/>
              <a:tabLst>
                <a:tab pos="814705" algn="l"/>
                <a:tab pos="815340" algn="l"/>
              </a:tabLst>
            </a:pPr>
            <a:r>
              <a:rPr sz="1100" spc="-10" dirty="0">
                <a:latin typeface="Cambria"/>
                <a:cs typeface="Cambria"/>
              </a:rPr>
              <a:t>Event </a:t>
            </a:r>
            <a:r>
              <a:rPr sz="1100" dirty="0">
                <a:latin typeface="Cambria"/>
                <a:cs typeface="Cambria"/>
              </a:rPr>
              <a:t>Dead Zone/ </a:t>
            </a:r>
            <a:r>
              <a:rPr sz="1100" spc="-5" dirty="0">
                <a:latin typeface="Cambria"/>
                <a:cs typeface="Cambria"/>
              </a:rPr>
              <a:t>reflective </a:t>
            </a:r>
            <a:r>
              <a:rPr sz="1100" dirty="0">
                <a:latin typeface="Cambria"/>
                <a:cs typeface="Cambria"/>
              </a:rPr>
              <a:t>dead zones</a:t>
            </a:r>
            <a:r>
              <a:rPr sz="1100" spc="30" dirty="0">
                <a:latin typeface="Cambria"/>
                <a:cs typeface="Cambria"/>
              </a:rPr>
              <a:t> </a:t>
            </a:r>
            <a:r>
              <a:rPr sz="1100" dirty="0">
                <a:latin typeface="Cambria"/>
                <a:cs typeface="Cambria"/>
              </a:rPr>
              <a:t>:</a:t>
            </a:r>
            <a:endParaRPr sz="1100">
              <a:latin typeface="Cambria"/>
              <a:cs typeface="Cambria"/>
            </a:endParaRPr>
          </a:p>
          <a:p>
            <a:pPr marL="1094740" lvl="1" indent="-198755">
              <a:lnSpc>
                <a:spcPts val="1295"/>
              </a:lnSpc>
              <a:buFont typeface="Wingdings"/>
              <a:buChar char=""/>
              <a:tabLst>
                <a:tab pos="1095375" algn="l"/>
              </a:tabLst>
            </a:pPr>
            <a:r>
              <a:rPr sz="1100" dirty="0">
                <a:latin typeface="Cambria"/>
                <a:cs typeface="Cambria"/>
              </a:rPr>
              <a:t>Dead zones </a:t>
            </a:r>
            <a:r>
              <a:rPr sz="1100" spc="-5" dirty="0">
                <a:latin typeface="Cambria"/>
                <a:cs typeface="Cambria"/>
              </a:rPr>
              <a:t>yang hanya </a:t>
            </a:r>
            <a:r>
              <a:rPr sz="1100" dirty="0">
                <a:latin typeface="Cambria"/>
                <a:cs typeface="Cambria"/>
              </a:rPr>
              <a:t>mempengaruhi </a:t>
            </a:r>
            <a:r>
              <a:rPr sz="1100" spc="-5" dirty="0">
                <a:latin typeface="Cambria"/>
                <a:cs typeface="Cambria"/>
              </a:rPr>
              <a:t>event event</a:t>
            </a:r>
            <a:r>
              <a:rPr sz="1100" spc="40" dirty="0">
                <a:latin typeface="Cambria"/>
                <a:cs typeface="Cambria"/>
              </a:rPr>
              <a:t> </a:t>
            </a:r>
            <a:r>
              <a:rPr sz="1100" dirty="0">
                <a:latin typeface="Cambria"/>
                <a:cs typeface="Cambria"/>
              </a:rPr>
              <a:t>pantulan</a:t>
            </a:r>
            <a:endParaRPr sz="1100">
              <a:latin typeface="Cambria"/>
              <a:cs typeface="Cambria"/>
            </a:endParaRPr>
          </a:p>
          <a:p>
            <a:pPr marL="1094740" lvl="1" indent="-198755">
              <a:lnSpc>
                <a:spcPts val="1310"/>
              </a:lnSpc>
              <a:buFont typeface="Wingdings"/>
              <a:buChar char=""/>
              <a:tabLst>
                <a:tab pos="1095375" algn="l"/>
              </a:tabLst>
            </a:pPr>
            <a:r>
              <a:rPr sz="1100" spc="-5" dirty="0">
                <a:latin typeface="Cambria"/>
                <a:cs typeface="Cambria"/>
              </a:rPr>
              <a:t>Merepresentasikan </a:t>
            </a:r>
            <a:r>
              <a:rPr sz="1100" dirty="0">
                <a:latin typeface="Cambria"/>
                <a:cs typeface="Cambria"/>
              </a:rPr>
              <a:t>Jarak </a:t>
            </a:r>
            <a:r>
              <a:rPr sz="1100" spc="5" dirty="0">
                <a:latin typeface="Cambria"/>
                <a:cs typeface="Cambria"/>
              </a:rPr>
              <a:t>minimum </a:t>
            </a:r>
            <a:r>
              <a:rPr sz="1100" spc="-5" dirty="0">
                <a:latin typeface="Cambria"/>
                <a:cs typeface="Cambria"/>
              </a:rPr>
              <a:t>antara event </a:t>
            </a:r>
            <a:r>
              <a:rPr sz="1100" dirty="0">
                <a:latin typeface="Cambria"/>
                <a:cs typeface="Cambria"/>
              </a:rPr>
              <a:t>pantulan </a:t>
            </a:r>
            <a:r>
              <a:rPr sz="1100" spc="-5" dirty="0">
                <a:latin typeface="Cambria"/>
                <a:cs typeface="Cambria"/>
              </a:rPr>
              <a:t>awal </a:t>
            </a:r>
            <a:r>
              <a:rPr sz="1100" spc="5" dirty="0">
                <a:latin typeface="Cambria"/>
                <a:cs typeface="Cambria"/>
              </a:rPr>
              <a:t>dan </a:t>
            </a:r>
            <a:r>
              <a:rPr sz="1100" dirty="0">
                <a:latin typeface="Cambria"/>
                <a:cs typeface="Cambria"/>
              </a:rPr>
              <a:t>titik</a:t>
            </a:r>
            <a:r>
              <a:rPr sz="1100" spc="80" dirty="0">
                <a:latin typeface="Cambria"/>
                <a:cs typeface="Cambria"/>
              </a:rPr>
              <a:t> </a:t>
            </a:r>
            <a:r>
              <a:rPr sz="1100" dirty="0">
                <a:latin typeface="Cambria"/>
                <a:cs typeface="Cambria"/>
              </a:rPr>
              <a:t>dimana</a:t>
            </a:r>
            <a:endParaRPr sz="1100">
              <a:latin typeface="Cambria"/>
              <a:cs typeface="Cambria"/>
            </a:endParaRPr>
          </a:p>
          <a:p>
            <a:pPr marL="1094740">
              <a:lnSpc>
                <a:spcPts val="1310"/>
              </a:lnSpc>
              <a:spcBef>
                <a:spcPts val="95"/>
              </a:spcBef>
            </a:pPr>
            <a:r>
              <a:rPr sz="1100" spc="-5" dirty="0">
                <a:latin typeface="Cambria"/>
                <a:cs typeface="Cambria"/>
              </a:rPr>
              <a:t>event </a:t>
            </a:r>
            <a:r>
              <a:rPr sz="1100" dirty="0">
                <a:latin typeface="Cambria"/>
                <a:cs typeface="Cambria"/>
              </a:rPr>
              <a:t>pantulan </a:t>
            </a:r>
            <a:r>
              <a:rPr sz="1100" spc="-5" dirty="0">
                <a:latin typeface="Cambria"/>
                <a:cs typeface="Cambria"/>
              </a:rPr>
              <a:t>berikutnya </a:t>
            </a:r>
            <a:r>
              <a:rPr sz="1100" spc="5" dirty="0">
                <a:latin typeface="Cambria"/>
                <a:cs typeface="Cambria"/>
              </a:rPr>
              <a:t>harus </a:t>
            </a:r>
            <a:r>
              <a:rPr sz="1100" dirty="0">
                <a:latin typeface="Cambria"/>
                <a:cs typeface="Cambria"/>
              </a:rPr>
              <a:t>dihindari</a:t>
            </a:r>
            <a:r>
              <a:rPr sz="1100" spc="20" dirty="0">
                <a:latin typeface="Cambria"/>
                <a:cs typeface="Cambria"/>
              </a:rPr>
              <a:t> </a:t>
            </a:r>
            <a:r>
              <a:rPr sz="1100" dirty="0">
                <a:latin typeface="Cambria"/>
                <a:cs typeface="Cambria"/>
              </a:rPr>
              <a:t>(clear).</a:t>
            </a:r>
            <a:endParaRPr sz="1100">
              <a:latin typeface="Cambria"/>
              <a:cs typeface="Cambria"/>
            </a:endParaRPr>
          </a:p>
          <a:p>
            <a:pPr marL="1094740" marR="605155" lvl="1" indent="-198755">
              <a:lnSpc>
                <a:spcPts val="1300"/>
              </a:lnSpc>
              <a:spcBef>
                <a:spcPts val="50"/>
              </a:spcBef>
              <a:buFont typeface="Wingdings"/>
              <a:buChar char=""/>
              <a:tabLst>
                <a:tab pos="1095375" algn="l"/>
              </a:tabLst>
            </a:pPr>
            <a:r>
              <a:rPr sz="1100" dirty="0">
                <a:latin typeface="Cambria"/>
                <a:cs typeface="Cambria"/>
              </a:rPr>
              <a:t>Jika </a:t>
            </a:r>
            <a:r>
              <a:rPr sz="1100" spc="-10" dirty="0">
                <a:latin typeface="Cambria"/>
                <a:cs typeface="Cambria"/>
              </a:rPr>
              <a:t>Event </a:t>
            </a:r>
            <a:r>
              <a:rPr sz="1100" dirty="0">
                <a:latin typeface="Cambria"/>
                <a:cs typeface="Cambria"/>
              </a:rPr>
              <a:t>pantulan berada di luar </a:t>
            </a:r>
            <a:r>
              <a:rPr sz="1100" spc="-5" dirty="0">
                <a:latin typeface="Cambria"/>
                <a:cs typeface="Cambria"/>
              </a:rPr>
              <a:t>“event </a:t>
            </a:r>
            <a:r>
              <a:rPr sz="1100" dirty="0">
                <a:latin typeface="Cambria"/>
                <a:cs typeface="Cambria"/>
              </a:rPr>
              <a:t>dead zones” </a:t>
            </a:r>
            <a:r>
              <a:rPr sz="1100" spc="5" dirty="0">
                <a:latin typeface="Cambria"/>
                <a:cs typeface="Cambria"/>
              </a:rPr>
              <a:t>dari </a:t>
            </a:r>
            <a:r>
              <a:rPr sz="1100" spc="-5" dirty="0">
                <a:latin typeface="Cambria"/>
                <a:cs typeface="Cambria"/>
              </a:rPr>
              <a:t>event </a:t>
            </a:r>
            <a:r>
              <a:rPr sz="1100" dirty="0">
                <a:latin typeface="Cambria"/>
                <a:cs typeface="Cambria"/>
              </a:rPr>
              <a:t>sebelumnya,  maka jarak </a:t>
            </a:r>
            <a:r>
              <a:rPr sz="1100" spc="-5" dirty="0">
                <a:latin typeface="Cambria"/>
                <a:cs typeface="Cambria"/>
              </a:rPr>
              <a:t>event </a:t>
            </a:r>
            <a:r>
              <a:rPr sz="1100" dirty="0">
                <a:latin typeface="Cambria"/>
                <a:cs typeface="Cambria"/>
              </a:rPr>
              <a:t>tersebut akan</a:t>
            </a:r>
            <a:r>
              <a:rPr sz="1100" spc="10" dirty="0">
                <a:latin typeface="Cambria"/>
                <a:cs typeface="Cambria"/>
              </a:rPr>
              <a:t> </a:t>
            </a:r>
            <a:r>
              <a:rPr sz="1100" dirty="0">
                <a:latin typeface="Cambria"/>
                <a:cs typeface="Cambria"/>
              </a:rPr>
              <a:t>dihitung.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100">
              <a:latin typeface="Times New Roman"/>
              <a:cs typeface="Times New Roman"/>
            </a:endParaRPr>
          </a:p>
          <a:p>
            <a:pPr marL="374650">
              <a:lnSpc>
                <a:spcPct val="100000"/>
              </a:lnSpc>
              <a:spcBef>
                <a:spcPts val="5"/>
              </a:spcBef>
            </a:pPr>
            <a:r>
              <a:rPr sz="700" spc="5" dirty="0">
                <a:latin typeface="Calibri"/>
                <a:cs typeface="Calibri"/>
              </a:rPr>
              <a:t>Page </a:t>
            </a:r>
            <a:r>
              <a:rPr sz="700" dirty="0">
                <a:latin typeface="Calibri"/>
                <a:cs typeface="Calibri"/>
              </a:rPr>
              <a:t>-</a:t>
            </a:r>
            <a:r>
              <a:rPr sz="700" spc="25" dirty="0">
                <a:latin typeface="Calibri"/>
                <a:cs typeface="Calibri"/>
              </a:rPr>
              <a:t> </a:t>
            </a:r>
            <a:r>
              <a:rPr sz="700" spc="15" dirty="0">
                <a:latin typeface="Calibri"/>
                <a:cs typeface="Calibri"/>
              </a:rPr>
              <a:t>184</a:t>
            </a:r>
            <a:endParaRPr sz="70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535"/>
              </a:lnSpc>
            </a:pPr>
            <a:fld id="{81D60167-4931-47E6-BA6A-407CBD079E47}" type="slidenum">
              <a:rPr dirty="0"/>
              <a:t>82</a:t>
            </a:fld>
            <a:endParaRPr dirty="0"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645870" y="4338673"/>
            <a:ext cx="480659" cy="2476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17549" y="1098550"/>
            <a:ext cx="6337300" cy="356870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450">
              <a:latin typeface="Times New Roman"/>
              <a:cs typeface="Times New Roman"/>
            </a:endParaRPr>
          </a:p>
          <a:p>
            <a:pPr marL="778510" indent="-236220">
              <a:lnSpc>
                <a:spcPct val="100000"/>
              </a:lnSpc>
              <a:buFont typeface="Wingdings"/>
              <a:buChar char=""/>
              <a:tabLst>
                <a:tab pos="778510" algn="l"/>
                <a:tab pos="779145" algn="l"/>
              </a:tabLst>
            </a:pPr>
            <a:r>
              <a:rPr sz="1100" dirty="0">
                <a:latin typeface="Cambria"/>
                <a:cs typeface="Cambria"/>
              </a:rPr>
              <a:t>Attenuation Dead Zone/ </a:t>
            </a:r>
            <a:r>
              <a:rPr sz="1100" spc="-5" dirty="0">
                <a:latin typeface="Cambria"/>
                <a:cs typeface="Cambria"/>
              </a:rPr>
              <a:t>non-reflective </a:t>
            </a:r>
            <a:r>
              <a:rPr sz="1100" dirty="0">
                <a:latin typeface="Cambria"/>
                <a:cs typeface="Cambria"/>
              </a:rPr>
              <a:t>deadzones</a:t>
            </a:r>
            <a:r>
              <a:rPr sz="1100" spc="15" dirty="0">
                <a:latin typeface="Cambria"/>
                <a:cs typeface="Cambria"/>
              </a:rPr>
              <a:t> </a:t>
            </a:r>
            <a:r>
              <a:rPr sz="1100" dirty="0">
                <a:latin typeface="Cambria"/>
                <a:cs typeface="Cambria"/>
              </a:rPr>
              <a:t>:</a:t>
            </a:r>
            <a:endParaRPr sz="1100">
              <a:latin typeface="Cambria"/>
              <a:cs typeface="Cambria"/>
            </a:endParaRPr>
          </a:p>
          <a:p>
            <a:pPr marL="1017905" marR="645795" lvl="1" indent="-238125">
              <a:lnSpc>
                <a:spcPts val="1300"/>
              </a:lnSpc>
              <a:spcBef>
                <a:spcPts val="60"/>
              </a:spcBef>
              <a:buFont typeface="Wingdings"/>
              <a:buChar char=""/>
              <a:tabLst>
                <a:tab pos="1017905" algn="l"/>
                <a:tab pos="1018540" algn="l"/>
              </a:tabLst>
            </a:pPr>
            <a:r>
              <a:rPr sz="1100" dirty="0">
                <a:latin typeface="Cambria"/>
                <a:cs typeface="Cambria"/>
              </a:rPr>
              <a:t>Attenuation atau </a:t>
            </a:r>
            <a:r>
              <a:rPr sz="1100" spc="-5" dirty="0">
                <a:latin typeface="Cambria"/>
                <a:cs typeface="Cambria"/>
              </a:rPr>
              <a:t>non-reflective </a:t>
            </a:r>
            <a:r>
              <a:rPr sz="1100" dirty="0">
                <a:latin typeface="Cambria"/>
                <a:cs typeface="Cambria"/>
              </a:rPr>
              <a:t>dead zone merepresentasikan jarak </a:t>
            </a:r>
            <a:r>
              <a:rPr sz="1100" spc="5" dirty="0">
                <a:latin typeface="Cambria"/>
                <a:cs typeface="Cambria"/>
              </a:rPr>
              <a:t>minimum  </a:t>
            </a:r>
            <a:r>
              <a:rPr sz="1100" dirty="0">
                <a:latin typeface="Cambria"/>
                <a:cs typeface="Cambria"/>
              </a:rPr>
              <a:t>dimana </a:t>
            </a:r>
            <a:r>
              <a:rPr sz="1100" spc="-5" dirty="0">
                <a:latin typeface="Cambria"/>
                <a:cs typeface="Cambria"/>
              </a:rPr>
              <a:t>event </a:t>
            </a:r>
            <a:r>
              <a:rPr sz="1100" dirty="0">
                <a:latin typeface="Cambria"/>
                <a:cs typeface="Cambria"/>
              </a:rPr>
              <a:t>pantulan </a:t>
            </a:r>
            <a:r>
              <a:rPr sz="1100" spc="5" dirty="0">
                <a:latin typeface="Cambria"/>
                <a:cs typeface="Cambria"/>
              </a:rPr>
              <a:t>maupun </a:t>
            </a:r>
            <a:r>
              <a:rPr sz="1100" spc="-5" dirty="0">
                <a:latin typeface="Cambria"/>
                <a:cs typeface="Cambria"/>
              </a:rPr>
              <a:t>event </a:t>
            </a:r>
            <a:r>
              <a:rPr sz="1100" dirty="0">
                <a:latin typeface="Cambria"/>
                <a:cs typeface="Cambria"/>
              </a:rPr>
              <a:t>non pantulan </a:t>
            </a:r>
            <a:r>
              <a:rPr sz="1100" spc="-5" dirty="0">
                <a:latin typeface="Cambria"/>
                <a:cs typeface="Cambria"/>
              </a:rPr>
              <a:t>yang </a:t>
            </a:r>
            <a:r>
              <a:rPr sz="1100" dirty="0">
                <a:latin typeface="Cambria"/>
                <a:cs typeface="Cambria"/>
              </a:rPr>
              <a:t>berurutan</a:t>
            </a:r>
            <a:r>
              <a:rPr sz="1100" spc="30" dirty="0">
                <a:latin typeface="Cambria"/>
                <a:cs typeface="Cambria"/>
              </a:rPr>
              <a:t> </a:t>
            </a:r>
            <a:r>
              <a:rPr sz="1100" spc="5" dirty="0">
                <a:latin typeface="Cambria"/>
                <a:cs typeface="Cambria"/>
              </a:rPr>
              <a:t>dan</a:t>
            </a:r>
            <a:endParaRPr sz="1100">
              <a:latin typeface="Cambria"/>
              <a:cs typeface="Cambria"/>
            </a:endParaRPr>
          </a:p>
          <a:p>
            <a:pPr marL="1017905">
              <a:lnSpc>
                <a:spcPct val="100000"/>
              </a:lnSpc>
              <a:spcBef>
                <a:spcPts val="50"/>
              </a:spcBef>
            </a:pPr>
            <a:r>
              <a:rPr sz="1100" spc="-5" dirty="0">
                <a:latin typeface="Cambria"/>
                <a:cs typeface="Cambria"/>
              </a:rPr>
              <a:t>pengukuran </a:t>
            </a:r>
            <a:r>
              <a:rPr sz="1100" dirty="0">
                <a:latin typeface="Cambria"/>
                <a:cs typeface="Cambria"/>
              </a:rPr>
              <a:t>redaman dapat dilakukan.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000">
              <a:latin typeface="Times New Roman"/>
              <a:cs typeface="Times New Roman"/>
            </a:endParaRPr>
          </a:p>
          <a:p>
            <a:pPr marL="1017905" marR="814069" lvl="1" indent="-238125">
              <a:lnSpc>
                <a:spcPct val="107300"/>
              </a:lnSpc>
              <a:buFont typeface="Wingdings"/>
              <a:buChar char=""/>
              <a:tabLst>
                <a:tab pos="1017905" algn="l"/>
                <a:tab pos="1018540" algn="l"/>
              </a:tabLst>
            </a:pPr>
            <a:r>
              <a:rPr sz="1100" dirty="0">
                <a:latin typeface="Cambria"/>
                <a:cs typeface="Cambria"/>
              </a:rPr>
              <a:t>Jika </a:t>
            </a:r>
            <a:r>
              <a:rPr sz="1100" spc="-5" dirty="0">
                <a:latin typeface="Cambria"/>
                <a:cs typeface="Cambria"/>
              </a:rPr>
              <a:t>event </a:t>
            </a:r>
            <a:r>
              <a:rPr sz="1100" dirty="0">
                <a:latin typeface="Cambria"/>
                <a:cs typeface="Cambria"/>
              </a:rPr>
              <a:t>pantulan </a:t>
            </a:r>
            <a:r>
              <a:rPr sz="1100" spc="5" dirty="0">
                <a:latin typeface="Cambria"/>
                <a:cs typeface="Cambria"/>
              </a:rPr>
              <a:t>maupun </a:t>
            </a:r>
            <a:r>
              <a:rPr sz="1100" dirty="0">
                <a:latin typeface="Cambria"/>
                <a:cs typeface="Cambria"/>
              </a:rPr>
              <a:t>non pantulan berada di luar “attenuation dead  zone” dari </a:t>
            </a:r>
            <a:r>
              <a:rPr sz="1100" spc="-5" dirty="0">
                <a:latin typeface="Cambria"/>
                <a:cs typeface="Cambria"/>
              </a:rPr>
              <a:t>event yang sebelumnya </a:t>
            </a:r>
            <a:r>
              <a:rPr sz="1100" spc="-215" dirty="0">
                <a:latin typeface="Cambria"/>
                <a:cs typeface="Cambria"/>
              </a:rPr>
              <a:t>® </a:t>
            </a:r>
            <a:r>
              <a:rPr sz="1100" spc="-5" dirty="0">
                <a:latin typeface="Cambria"/>
                <a:cs typeface="Cambria"/>
              </a:rPr>
              <a:t>event </a:t>
            </a:r>
            <a:r>
              <a:rPr sz="1100" dirty="0">
                <a:latin typeface="Cambria"/>
                <a:cs typeface="Cambria"/>
              </a:rPr>
              <a:t>tersebut akan</a:t>
            </a:r>
            <a:r>
              <a:rPr sz="1100" spc="35" dirty="0">
                <a:latin typeface="Cambria"/>
                <a:cs typeface="Cambria"/>
              </a:rPr>
              <a:t> </a:t>
            </a:r>
            <a:r>
              <a:rPr sz="1100" dirty="0">
                <a:latin typeface="Cambria"/>
                <a:cs typeface="Cambria"/>
              </a:rPr>
              <a:t>dihitung.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600">
              <a:latin typeface="Times New Roman"/>
              <a:cs typeface="Times New Roman"/>
            </a:endParaRPr>
          </a:p>
          <a:p>
            <a:pPr marL="374650">
              <a:lnSpc>
                <a:spcPct val="100000"/>
              </a:lnSpc>
            </a:pPr>
            <a:r>
              <a:rPr sz="700" spc="5" dirty="0">
                <a:latin typeface="Calibri"/>
                <a:cs typeface="Calibri"/>
              </a:rPr>
              <a:t>Page </a:t>
            </a:r>
            <a:r>
              <a:rPr sz="700" dirty="0">
                <a:latin typeface="Calibri"/>
                <a:cs typeface="Calibri"/>
              </a:rPr>
              <a:t>-</a:t>
            </a:r>
            <a:r>
              <a:rPr sz="700" spc="25" dirty="0">
                <a:latin typeface="Calibri"/>
                <a:cs typeface="Calibri"/>
              </a:rPr>
              <a:t> </a:t>
            </a:r>
            <a:r>
              <a:rPr sz="700" spc="15" dirty="0">
                <a:latin typeface="Calibri"/>
                <a:cs typeface="Calibri"/>
              </a:rPr>
              <a:t>185</a:t>
            </a:r>
            <a:endParaRPr sz="7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645870" y="8619760"/>
            <a:ext cx="480659" cy="2467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717549" y="5391150"/>
            <a:ext cx="6337300" cy="355600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190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5"/>
              </a:spcBef>
            </a:pPr>
            <a:endParaRPr sz="1700">
              <a:latin typeface="Times New Roman"/>
              <a:cs typeface="Times New Roman"/>
            </a:endParaRPr>
          </a:p>
          <a:p>
            <a:pPr marL="579120">
              <a:lnSpc>
                <a:spcPct val="100000"/>
              </a:lnSpc>
            </a:pPr>
            <a:r>
              <a:rPr sz="1100" b="1" dirty="0">
                <a:latin typeface="Cambria"/>
                <a:cs typeface="Cambria"/>
              </a:rPr>
              <a:t>Resolution :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050">
              <a:latin typeface="Times New Roman"/>
              <a:cs typeface="Times New Roman"/>
            </a:endParaRPr>
          </a:p>
          <a:p>
            <a:pPr marL="817244" marR="559435" indent="-238125">
              <a:lnSpc>
                <a:spcPct val="105500"/>
              </a:lnSpc>
              <a:buFont typeface="Wingdings"/>
              <a:buChar char=""/>
              <a:tabLst>
                <a:tab pos="816610" algn="l"/>
                <a:tab pos="817880" algn="l"/>
              </a:tabLst>
            </a:pPr>
            <a:r>
              <a:rPr sz="1100" dirty="0">
                <a:latin typeface="Cambria"/>
                <a:cs typeface="Cambria"/>
              </a:rPr>
              <a:t>Display resolution menentukan variasi </a:t>
            </a:r>
            <a:r>
              <a:rPr sz="1100" spc="5" dirty="0">
                <a:latin typeface="Cambria"/>
                <a:cs typeface="Cambria"/>
              </a:rPr>
              <a:t>minimum </a:t>
            </a:r>
            <a:r>
              <a:rPr sz="1100" spc="-10" dirty="0">
                <a:latin typeface="Cambria"/>
                <a:cs typeface="Cambria"/>
              </a:rPr>
              <a:t>daya </a:t>
            </a:r>
            <a:r>
              <a:rPr sz="1100" spc="5" dirty="0">
                <a:latin typeface="Cambria"/>
                <a:cs typeface="Cambria"/>
              </a:rPr>
              <a:t>dan </a:t>
            </a:r>
            <a:r>
              <a:rPr sz="1100" dirty="0">
                <a:latin typeface="Cambria"/>
                <a:cs typeface="Cambria"/>
              </a:rPr>
              <a:t>redaman dimana OTDR  </a:t>
            </a:r>
            <a:r>
              <a:rPr sz="1100" spc="5" dirty="0">
                <a:latin typeface="Cambria"/>
                <a:cs typeface="Cambria"/>
              </a:rPr>
              <a:t>masih </a:t>
            </a:r>
            <a:r>
              <a:rPr sz="1100" dirty="0">
                <a:latin typeface="Cambria"/>
                <a:cs typeface="Cambria"/>
              </a:rPr>
              <a:t>bisa</a:t>
            </a:r>
            <a:r>
              <a:rPr sz="1100" spc="5" dirty="0">
                <a:latin typeface="Cambria"/>
                <a:cs typeface="Cambria"/>
              </a:rPr>
              <a:t> </a:t>
            </a:r>
            <a:r>
              <a:rPr sz="1100" dirty="0">
                <a:latin typeface="Cambria"/>
                <a:cs typeface="Cambria"/>
              </a:rPr>
              <a:t>membedakan.</a:t>
            </a:r>
            <a:endParaRPr sz="1100">
              <a:latin typeface="Cambria"/>
              <a:cs typeface="Cambria"/>
            </a:endParaRPr>
          </a:p>
          <a:p>
            <a:pPr marL="817244" indent="-238760">
              <a:lnSpc>
                <a:spcPts val="1295"/>
              </a:lnSpc>
              <a:buFont typeface="Wingdings"/>
              <a:buChar char=""/>
              <a:tabLst>
                <a:tab pos="816610" algn="l"/>
                <a:tab pos="817880" algn="l"/>
              </a:tabLst>
            </a:pPr>
            <a:r>
              <a:rPr sz="1100" dirty="0">
                <a:latin typeface="Cambria"/>
                <a:cs typeface="Cambria"/>
              </a:rPr>
              <a:t>Resolution untuk redaman biasanya sebesar 0,01</a:t>
            </a:r>
            <a:r>
              <a:rPr sz="1100" spc="15" dirty="0">
                <a:latin typeface="Cambria"/>
                <a:cs typeface="Cambria"/>
              </a:rPr>
              <a:t> </a:t>
            </a:r>
            <a:r>
              <a:rPr sz="1100" dirty="0">
                <a:latin typeface="Cambria"/>
                <a:cs typeface="Cambria"/>
              </a:rPr>
              <a:t>dB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  <a:buFont typeface="Wingdings"/>
              <a:buChar char=""/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buFont typeface="Wingdings"/>
              <a:buChar char=""/>
            </a:pPr>
            <a:endParaRPr sz="1300">
              <a:latin typeface="Times New Roman"/>
              <a:cs typeface="Times New Roman"/>
            </a:endParaRPr>
          </a:p>
          <a:p>
            <a:pPr marL="579120">
              <a:lnSpc>
                <a:spcPct val="100000"/>
              </a:lnSpc>
              <a:spcBef>
                <a:spcPts val="994"/>
              </a:spcBef>
            </a:pPr>
            <a:r>
              <a:rPr sz="1100" b="1" dirty="0">
                <a:latin typeface="Cambria"/>
                <a:cs typeface="Cambria"/>
              </a:rPr>
              <a:t>Distance </a:t>
            </a:r>
            <a:r>
              <a:rPr sz="1100" b="1" spc="-5" dirty="0">
                <a:latin typeface="Cambria"/>
                <a:cs typeface="Cambria"/>
              </a:rPr>
              <a:t>Accuracy</a:t>
            </a:r>
            <a:r>
              <a:rPr sz="1100" b="1" spc="5" dirty="0">
                <a:latin typeface="Cambria"/>
                <a:cs typeface="Cambria"/>
              </a:rPr>
              <a:t> </a:t>
            </a:r>
            <a:r>
              <a:rPr sz="1100" b="1" dirty="0">
                <a:latin typeface="Cambria"/>
                <a:cs typeface="Cambria"/>
              </a:rPr>
              <a:t>: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imes New Roman"/>
              <a:cs typeface="Times New Roman"/>
            </a:endParaRPr>
          </a:p>
          <a:p>
            <a:pPr marL="814705" marR="777875" indent="-236220">
              <a:lnSpc>
                <a:spcPts val="1300"/>
              </a:lnSpc>
              <a:buFont typeface="Wingdings"/>
              <a:buChar char=""/>
              <a:tabLst>
                <a:tab pos="814705" algn="l"/>
                <a:tab pos="815340" algn="l"/>
              </a:tabLst>
            </a:pPr>
            <a:r>
              <a:rPr sz="1100" dirty="0">
                <a:latin typeface="Cambria"/>
                <a:cs typeface="Cambria"/>
              </a:rPr>
              <a:t>Merupakan </a:t>
            </a:r>
            <a:r>
              <a:rPr sz="1100" spc="-5" dirty="0">
                <a:latin typeface="Cambria"/>
                <a:cs typeface="Cambria"/>
              </a:rPr>
              <a:t>ukuran seberapa </a:t>
            </a:r>
            <a:r>
              <a:rPr sz="1100" dirty="0">
                <a:latin typeface="Cambria"/>
                <a:cs typeface="Cambria"/>
              </a:rPr>
              <a:t>besar kemampuan OTDR mendeteksi jarak </a:t>
            </a:r>
            <a:r>
              <a:rPr sz="1100" spc="-5" dirty="0">
                <a:latin typeface="Cambria"/>
                <a:cs typeface="Cambria"/>
              </a:rPr>
              <a:t>event-  event </a:t>
            </a:r>
            <a:r>
              <a:rPr sz="1100" dirty="0">
                <a:latin typeface="Cambria"/>
                <a:cs typeface="Cambria"/>
              </a:rPr>
              <a:t>suatu link</a:t>
            </a:r>
            <a:r>
              <a:rPr sz="1100" spc="10" dirty="0">
                <a:latin typeface="Cambria"/>
                <a:cs typeface="Cambria"/>
              </a:rPr>
              <a:t> </a:t>
            </a:r>
            <a:r>
              <a:rPr sz="1100" dirty="0">
                <a:latin typeface="Cambria"/>
                <a:cs typeface="Cambria"/>
              </a:rPr>
              <a:t>optik.</a:t>
            </a:r>
            <a:endParaRPr sz="1100">
              <a:latin typeface="Cambria"/>
              <a:cs typeface="Cambria"/>
            </a:endParaRPr>
          </a:p>
          <a:p>
            <a:pPr marL="814705" indent="-236220">
              <a:lnSpc>
                <a:spcPct val="100000"/>
              </a:lnSpc>
              <a:spcBef>
                <a:spcPts val="55"/>
              </a:spcBef>
              <a:buFont typeface="Wingdings"/>
              <a:buChar char=""/>
              <a:tabLst>
                <a:tab pos="814705" algn="l"/>
                <a:tab pos="815340" algn="l"/>
              </a:tabLst>
            </a:pPr>
            <a:r>
              <a:rPr sz="1100" dirty="0">
                <a:latin typeface="Cambria"/>
                <a:cs typeface="Cambria"/>
              </a:rPr>
              <a:t>Besar Distance accuracy </a:t>
            </a:r>
            <a:r>
              <a:rPr sz="1100" spc="-5" dirty="0">
                <a:latin typeface="Cambria"/>
                <a:cs typeface="Cambria"/>
              </a:rPr>
              <a:t>tergantung </a:t>
            </a:r>
            <a:r>
              <a:rPr sz="1100" dirty="0">
                <a:latin typeface="Cambria"/>
                <a:cs typeface="Cambria"/>
              </a:rPr>
              <a:t>oleh kecepatan pulsa </a:t>
            </a:r>
            <a:r>
              <a:rPr sz="1100" spc="5" dirty="0">
                <a:latin typeface="Cambria"/>
                <a:cs typeface="Cambria"/>
              </a:rPr>
              <a:t>dan </a:t>
            </a:r>
            <a:r>
              <a:rPr sz="1100" dirty="0">
                <a:latin typeface="Cambria"/>
                <a:cs typeface="Cambria"/>
              </a:rPr>
              <a:t>lebar</a:t>
            </a:r>
            <a:r>
              <a:rPr sz="1100" spc="50" dirty="0">
                <a:latin typeface="Cambria"/>
                <a:cs typeface="Cambria"/>
              </a:rPr>
              <a:t> </a:t>
            </a:r>
            <a:r>
              <a:rPr sz="1100" dirty="0">
                <a:latin typeface="Cambria"/>
                <a:cs typeface="Cambria"/>
              </a:rPr>
              <a:t>pulsa.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 marL="374650">
              <a:lnSpc>
                <a:spcPct val="100000"/>
              </a:lnSpc>
              <a:spcBef>
                <a:spcPts val="925"/>
              </a:spcBef>
            </a:pPr>
            <a:r>
              <a:rPr sz="700" spc="5" dirty="0">
                <a:latin typeface="Calibri"/>
                <a:cs typeface="Calibri"/>
              </a:rPr>
              <a:t>Page </a:t>
            </a:r>
            <a:r>
              <a:rPr sz="700" dirty="0">
                <a:latin typeface="Calibri"/>
                <a:cs typeface="Calibri"/>
              </a:rPr>
              <a:t>-</a:t>
            </a:r>
            <a:r>
              <a:rPr sz="700" spc="25" dirty="0">
                <a:latin typeface="Calibri"/>
                <a:cs typeface="Calibri"/>
              </a:rPr>
              <a:t> </a:t>
            </a:r>
            <a:r>
              <a:rPr sz="700" spc="15" dirty="0">
                <a:latin typeface="Calibri"/>
                <a:cs typeface="Calibri"/>
              </a:rPr>
              <a:t>186</a:t>
            </a:r>
            <a:endParaRPr sz="70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535"/>
              </a:lnSpc>
            </a:pPr>
            <a:fld id="{81D60167-4931-47E6-BA6A-407CBD079E47}" type="slidenum">
              <a:rPr dirty="0"/>
              <a:t>83</a:t>
            </a:fld>
            <a:endParaRPr dirty="0"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645870" y="4338673"/>
            <a:ext cx="480659" cy="2476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007766" y="1954000"/>
            <a:ext cx="3876071" cy="208850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17549" y="1098550"/>
            <a:ext cx="6337300" cy="356870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 marL="603885">
              <a:lnSpc>
                <a:spcPct val="100000"/>
              </a:lnSpc>
              <a:spcBef>
                <a:spcPts val="835"/>
              </a:spcBef>
            </a:pPr>
            <a:r>
              <a:rPr sz="1100" b="1" spc="-10" dirty="0">
                <a:latin typeface="Cambria"/>
                <a:cs typeface="Cambria"/>
              </a:rPr>
              <a:t>Event-event </a:t>
            </a:r>
            <a:r>
              <a:rPr sz="1100" b="1" dirty="0">
                <a:latin typeface="Cambria"/>
                <a:cs typeface="Cambria"/>
              </a:rPr>
              <a:t>pada </a:t>
            </a:r>
            <a:r>
              <a:rPr sz="1100" b="1" spc="-15" dirty="0">
                <a:latin typeface="Cambria"/>
                <a:cs typeface="Cambria"/>
              </a:rPr>
              <a:t>layer</a:t>
            </a:r>
            <a:r>
              <a:rPr sz="1100" b="1" spc="25" dirty="0">
                <a:latin typeface="Cambria"/>
                <a:cs typeface="Cambria"/>
              </a:rPr>
              <a:t> </a:t>
            </a:r>
            <a:r>
              <a:rPr sz="1100" b="1" spc="-5" dirty="0">
                <a:latin typeface="Cambria"/>
                <a:cs typeface="Cambria"/>
              </a:rPr>
              <a:t>OTDR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550">
              <a:latin typeface="Times New Roman"/>
              <a:cs typeface="Times New Roman"/>
            </a:endParaRPr>
          </a:p>
          <a:p>
            <a:pPr marL="374650">
              <a:lnSpc>
                <a:spcPct val="100000"/>
              </a:lnSpc>
            </a:pPr>
            <a:r>
              <a:rPr sz="700" spc="5" dirty="0">
                <a:latin typeface="Calibri"/>
                <a:cs typeface="Calibri"/>
              </a:rPr>
              <a:t>Page </a:t>
            </a:r>
            <a:r>
              <a:rPr sz="700" dirty="0">
                <a:latin typeface="Calibri"/>
                <a:cs typeface="Calibri"/>
              </a:rPr>
              <a:t>-</a:t>
            </a:r>
            <a:r>
              <a:rPr sz="700" spc="25" dirty="0">
                <a:latin typeface="Calibri"/>
                <a:cs typeface="Calibri"/>
              </a:rPr>
              <a:t> </a:t>
            </a:r>
            <a:r>
              <a:rPr sz="700" spc="15" dirty="0">
                <a:latin typeface="Calibri"/>
                <a:cs typeface="Calibri"/>
              </a:rPr>
              <a:t>187</a:t>
            </a:r>
            <a:endParaRPr sz="7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267450" y="4006710"/>
            <a:ext cx="370416" cy="32789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17549" y="5391150"/>
            <a:ext cx="6337300" cy="355600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150">
              <a:latin typeface="Times New Roman"/>
              <a:cs typeface="Times New Roman"/>
            </a:endParaRPr>
          </a:p>
          <a:p>
            <a:pPr marL="374650">
              <a:lnSpc>
                <a:spcPct val="100000"/>
              </a:lnSpc>
            </a:pPr>
            <a:r>
              <a:rPr sz="700" spc="5" dirty="0">
                <a:latin typeface="Calibri"/>
                <a:cs typeface="Calibri"/>
              </a:rPr>
              <a:t>Page </a:t>
            </a:r>
            <a:r>
              <a:rPr sz="700" dirty="0">
                <a:latin typeface="Calibri"/>
                <a:cs typeface="Calibri"/>
              </a:rPr>
              <a:t>-</a:t>
            </a:r>
            <a:r>
              <a:rPr sz="700" spc="25" dirty="0">
                <a:latin typeface="Calibri"/>
                <a:cs typeface="Calibri"/>
              </a:rPr>
              <a:t> </a:t>
            </a:r>
            <a:r>
              <a:rPr sz="700" spc="15" dirty="0">
                <a:latin typeface="Calibri"/>
                <a:cs typeface="Calibri"/>
              </a:rPr>
              <a:t>188</a:t>
            </a:r>
            <a:endParaRPr sz="7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645870" y="8619760"/>
            <a:ext cx="480659" cy="2467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907303" y="6027725"/>
            <a:ext cx="3957817" cy="202318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564574" y="5905758"/>
            <a:ext cx="1074420" cy="1094105"/>
          </a:xfrm>
          <a:custGeom>
            <a:avLst/>
            <a:gdLst/>
            <a:ahLst/>
            <a:cxnLst/>
            <a:rect l="l" t="t" r="r" b="b"/>
            <a:pathLst>
              <a:path w="1074420" h="1094104">
                <a:moveTo>
                  <a:pt x="0" y="546749"/>
                </a:moveTo>
                <a:lnTo>
                  <a:pt x="1970" y="499573"/>
                </a:lnTo>
                <a:lnTo>
                  <a:pt x="7775" y="453512"/>
                </a:lnTo>
                <a:lnTo>
                  <a:pt x="17253" y="408729"/>
                </a:lnTo>
                <a:lnTo>
                  <a:pt x="30243" y="365389"/>
                </a:lnTo>
                <a:lnTo>
                  <a:pt x="46583" y="323656"/>
                </a:lnTo>
                <a:lnTo>
                  <a:pt x="66113" y="283693"/>
                </a:lnTo>
                <a:lnTo>
                  <a:pt x="88671" y="245665"/>
                </a:lnTo>
                <a:lnTo>
                  <a:pt x="114096" y="209737"/>
                </a:lnTo>
                <a:lnTo>
                  <a:pt x="142227" y="176071"/>
                </a:lnTo>
                <a:lnTo>
                  <a:pt x="172903" y="144833"/>
                </a:lnTo>
                <a:lnTo>
                  <a:pt x="205962" y="116187"/>
                </a:lnTo>
                <a:lnTo>
                  <a:pt x="241244" y="90296"/>
                </a:lnTo>
                <a:lnTo>
                  <a:pt x="278588" y="67324"/>
                </a:lnTo>
                <a:lnTo>
                  <a:pt x="317831" y="47437"/>
                </a:lnTo>
                <a:lnTo>
                  <a:pt x="358814" y="30797"/>
                </a:lnTo>
                <a:lnTo>
                  <a:pt x="401374" y="17569"/>
                </a:lnTo>
                <a:lnTo>
                  <a:pt x="445351" y="7918"/>
                </a:lnTo>
                <a:lnTo>
                  <a:pt x="490583" y="2006"/>
                </a:lnTo>
                <a:lnTo>
                  <a:pt x="536910" y="0"/>
                </a:lnTo>
                <a:lnTo>
                  <a:pt x="583237" y="2006"/>
                </a:lnTo>
                <a:lnTo>
                  <a:pt x="628469" y="7918"/>
                </a:lnTo>
                <a:lnTo>
                  <a:pt x="672446" y="17569"/>
                </a:lnTo>
                <a:lnTo>
                  <a:pt x="715006" y="30797"/>
                </a:lnTo>
                <a:lnTo>
                  <a:pt x="755989" y="47437"/>
                </a:lnTo>
                <a:lnTo>
                  <a:pt x="795232" y="67324"/>
                </a:lnTo>
                <a:lnTo>
                  <a:pt x="832575" y="90296"/>
                </a:lnTo>
                <a:lnTo>
                  <a:pt x="867857" y="116187"/>
                </a:lnTo>
                <a:lnTo>
                  <a:pt x="900917" y="144833"/>
                </a:lnTo>
                <a:lnTo>
                  <a:pt x="931593" y="176071"/>
                </a:lnTo>
                <a:lnTo>
                  <a:pt x="959724" y="209737"/>
                </a:lnTo>
                <a:lnTo>
                  <a:pt x="985149" y="245665"/>
                </a:lnTo>
                <a:lnTo>
                  <a:pt x="1007707" y="283693"/>
                </a:lnTo>
                <a:lnTo>
                  <a:pt x="1027237" y="323656"/>
                </a:lnTo>
                <a:lnTo>
                  <a:pt x="1043577" y="365389"/>
                </a:lnTo>
                <a:lnTo>
                  <a:pt x="1056567" y="408729"/>
                </a:lnTo>
                <a:lnTo>
                  <a:pt x="1066045" y="453512"/>
                </a:lnTo>
                <a:lnTo>
                  <a:pt x="1071849" y="499573"/>
                </a:lnTo>
                <a:lnTo>
                  <a:pt x="1073820" y="546749"/>
                </a:lnTo>
                <a:lnTo>
                  <a:pt x="1071849" y="593924"/>
                </a:lnTo>
                <a:lnTo>
                  <a:pt x="1066045" y="639986"/>
                </a:lnTo>
                <a:lnTo>
                  <a:pt x="1056567" y="684769"/>
                </a:lnTo>
                <a:lnTo>
                  <a:pt x="1043577" y="728109"/>
                </a:lnTo>
                <a:lnTo>
                  <a:pt x="1027237" y="769842"/>
                </a:lnTo>
                <a:lnTo>
                  <a:pt x="1007707" y="809805"/>
                </a:lnTo>
                <a:lnTo>
                  <a:pt x="985149" y="847832"/>
                </a:lnTo>
                <a:lnTo>
                  <a:pt x="959724" y="883761"/>
                </a:lnTo>
                <a:lnTo>
                  <a:pt x="931593" y="917426"/>
                </a:lnTo>
                <a:lnTo>
                  <a:pt x="900917" y="948664"/>
                </a:lnTo>
                <a:lnTo>
                  <a:pt x="867857" y="977311"/>
                </a:lnTo>
                <a:lnTo>
                  <a:pt x="832575" y="1003202"/>
                </a:lnTo>
                <a:lnTo>
                  <a:pt x="795232" y="1026173"/>
                </a:lnTo>
                <a:lnTo>
                  <a:pt x="755989" y="1046061"/>
                </a:lnTo>
                <a:lnTo>
                  <a:pt x="715006" y="1062701"/>
                </a:lnTo>
                <a:lnTo>
                  <a:pt x="672446" y="1075928"/>
                </a:lnTo>
                <a:lnTo>
                  <a:pt x="628469" y="1085580"/>
                </a:lnTo>
                <a:lnTo>
                  <a:pt x="583237" y="1091491"/>
                </a:lnTo>
                <a:lnTo>
                  <a:pt x="536910" y="1093498"/>
                </a:lnTo>
                <a:lnTo>
                  <a:pt x="490583" y="1091491"/>
                </a:lnTo>
                <a:lnTo>
                  <a:pt x="445351" y="1085580"/>
                </a:lnTo>
                <a:lnTo>
                  <a:pt x="401374" y="1075928"/>
                </a:lnTo>
                <a:lnTo>
                  <a:pt x="358814" y="1062701"/>
                </a:lnTo>
                <a:lnTo>
                  <a:pt x="317831" y="1046061"/>
                </a:lnTo>
                <a:lnTo>
                  <a:pt x="278588" y="1026173"/>
                </a:lnTo>
                <a:lnTo>
                  <a:pt x="241244" y="1003202"/>
                </a:lnTo>
                <a:lnTo>
                  <a:pt x="205962" y="977311"/>
                </a:lnTo>
                <a:lnTo>
                  <a:pt x="172903" y="948664"/>
                </a:lnTo>
                <a:lnTo>
                  <a:pt x="142227" y="917426"/>
                </a:lnTo>
                <a:lnTo>
                  <a:pt x="114096" y="883761"/>
                </a:lnTo>
                <a:lnTo>
                  <a:pt x="88671" y="847832"/>
                </a:lnTo>
                <a:lnTo>
                  <a:pt x="66113" y="809805"/>
                </a:lnTo>
                <a:lnTo>
                  <a:pt x="46583" y="769842"/>
                </a:lnTo>
                <a:lnTo>
                  <a:pt x="30243" y="728109"/>
                </a:lnTo>
                <a:lnTo>
                  <a:pt x="17253" y="684769"/>
                </a:lnTo>
                <a:lnTo>
                  <a:pt x="7775" y="639986"/>
                </a:lnTo>
                <a:lnTo>
                  <a:pt x="1970" y="593924"/>
                </a:lnTo>
                <a:lnTo>
                  <a:pt x="0" y="546749"/>
                </a:lnTo>
                <a:close/>
              </a:path>
            </a:pathLst>
          </a:custGeom>
          <a:ln w="17631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535"/>
              </a:lnSpc>
            </a:pPr>
            <a:fld id="{81D60167-4931-47E6-BA6A-407CBD079E47}" type="slidenum">
              <a:rPr dirty="0"/>
              <a:t>84</a:t>
            </a:fld>
            <a:endParaRPr dirty="0"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17549" y="1098550"/>
            <a:ext cx="6337300" cy="356870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800">
              <a:latin typeface="Times New Roman"/>
              <a:cs typeface="Times New Roman"/>
            </a:endParaRPr>
          </a:p>
          <a:p>
            <a:pPr marL="374650">
              <a:lnSpc>
                <a:spcPct val="100000"/>
              </a:lnSpc>
              <a:spcBef>
                <a:spcPts val="635"/>
              </a:spcBef>
            </a:pPr>
            <a:r>
              <a:rPr sz="700" spc="5" dirty="0">
                <a:latin typeface="Calibri"/>
                <a:cs typeface="Calibri"/>
              </a:rPr>
              <a:t>Page </a:t>
            </a:r>
            <a:r>
              <a:rPr sz="700" dirty="0">
                <a:latin typeface="Calibri"/>
                <a:cs typeface="Calibri"/>
              </a:rPr>
              <a:t>-</a:t>
            </a:r>
            <a:r>
              <a:rPr sz="700" spc="25" dirty="0">
                <a:latin typeface="Calibri"/>
                <a:cs typeface="Calibri"/>
              </a:rPr>
              <a:t> </a:t>
            </a:r>
            <a:r>
              <a:rPr sz="700" spc="15" dirty="0">
                <a:latin typeface="Calibri"/>
                <a:cs typeface="Calibri"/>
              </a:rPr>
              <a:t>189</a:t>
            </a:r>
            <a:endParaRPr sz="7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645870" y="4338673"/>
            <a:ext cx="480659" cy="2476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013964" y="1760148"/>
            <a:ext cx="3885406" cy="21123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710670" y="1722716"/>
            <a:ext cx="1863725" cy="1097915"/>
          </a:xfrm>
          <a:custGeom>
            <a:avLst/>
            <a:gdLst/>
            <a:ahLst/>
            <a:cxnLst/>
            <a:rect l="l" t="t" r="r" b="b"/>
            <a:pathLst>
              <a:path w="1863725" h="1097914">
                <a:moveTo>
                  <a:pt x="0" y="548695"/>
                </a:moveTo>
                <a:lnTo>
                  <a:pt x="7260" y="479867"/>
                </a:lnTo>
                <a:lnTo>
                  <a:pt x="28459" y="413592"/>
                </a:lnTo>
                <a:lnTo>
                  <a:pt x="62724" y="350381"/>
                </a:lnTo>
                <a:lnTo>
                  <a:pt x="109180" y="290750"/>
                </a:lnTo>
                <a:lnTo>
                  <a:pt x="136708" y="262438"/>
                </a:lnTo>
                <a:lnTo>
                  <a:pt x="166956" y="235213"/>
                </a:lnTo>
                <a:lnTo>
                  <a:pt x="199815" y="209141"/>
                </a:lnTo>
                <a:lnTo>
                  <a:pt x="235177" y="184284"/>
                </a:lnTo>
                <a:lnTo>
                  <a:pt x="272932" y="160709"/>
                </a:lnTo>
                <a:lnTo>
                  <a:pt x="312971" y="138478"/>
                </a:lnTo>
                <a:lnTo>
                  <a:pt x="355184" y="117656"/>
                </a:lnTo>
                <a:lnTo>
                  <a:pt x="399463" y="98307"/>
                </a:lnTo>
                <a:lnTo>
                  <a:pt x="445699" y="80497"/>
                </a:lnTo>
                <a:lnTo>
                  <a:pt x="493782" y="64288"/>
                </a:lnTo>
                <a:lnTo>
                  <a:pt x="543603" y="49745"/>
                </a:lnTo>
                <a:lnTo>
                  <a:pt x="595053" y="36933"/>
                </a:lnTo>
                <a:lnTo>
                  <a:pt x="648023" y="25916"/>
                </a:lnTo>
                <a:lnTo>
                  <a:pt x="702404" y="16757"/>
                </a:lnTo>
                <a:lnTo>
                  <a:pt x="758086" y="9522"/>
                </a:lnTo>
                <a:lnTo>
                  <a:pt x="814960" y="4275"/>
                </a:lnTo>
                <a:lnTo>
                  <a:pt x="872918" y="1079"/>
                </a:lnTo>
                <a:lnTo>
                  <a:pt x="931849" y="0"/>
                </a:lnTo>
                <a:lnTo>
                  <a:pt x="990781" y="1079"/>
                </a:lnTo>
                <a:lnTo>
                  <a:pt x="1048739" y="4275"/>
                </a:lnTo>
                <a:lnTo>
                  <a:pt x="1105613" y="9522"/>
                </a:lnTo>
                <a:lnTo>
                  <a:pt x="1161295" y="16757"/>
                </a:lnTo>
                <a:lnTo>
                  <a:pt x="1215675" y="25916"/>
                </a:lnTo>
                <a:lnTo>
                  <a:pt x="1268645" y="36933"/>
                </a:lnTo>
                <a:lnTo>
                  <a:pt x="1320095" y="49745"/>
                </a:lnTo>
                <a:lnTo>
                  <a:pt x="1369916" y="64288"/>
                </a:lnTo>
                <a:lnTo>
                  <a:pt x="1417999" y="80497"/>
                </a:lnTo>
                <a:lnTo>
                  <a:pt x="1464235" y="98307"/>
                </a:lnTo>
                <a:lnTo>
                  <a:pt x="1508514" y="117656"/>
                </a:lnTo>
                <a:lnTo>
                  <a:pt x="1550727" y="138478"/>
                </a:lnTo>
                <a:lnTo>
                  <a:pt x="1590766" y="160709"/>
                </a:lnTo>
                <a:lnTo>
                  <a:pt x="1628521" y="184284"/>
                </a:lnTo>
                <a:lnTo>
                  <a:pt x="1663883" y="209141"/>
                </a:lnTo>
                <a:lnTo>
                  <a:pt x="1696742" y="235213"/>
                </a:lnTo>
                <a:lnTo>
                  <a:pt x="1726990" y="262438"/>
                </a:lnTo>
                <a:lnTo>
                  <a:pt x="1754518" y="290750"/>
                </a:lnTo>
                <a:lnTo>
                  <a:pt x="1779216" y="320086"/>
                </a:lnTo>
                <a:lnTo>
                  <a:pt x="1819685" y="381571"/>
                </a:lnTo>
                <a:lnTo>
                  <a:pt x="1847526" y="446378"/>
                </a:lnTo>
                <a:lnTo>
                  <a:pt x="1861865" y="513994"/>
                </a:lnTo>
                <a:lnTo>
                  <a:pt x="1863699" y="548695"/>
                </a:lnTo>
                <a:lnTo>
                  <a:pt x="1861865" y="583395"/>
                </a:lnTo>
                <a:lnTo>
                  <a:pt x="1847526" y="651011"/>
                </a:lnTo>
                <a:lnTo>
                  <a:pt x="1819685" y="715818"/>
                </a:lnTo>
                <a:lnTo>
                  <a:pt x="1779216" y="777303"/>
                </a:lnTo>
                <a:lnTo>
                  <a:pt x="1754518" y="806639"/>
                </a:lnTo>
                <a:lnTo>
                  <a:pt x="1726990" y="834951"/>
                </a:lnTo>
                <a:lnTo>
                  <a:pt x="1696742" y="862176"/>
                </a:lnTo>
                <a:lnTo>
                  <a:pt x="1663883" y="888249"/>
                </a:lnTo>
                <a:lnTo>
                  <a:pt x="1628521" y="913105"/>
                </a:lnTo>
                <a:lnTo>
                  <a:pt x="1590766" y="936681"/>
                </a:lnTo>
                <a:lnTo>
                  <a:pt x="1550727" y="958912"/>
                </a:lnTo>
                <a:lnTo>
                  <a:pt x="1508514" y="979733"/>
                </a:lnTo>
                <a:lnTo>
                  <a:pt x="1464235" y="999082"/>
                </a:lnTo>
                <a:lnTo>
                  <a:pt x="1417999" y="1016893"/>
                </a:lnTo>
                <a:lnTo>
                  <a:pt x="1369916" y="1033101"/>
                </a:lnTo>
                <a:lnTo>
                  <a:pt x="1320095" y="1047644"/>
                </a:lnTo>
                <a:lnTo>
                  <a:pt x="1268645" y="1060456"/>
                </a:lnTo>
                <a:lnTo>
                  <a:pt x="1215675" y="1071474"/>
                </a:lnTo>
                <a:lnTo>
                  <a:pt x="1161295" y="1080632"/>
                </a:lnTo>
                <a:lnTo>
                  <a:pt x="1105613" y="1087867"/>
                </a:lnTo>
                <a:lnTo>
                  <a:pt x="1048739" y="1093115"/>
                </a:lnTo>
                <a:lnTo>
                  <a:pt x="990781" y="1096310"/>
                </a:lnTo>
                <a:lnTo>
                  <a:pt x="931849" y="1097390"/>
                </a:lnTo>
                <a:lnTo>
                  <a:pt x="872918" y="1096310"/>
                </a:lnTo>
                <a:lnTo>
                  <a:pt x="814960" y="1093115"/>
                </a:lnTo>
                <a:lnTo>
                  <a:pt x="758086" y="1087867"/>
                </a:lnTo>
                <a:lnTo>
                  <a:pt x="702404" y="1080632"/>
                </a:lnTo>
                <a:lnTo>
                  <a:pt x="648023" y="1071474"/>
                </a:lnTo>
                <a:lnTo>
                  <a:pt x="595053" y="1060456"/>
                </a:lnTo>
                <a:lnTo>
                  <a:pt x="543603" y="1047644"/>
                </a:lnTo>
                <a:lnTo>
                  <a:pt x="493782" y="1033101"/>
                </a:lnTo>
                <a:lnTo>
                  <a:pt x="445699" y="1016893"/>
                </a:lnTo>
                <a:lnTo>
                  <a:pt x="399463" y="999082"/>
                </a:lnTo>
                <a:lnTo>
                  <a:pt x="355184" y="979733"/>
                </a:lnTo>
                <a:lnTo>
                  <a:pt x="312971" y="958912"/>
                </a:lnTo>
                <a:lnTo>
                  <a:pt x="272932" y="936681"/>
                </a:lnTo>
                <a:lnTo>
                  <a:pt x="235177" y="913105"/>
                </a:lnTo>
                <a:lnTo>
                  <a:pt x="199815" y="888249"/>
                </a:lnTo>
                <a:lnTo>
                  <a:pt x="166956" y="862176"/>
                </a:lnTo>
                <a:lnTo>
                  <a:pt x="136708" y="834951"/>
                </a:lnTo>
                <a:lnTo>
                  <a:pt x="109180" y="806639"/>
                </a:lnTo>
                <a:lnTo>
                  <a:pt x="84483" y="777303"/>
                </a:lnTo>
                <a:lnTo>
                  <a:pt x="44013" y="715818"/>
                </a:lnTo>
                <a:lnTo>
                  <a:pt x="16172" y="651011"/>
                </a:lnTo>
                <a:lnTo>
                  <a:pt x="1833" y="583395"/>
                </a:lnTo>
                <a:lnTo>
                  <a:pt x="0" y="548695"/>
                </a:lnTo>
                <a:close/>
              </a:path>
            </a:pathLst>
          </a:custGeom>
          <a:ln w="17673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17549" y="5391150"/>
            <a:ext cx="6337300" cy="355600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150">
              <a:latin typeface="Times New Roman"/>
              <a:cs typeface="Times New Roman"/>
            </a:endParaRPr>
          </a:p>
          <a:p>
            <a:pPr marL="374650">
              <a:lnSpc>
                <a:spcPct val="100000"/>
              </a:lnSpc>
            </a:pPr>
            <a:r>
              <a:rPr sz="700" spc="5" dirty="0">
                <a:latin typeface="Calibri"/>
                <a:cs typeface="Calibri"/>
              </a:rPr>
              <a:t>Page </a:t>
            </a:r>
            <a:r>
              <a:rPr sz="700" dirty="0">
                <a:latin typeface="Calibri"/>
                <a:cs typeface="Calibri"/>
              </a:rPr>
              <a:t>-</a:t>
            </a:r>
            <a:r>
              <a:rPr sz="700" spc="25" dirty="0">
                <a:latin typeface="Calibri"/>
                <a:cs typeface="Calibri"/>
              </a:rPr>
              <a:t> </a:t>
            </a:r>
            <a:r>
              <a:rPr sz="700" spc="15" dirty="0">
                <a:latin typeface="Calibri"/>
                <a:cs typeface="Calibri"/>
              </a:rPr>
              <a:t>190</a:t>
            </a:r>
            <a:endParaRPr sz="7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645870" y="8619760"/>
            <a:ext cx="480659" cy="2467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996110" y="5976877"/>
            <a:ext cx="3890279" cy="216051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331728" y="6014077"/>
            <a:ext cx="692150" cy="1094105"/>
          </a:xfrm>
          <a:custGeom>
            <a:avLst/>
            <a:gdLst/>
            <a:ahLst/>
            <a:cxnLst/>
            <a:rect l="l" t="t" r="r" b="b"/>
            <a:pathLst>
              <a:path w="692150" h="1094104">
                <a:moveTo>
                  <a:pt x="0" y="546749"/>
                </a:moveTo>
                <a:lnTo>
                  <a:pt x="2029" y="487174"/>
                </a:lnTo>
                <a:lnTo>
                  <a:pt x="7977" y="429458"/>
                </a:lnTo>
                <a:lnTo>
                  <a:pt x="17633" y="373934"/>
                </a:lnTo>
                <a:lnTo>
                  <a:pt x="30786" y="320934"/>
                </a:lnTo>
                <a:lnTo>
                  <a:pt x="47224" y="270794"/>
                </a:lnTo>
                <a:lnTo>
                  <a:pt x="66737" y="223846"/>
                </a:lnTo>
                <a:lnTo>
                  <a:pt x="89113" y="180423"/>
                </a:lnTo>
                <a:lnTo>
                  <a:pt x="114143" y="140860"/>
                </a:lnTo>
                <a:lnTo>
                  <a:pt x="141613" y="105490"/>
                </a:lnTo>
                <a:lnTo>
                  <a:pt x="171314" y="74647"/>
                </a:lnTo>
                <a:lnTo>
                  <a:pt x="203035" y="48663"/>
                </a:lnTo>
                <a:lnTo>
                  <a:pt x="236565" y="27873"/>
                </a:lnTo>
                <a:lnTo>
                  <a:pt x="271691" y="12610"/>
                </a:lnTo>
                <a:lnTo>
                  <a:pt x="345894" y="0"/>
                </a:lnTo>
                <a:lnTo>
                  <a:pt x="383583" y="3208"/>
                </a:lnTo>
                <a:lnTo>
                  <a:pt x="455223" y="27873"/>
                </a:lnTo>
                <a:lnTo>
                  <a:pt x="488753" y="48663"/>
                </a:lnTo>
                <a:lnTo>
                  <a:pt x="520473" y="74647"/>
                </a:lnTo>
                <a:lnTo>
                  <a:pt x="550175" y="105490"/>
                </a:lnTo>
                <a:lnTo>
                  <a:pt x="577645" y="140860"/>
                </a:lnTo>
                <a:lnTo>
                  <a:pt x="602674" y="180423"/>
                </a:lnTo>
                <a:lnTo>
                  <a:pt x="625051" y="223846"/>
                </a:lnTo>
                <a:lnTo>
                  <a:pt x="644564" y="270794"/>
                </a:lnTo>
                <a:lnTo>
                  <a:pt x="661002" y="320934"/>
                </a:lnTo>
                <a:lnTo>
                  <a:pt x="674154" y="373934"/>
                </a:lnTo>
                <a:lnTo>
                  <a:pt x="683810" y="429458"/>
                </a:lnTo>
                <a:lnTo>
                  <a:pt x="689759" y="487174"/>
                </a:lnTo>
                <a:lnTo>
                  <a:pt x="691788" y="546749"/>
                </a:lnTo>
                <a:lnTo>
                  <a:pt x="689759" y="606323"/>
                </a:lnTo>
                <a:lnTo>
                  <a:pt x="683810" y="664039"/>
                </a:lnTo>
                <a:lnTo>
                  <a:pt x="674154" y="719564"/>
                </a:lnTo>
                <a:lnTo>
                  <a:pt x="661002" y="772563"/>
                </a:lnTo>
                <a:lnTo>
                  <a:pt x="644564" y="822704"/>
                </a:lnTo>
                <a:lnTo>
                  <a:pt x="625051" y="869652"/>
                </a:lnTo>
                <a:lnTo>
                  <a:pt x="602674" y="913074"/>
                </a:lnTo>
                <a:lnTo>
                  <a:pt x="577645" y="952637"/>
                </a:lnTo>
                <a:lnTo>
                  <a:pt x="550175" y="988007"/>
                </a:lnTo>
                <a:lnTo>
                  <a:pt x="520473" y="1018851"/>
                </a:lnTo>
                <a:lnTo>
                  <a:pt x="488753" y="1044834"/>
                </a:lnTo>
                <a:lnTo>
                  <a:pt x="455223" y="1065625"/>
                </a:lnTo>
                <a:lnTo>
                  <a:pt x="420096" y="1080888"/>
                </a:lnTo>
                <a:lnTo>
                  <a:pt x="345894" y="1093498"/>
                </a:lnTo>
                <a:lnTo>
                  <a:pt x="308205" y="1090290"/>
                </a:lnTo>
                <a:lnTo>
                  <a:pt x="236565" y="1065625"/>
                </a:lnTo>
                <a:lnTo>
                  <a:pt x="203035" y="1044834"/>
                </a:lnTo>
                <a:lnTo>
                  <a:pt x="171314" y="1018851"/>
                </a:lnTo>
                <a:lnTo>
                  <a:pt x="141613" y="988007"/>
                </a:lnTo>
                <a:lnTo>
                  <a:pt x="114143" y="952637"/>
                </a:lnTo>
                <a:lnTo>
                  <a:pt x="89113" y="913074"/>
                </a:lnTo>
                <a:lnTo>
                  <a:pt x="66737" y="869652"/>
                </a:lnTo>
                <a:lnTo>
                  <a:pt x="47224" y="822704"/>
                </a:lnTo>
                <a:lnTo>
                  <a:pt x="30786" y="772563"/>
                </a:lnTo>
                <a:lnTo>
                  <a:pt x="17633" y="719564"/>
                </a:lnTo>
                <a:lnTo>
                  <a:pt x="7977" y="664039"/>
                </a:lnTo>
                <a:lnTo>
                  <a:pt x="2029" y="606323"/>
                </a:lnTo>
                <a:lnTo>
                  <a:pt x="0" y="546749"/>
                </a:lnTo>
                <a:close/>
              </a:path>
            </a:pathLst>
          </a:custGeom>
          <a:ln w="1763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535"/>
              </a:lnSpc>
            </a:pPr>
            <a:fld id="{81D60167-4931-47E6-BA6A-407CBD079E47}" type="slidenum">
              <a:rPr dirty="0"/>
              <a:t>85</a:t>
            </a:fld>
            <a:endParaRPr dirty="0"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645870" y="4338673"/>
            <a:ext cx="480659" cy="2476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17549" y="1098550"/>
            <a:ext cx="6337300" cy="356870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300">
              <a:latin typeface="Times New Roman"/>
              <a:cs typeface="Times New Roman"/>
            </a:endParaRPr>
          </a:p>
          <a:p>
            <a:pPr marL="594360">
              <a:lnSpc>
                <a:spcPct val="100000"/>
              </a:lnSpc>
            </a:pPr>
            <a:r>
              <a:rPr sz="1100" b="1" dirty="0">
                <a:latin typeface="Cambria"/>
                <a:cs typeface="Cambria"/>
              </a:rPr>
              <a:t>Beberapa hal </a:t>
            </a:r>
            <a:r>
              <a:rPr sz="1100" b="1" spc="-5" dirty="0">
                <a:latin typeface="Cambria"/>
                <a:cs typeface="Cambria"/>
              </a:rPr>
              <a:t>yang </a:t>
            </a:r>
            <a:r>
              <a:rPr sz="1100" b="1" dirty="0">
                <a:latin typeface="Cambria"/>
                <a:cs typeface="Cambria"/>
              </a:rPr>
              <a:t>harus diperhatikan</a:t>
            </a:r>
            <a:r>
              <a:rPr sz="1100" b="1" spc="15" dirty="0">
                <a:latin typeface="Cambria"/>
                <a:cs typeface="Cambria"/>
              </a:rPr>
              <a:t> </a:t>
            </a:r>
            <a:r>
              <a:rPr sz="1100" b="1" dirty="0">
                <a:latin typeface="Cambria"/>
                <a:cs typeface="Cambria"/>
              </a:rPr>
              <a:t>: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</a:pPr>
            <a:endParaRPr sz="1900">
              <a:latin typeface="Times New Roman"/>
              <a:cs typeface="Times New Roman"/>
            </a:endParaRPr>
          </a:p>
          <a:p>
            <a:pPr marL="835025" indent="-241300">
              <a:lnSpc>
                <a:spcPct val="100000"/>
              </a:lnSpc>
              <a:buFont typeface="Wingdings"/>
              <a:buChar char=""/>
              <a:tabLst>
                <a:tab pos="835025" algn="l"/>
                <a:tab pos="835660" algn="l"/>
              </a:tabLst>
            </a:pPr>
            <a:r>
              <a:rPr sz="1100" dirty="0">
                <a:latin typeface="Cambria"/>
                <a:cs typeface="Cambria"/>
              </a:rPr>
              <a:t>Jangan </a:t>
            </a:r>
            <a:r>
              <a:rPr sz="1100" spc="5" dirty="0">
                <a:latin typeface="Cambria"/>
                <a:cs typeface="Cambria"/>
              </a:rPr>
              <a:t>melihat </a:t>
            </a:r>
            <a:r>
              <a:rPr sz="1100" dirty="0">
                <a:latin typeface="Cambria"/>
                <a:cs typeface="Cambria"/>
              </a:rPr>
              <a:t>laser </a:t>
            </a:r>
            <a:r>
              <a:rPr sz="1100" spc="-5" dirty="0">
                <a:latin typeface="Cambria"/>
                <a:cs typeface="Cambria"/>
              </a:rPr>
              <a:t>secara </a:t>
            </a:r>
            <a:r>
              <a:rPr sz="1100" dirty="0">
                <a:latin typeface="Cambria"/>
                <a:cs typeface="Cambria"/>
              </a:rPr>
              <a:t>langsung, </a:t>
            </a:r>
            <a:r>
              <a:rPr sz="1100" spc="-5" dirty="0">
                <a:latin typeface="Cambria"/>
                <a:cs typeface="Cambria"/>
              </a:rPr>
              <a:t>karena berbahaya </a:t>
            </a:r>
            <a:r>
              <a:rPr sz="1100" dirty="0">
                <a:latin typeface="Cambria"/>
                <a:cs typeface="Cambria"/>
              </a:rPr>
              <a:t>bagi</a:t>
            </a:r>
            <a:r>
              <a:rPr sz="1100" spc="45" dirty="0">
                <a:latin typeface="Cambria"/>
                <a:cs typeface="Cambria"/>
              </a:rPr>
              <a:t> </a:t>
            </a:r>
            <a:r>
              <a:rPr sz="1100" spc="5" dirty="0">
                <a:latin typeface="Cambria"/>
                <a:cs typeface="Cambria"/>
              </a:rPr>
              <a:t>mata.</a:t>
            </a:r>
            <a:endParaRPr sz="1100">
              <a:latin typeface="Cambria"/>
              <a:cs typeface="Cambria"/>
            </a:endParaRPr>
          </a:p>
          <a:p>
            <a:pPr marL="835025" indent="-241300">
              <a:lnSpc>
                <a:spcPct val="100000"/>
              </a:lnSpc>
              <a:spcBef>
                <a:spcPts val="384"/>
              </a:spcBef>
              <a:buFont typeface="Wingdings"/>
              <a:buChar char=""/>
              <a:tabLst>
                <a:tab pos="835025" algn="l"/>
                <a:tab pos="835660" algn="l"/>
              </a:tabLst>
            </a:pPr>
            <a:r>
              <a:rPr sz="1100" spc="-5" dirty="0">
                <a:latin typeface="Cambria"/>
                <a:cs typeface="Cambria"/>
              </a:rPr>
              <a:t>Konektor </a:t>
            </a:r>
            <a:r>
              <a:rPr sz="1100" spc="5" dirty="0">
                <a:latin typeface="Cambria"/>
                <a:cs typeface="Cambria"/>
              </a:rPr>
              <a:t>harus </a:t>
            </a:r>
            <a:r>
              <a:rPr sz="1100" dirty="0">
                <a:latin typeface="Cambria"/>
                <a:cs typeface="Cambria"/>
              </a:rPr>
              <a:t>bersih, agar diperoleh </a:t>
            </a:r>
            <a:r>
              <a:rPr sz="1100" spc="5" dirty="0">
                <a:latin typeface="Cambria"/>
                <a:cs typeface="Cambria"/>
              </a:rPr>
              <a:t>hasil </a:t>
            </a:r>
            <a:r>
              <a:rPr sz="1100" dirty="0">
                <a:latin typeface="Cambria"/>
                <a:cs typeface="Cambria"/>
              </a:rPr>
              <a:t>ukur </a:t>
            </a:r>
            <a:r>
              <a:rPr sz="1100" spc="-5" dirty="0">
                <a:latin typeface="Cambria"/>
                <a:cs typeface="Cambria"/>
              </a:rPr>
              <a:t>yang</a:t>
            </a:r>
            <a:r>
              <a:rPr sz="1100" spc="10" dirty="0">
                <a:latin typeface="Cambria"/>
                <a:cs typeface="Cambria"/>
              </a:rPr>
              <a:t> </a:t>
            </a:r>
            <a:r>
              <a:rPr sz="1100" spc="-15" dirty="0">
                <a:latin typeface="Cambria"/>
                <a:cs typeface="Cambria"/>
              </a:rPr>
              <a:t>benar.</a:t>
            </a:r>
            <a:endParaRPr sz="1100">
              <a:latin typeface="Cambria"/>
              <a:cs typeface="Cambria"/>
            </a:endParaRPr>
          </a:p>
          <a:p>
            <a:pPr marL="835025" indent="-241300">
              <a:lnSpc>
                <a:spcPct val="100000"/>
              </a:lnSpc>
              <a:spcBef>
                <a:spcPts val="380"/>
              </a:spcBef>
              <a:buFont typeface="Wingdings"/>
              <a:buChar char=""/>
              <a:tabLst>
                <a:tab pos="835025" algn="l"/>
                <a:tab pos="835660" algn="l"/>
              </a:tabLst>
            </a:pPr>
            <a:r>
              <a:rPr sz="1100" spc="-15" dirty="0">
                <a:latin typeface="Cambria"/>
                <a:cs typeface="Cambria"/>
              </a:rPr>
              <a:t>Tegangan </a:t>
            </a:r>
            <a:r>
              <a:rPr sz="1100" dirty="0">
                <a:latin typeface="Cambria"/>
                <a:cs typeface="Cambria"/>
              </a:rPr>
              <a:t>catuan </a:t>
            </a:r>
            <a:r>
              <a:rPr sz="1100" spc="5" dirty="0">
                <a:latin typeface="Cambria"/>
                <a:cs typeface="Cambria"/>
              </a:rPr>
              <a:t>harus </a:t>
            </a:r>
            <a:r>
              <a:rPr sz="1100" dirty="0">
                <a:latin typeface="Cambria"/>
                <a:cs typeface="Cambria"/>
              </a:rPr>
              <a:t>sesuai </a:t>
            </a:r>
            <a:r>
              <a:rPr sz="1100" spc="-5" dirty="0">
                <a:latin typeface="Cambria"/>
                <a:cs typeface="Cambria"/>
              </a:rPr>
              <a:t>yang</a:t>
            </a:r>
            <a:r>
              <a:rPr sz="1100" spc="10" dirty="0">
                <a:latin typeface="Cambria"/>
                <a:cs typeface="Cambria"/>
              </a:rPr>
              <a:t> </a:t>
            </a:r>
            <a:r>
              <a:rPr sz="1100" dirty="0">
                <a:latin typeface="Cambria"/>
                <a:cs typeface="Cambria"/>
              </a:rPr>
              <a:t>diijinkan.</a:t>
            </a:r>
            <a:endParaRPr sz="1100">
              <a:latin typeface="Cambria"/>
              <a:cs typeface="Cambria"/>
            </a:endParaRPr>
          </a:p>
          <a:p>
            <a:pPr marL="835025" indent="-241300">
              <a:lnSpc>
                <a:spcPct val="100000"/>
              </a:lnSpc>
              <a:spcBef>
                <a:spcPts val="480"/>
              </a:spcBef>
              <a:buFont typeface="Wingdings"/>
              <a:buChar char=""/>
              <a:tabLst>
                <a:tab pos="835025" algn="l"/>
                <a:tab pos="835660" algn="l"/>
              </a:tabLst>
            </a:pPr>
            <a:r>
              <a:rPr sz="1100" dirty="0">
                <a:latin typeface="Cambria"/>
                <a:cs typeface="Cambria"/>
              </a:rPr>
              <a:t>Penanganan kabel </a:t>
            </a:r>
            <a:r>
              <a:rPr sz="1100" spc="-5" dirty="0">
                <a:latin typeface="Cambria"/>
                <a:cs typeface="Cambria"/>
              </a:rPr>
              <a:t>konektor </a:t>
            </a:r>
            <a:r>
              <a:rPr sz="1100" spc="5" dirty="0">
                <a:latin typeface="Cambria"/>
                <a:cs typeface="Cambria"/>
              </a:rPr>
              <a:t>harus</a:t>
            </a:r>
            <a:r>
              <a:rPr sz="1100" spc="10" dirty="0">
                <a:latin typeface="Cambria"/>
                <a:cs typeface="Cambria"/>
              </a:rPr>
              <a:t> </a:t>
            </a:r>
            <a:r>
              <a:rPr sz="1100" spc="-15" dirty="0">
                <a:latin typeface="Cambria"/>
                <a:cs typeface="Cambria"/>
              </a:rPr>
              <a:t>benar.</a:t>
            </a:r>
            <a:endParaRPr sz="1100">
              <a:latin typeface="Cambria"/>
              <a:cs typeface="Cambria"/>
            </a:endParaRPr>
          </a:p>
          <a:p>
            <a:pPr marL="835025" indent="-241300">
              <a:lnSpc>
                <a:spcPct val="100000"/>
              </a:lnSpc>
              <a:spcBef>
                <a:spcPts val="385"/>
              </a:spcBef>
              <a:buFont typeface="Wingdings"/>
              <a:buChar char=""/>
              <a:tabLst>
                <a:tab pos="835025" algn="l"/>
                <a:tab pos="835660" algn="l"/>
              </a:tabLst>
            </a:pPr>
            <a:r>
              <a:rPr sz="1100" dirty="0">
                <a:latin typeface="Cambria"/>
                <a:cs typeface="Cambria"/>
              </a:rPr>
              <a:t>Kondisi </a:t>
            </a:r>
            <a:r>
              <a:rPr sz="1100" spc="-5" dirty="0">
                <a:latin typeface="Cambria"/>
                <a:cs typeface="Cambria"/>
              </a:rPr>
              <a:t>lingkungan </a:t>
            </a:r>
            <a:r>
              <a:rPr sz="1100" dirty="0">
                <a:latin typeface="Cambria"/>
                <a:cs typeface="Cambria"/>
              </a:rPr>
              <a:t>alat </a:t>
            </a:r>
            <a:r>
              <a:rPr sz="1100" spc="5" dirty="0">
                <a:latin typeface="Cambria"/>
                <a:cs typeface="Cambria"/>
              </a:rPr>
              <a:t>harus </a:t>
            </a:r>
            <a:r>
              <a:rPr sz="1100" dirty="0">
                <a:latin typeface="Cambria"/>
                <a:cs typeface="Cambria"/>
              </a:rPr>
              <a:t>dijaga</a:t>
            </a:r>
            <a:r>
              <a:rPr sz="1100" spc="10" dirty="0">
                <a:latin typeface="Cambria"/>
                <a:cs typeface="Cambria"/>
              </a:rPr>
              <a:t> </a:t>
            </a:r>
            <a:r>
              <a:rPr sz="1100" dirty="0">
                <a:latin typeface="Cambria"/>
                <a:cs typeface="Cambria"/>
              </a:rPr>
              <a:t>bersih.</a:t>
            </a:r>
            <a:endParaRPr sz="1100">
              <a:latin typeface="Cambria"/>
              <a:cs typeface="Cambria"/>
            </a:endParaRPr>
          </a:p>
          <a:p>
            <a:pPr marL="835025" indent="-241300">
              <a:lnSpc>
                <a:spcPct val="100000"/>
              </a:lnSpc>
              <a:spcBef>
                <a:spcPts val="385"/>
              </a:spcBef>
              <a:buFont typeface="Wingdings"/>
              <a:buChar char=""/>
              <a:tabLst>
                <a:tab pos="835025" algn="l"/>
                <a:tab pos="835660" algn="l"/>
              </a:tabLst>
            </a:pPr>
            <a:r>
              <a:rPr sz="1100" dirty="0">
                <a:latin typeface="Cambria"/>
                <a:cs typeface="Cambria"/>
              </a:rPr>
              <a:t>Kemampuan spesifik </a:t>
            </a:r>
            <a:r>
              <a:rPr sz="1100" spc="5" dirty="0">
                <a:latin typeface="Cambria"/>
                <a:cs typeface="Cambria"/>
              </a:rPr>
              <a:t>dari</a:t>
            </a:r>
            <a:r>
              <a:rPr sz="1100" spc="10" dirty="0">
                <a:latin typeface="Cambria"/>
                <a:cs typeface="Cambria"/>
              </a:rPr>
              <a:t> </a:t>
            </a:r>
            <a:r>
              <a:rPr sz="1100" dirty="0">
                <a:latin typeface="Cambria"/>
                <a:cs typeface="Cambria"/>
              </a:rPr>
              <a:t>peralatan.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 marL="374650">
              <a:lnSpc>
                <a:spcPct val="100000"/>
              </a:lnSpc>
              <a:spcBef>
                <a:spcPts val="960"/>
              </a:spcBef>
            </a:pPr>
            <a:r>
              <a:rPr sz="700" spc="5" dirty="0">
                <a:latin typeface="Calibri"/>
                <a:cs typeface="Calibri"/>
              </a:rPr>
              <a:t>Page </a:t>
            </a:r>
            <a:r>
              <a:rPr sz="700" dirty="0">
                <a:latin typeface="Calibri"/>
                <a:cs typeface="Calibri"/>
              </a:rPr>
              <a:t>-</a:t>
            </a:r>
            <a:r>
              <a:rPr sz="700" spc="25" dirty="0">
                <a:latin typeface="Calibri"/>
                <a:cs typeface="Calibri"/>
              </a:rPr>
              <a:t> </a:t>
            </a:r>
            <a:r>
              <a:rPr sz="700" spc="15" dirty="0">
                <a:latin typeface="Calibri"/>
                <a:cs typeface="Calibri"/>
              </a:rPr>
              <a:t>191</a:t>
            </a:r>
            <a:endParaRPr sz="7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267450" y="4006710"/>
            <a:ext cx="370416" cy="3278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645870" y="8619760"/>
            <a:ext cx="480659" cy="2467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17549" y="5391150"/>
            <a:ext cx="6337300" cy="355600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100">
              <a:latin typeface="Times New Roman"/>
              <a:cs typeface="Times New Roman"/>
            </a:endParaRPr>
          </a:p>
          <a:p>
            <a:pPr marL="741045">
              <a:lnSpc>
                <a:spcPct val="100000"/>
              </a:lnSpc>
            </a:pPr>
            <a:r>
              <a:rPr sz="1100" b="1" dirty="0">
                <a:solidFill>
                  <a:srgbClr val="FF0000"/>
                </a:solidFill>
                <a:latin typeface="Cambria"/>
                <a:cs typeface="Cambria"/>
              </a:rPr>
              <a:t>Setting </a:t>
            </a:r>
            <a:r>
              <a:rPr sz="1100" b="1" spc="-5" dirty="0">
                <a:solidFill>
                  <a:srgbClr val="FF0000"/>
                </a:solidFill>
                <a:latin typeface="Cambria"/>
                <a:cs typeface="Cambria"/>
              </a:rPr>
              <a:t>OTDR</a:t>
            </a:r>
            <a:r>
              <a:rPr sz="1100" b="1" spc="15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100" b="1" dirty="0">
                <a:solidFill>
                  <a:srgbClr val="FF0000"/>
                </a:solidFill>
                <a:latin typeface="Cambria"/>
                <a:cs typeface="Cambria"/>
              </a:rPr>
              <a:t>::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500">
              <a:latin typeface="Times New Roman"/>
              <a:cs typeface="Times New Roman"/>
            </a:endParaRPr>
          </a:p>
          <a:p>
            <a:pPr marL="741045" marR="1220470">
              <a:lnSpc>
                <a:spcPts val="1300"/>
              </a:lnSpc>
            </a:pPr>
            <a:r>
              <a:rPr sz="1100" dirty="0">
                <a:latin typeface="Cambria"/>
                <a:cs typeface="Cambria"/>
              </a:rPr>
              <a:t>Beberapa setting (pengaturan) parameter </a:t>
            </a:r>
            <a:r>
              <a:rPr sz="1100" spc="-5" dirty="0">
                <a:latin typeface="Cambria"/>
                <a:cs typeface="Cambria"/>
              </a:rPr>
              <a:t>yang </a:t>
            </a:r>
            <a:r>
              <a:rPr sz="1100" spc="5" dirty="0">
                <a:latin typeface="Cambria"/>
                <a:cs typeface="Cambria"/>
              </a:rPr>
              <a:t>harus </a:t>
            </a:r>
            <a:r>
              <a:rPr sz="1100" dirty="0">
                <a:latin typeface="Cambria"/>
                <a:cs typeface="Cambria"/>
              </a:rPr>
              <a:t>dilakukan sebelum  mengoperasikan OTDR, yaitu :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500">
              <a:latin typeface="Times New Roman"/>
              <a:cs typeface="Times New Roman"/>
            </a:endParaRPr>
          </a:p>
          <a:p>
            <a:pPr marL="976630" indent="-236220">
              <a:lnSpc>
                <a:spcPct val="100000"/>
              </a:lnSpc>
              <a:buFont typeface="Wingdings"/>
              <a:buChar char=""/>
              <a:tabLst>
                <a:tab pos="976630" algn="l"/>
                <a:tab pos="977265" algn="l"/>
              </a:tabLst>
            </a:pPr>
            <a:r>
              <a:rPr sz="1100" dirty="0">
                <a:latin typeface="Cambria"/>
                <a:cs typeface="Cambria"/>
              </a:rPr>
              <a:t>Setting </a:t>
            </a:r>
            <a:r>
              <a:rPr sz="1100" spc="5" dirty="0">
                <a:latin typeface="Cambria"/>
                <a:cs typeface="Cambria"/>
              </a:rPr>
              <a:t>IOR </a:t>
            </a:r>
            <a:r>
              <a:rPr sz="1100" dirty="0">
                <a:latin typeface="Cambria"/>
                <a:cs typeface="Cambria"/>
              </a:rPr>
              <a:t>(index of </a:t>
            </a:r>
            <a:r>
              <a:rPr sz="1100" spc="-5" dirty="0">
                <a:latin typeface="Cambria"/>
                <a:cs typeface="Cambria"/>
              </a:rPr>
              <a:t>refraction </a:t>
            </a:r>
            <a:r>
              <a:rPr sz="1100" dirty="0">
                <a:latin typeface="Cambria"/>
                <a:cs typeface="Cambria"/>
              </a:rPr>
              <a:t>atau indeks</a:t>
            </a:r>
            <a:r>
              <a:rPr sz="1100" spc="30" dirty="0">
                <a:latin typeface="Cambria"/>
                <a:cs typeface="Cambria"/>
              </a:rPr>
              <a:t> </a:t>
            </a:r>
            <a:r>
              <a:rPr sz="1100" spc="5" dirty="0">
                <a:latin typeface="Cambria"/>
                <a:cs typeface="Cambria"/>
              </a:rPr>
              <a:t>bias).</a:t>
            </a:r>
            <a:endParaRPr sz="1100">
              <a:latin typeface="Cambria"/>
              <a:cs typeface="Cambria"/>
            </a:endParaRPr>
          </a:p>
          <a:p>
            <a:pPr marL="976630" indent="-236220">
              <a:lnSpc>
                <a:spcPct val="100000"/>
              </a:lnSpc>
              <a:spcBef>
                <a:spcPts val="700"/>
              </a:spcBef>
              <a:buFont typeface="Wingdings"/>
              <a:buChar char=""/>
              <a:tabLst>
                <a:tab pos="976630" algn="l"/>
                <a:tab pos="977265" algn="l"/>
              </a:tabLst>
            </a:pPr>
            <a:r>
              <a:rPr sz="1100" dirty="0">
                <a:latin typeface="Cambria"/>
                <a:cs typeface="Cambria"/>
              </a:rPr>
              <a:t>Pemilihan panjang gelombang </a:t>
            </a:r>
            <a:r>
              <a:rPr sz="1100" spc="-15" dirty="0">
                <a:latin typeface="Cambria"/>
                <a:cs typeface="Cambria"/>
              </a:rPr>
              <a:t>laser.</a:t>
            </a:r>
            <a:endParaRPr sz="1100">
              <a:latin typeface="Cambria"/>
              <a:cs typeface="Cambria"/>
            </a:endParaRPr>
          </a:p>
          <a:p>
            <a:pPr marL="976630" indent="-236220">
              <a:lnSpc>
                <a:spcPct val="100000"/>
              </a:lnSpc>
              <a:spcBef>
                <a:spcPts val="670"/>
              </a:spcBef>
              <a:buFont typeface="Wingdings"/>
              <a:buChar char=""/>
              <a:tabLst>
                <a:tab pos="976630" algn="l"/>
                <a:tab pos="977265" algn="l"/>
              </a:tabLst>
            </a:pPr>
            <a:r>
              <a:rPr sz="1100" dirty="0">
                <a:latin typeface="Cambria"/>
                <a:cs typeface="Cambria"/>
              </a:rPr>
              <a:t>Pemilihan </a:t>
            </a:r>
            <a:r>
              <a:rPr sz="1100" spc="-5" dirty="0">
                <a:latin typeface="Cambria"/>
                <a:cs typeface="Cambria"/>
              </a:rPr>
              <a:t>rentang </a:t>
            </a:r>
            <a:r>
              <a:rPr sz="1100" dirty="0">
                <a:latin typeface="Cambria"/>
                <a:cs typeface="Cambria"/>
              </a:rPr>
              <a:t>jarak (distance range).</a:t>
            </a:r>
            <a:endParaRPr sz="1100">
              <a:latin typeface="Cambria"/>
              <a:cs typeface="Cambria"/>
            </a:endParaRPr>
          </a:p>
          <a:p>
            <a:pPr marL="976630" indent="-236220">
              <a:lnSpc>
                <a:spcPct val="100000"/>
              </a:lnSpc>
              <a:spcBef>
                <a:spcPts val="670"/>
              </a:spcBef>
              <a:buFont typeface="Wingdings"/>
              <a:buChar char=""/>
              <a:tabLst>
                <a:tab pos="976630" algn="l"/>
                <a:tab pos="977265" algn="l"/>
              </a:tabLst>
            </a:pPr>
            <a:r>
              <a:rPr sz="1100" dirty="0">
                <a:latin typeface="Cambria"/>
                <a:cs typeface="Cambria"/>
              </a:rPr>
              <a:t>Pemilihan lebar pulsa.</a:t>
            </a:r>
            <a:endParaRPr sz="1100">
              <a:latin typeface="Cambria"/>
              <a:cs typeface="Cambria"/>
            </a:endParaRPr>
          </a:p>
          <a:p>
            <a:pPr marL="976630" indent="-236220">
              <a:lnSpc>
                <a:spcPct val="100000"/>
              </a:lnSpc>
              <a:spcBef>
                <a:spcPts val="700"/>
              </a:spcBef>
              <a:buFont typeface="Wingdings"/>
              <a:buChar char=""/>
              <a:tabLst>
                <a:tab pos="976630" algn="l"/>
                <a:tab pos="977265" algn="l"/>
              </a:tabLst>
            </a:pPr>
            <a:r>
              <a:rPr sz="1100" spc="5" dirty="0">
                <a:latin typeface="Cambria"/>
                <a:cs typeface="Cambria"/>
              </a:rPr>
              <a:t>On/Off</a:t>
            </a:r>
            <a:r>
              <a:rPr sz="1100" dirty="0">
                <a:latin typeface="Cambria"/>
                <a:cs typeface="Cambria"/>
              </a:rPr>
              <a:t> </a:t>
            </a:r>
            <a:r>
              <a:rPr sz="1100" spc="-20" dirty="0">
                <a:latin typeface="Cambria"/>
                <a:cs typeface="Cambria"/>
              </a:rPr>
              <a:t>laser.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900">
              <a:latin typeface="Times New Roman"/>
              <a:cs typeface="Times New Roman"/>
            </a:endParaRPr>
          </a:p>
          <a:p>
            <a:pPr marL="374650">
              <a:lnSpc>
                <a:spcPct val="100000"/>
              </a:lnSpc>
            </a:pPr>
            <a:r>
              <a:rPr sz="700" spc="5" dirty="0">
                <a:latin typeface="Calibri"/>
                <a:cs typeface="Calibri"/>
              </a:rPr>
              <a:t>Page </a:t>
            </a:r>
            <a:r>
              <a:rPr sz="700" dirty="0">
                <a:latin typeface="Calibri"/>
                <a:cs typeface="Calibri"/>
              </a:rPr>
              <a:t>-</a:t>
            </a:r>
            <a:r>
              <a:rPr sz="700" spc="25" dirty="0">
                <a:latin typeface="Calibri"/>
                <a:cs typeface="Calibri"/>
              </a:rPr>
              <a:t> </a:t>
            </a:r>
            <a:r>
              <a:rPr sz="700" spc="15" dirty="0">
                <a:latin typeface="Calibri"/>
                <a:cs typeface="Calibri"/>
              </a:rPr>
              <a:t>192</a:t>
            </a:r>
            <a:endParaRPr sz="7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39859" y="5740138"/>
            <a:ext cx="198760" cy="19971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267450" y="8288974"/>
            <a:ext cx="370416" cy="32672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535"/>
              </a:lnSpc>
            </a:pPr>
            <a:fld id="{81D60167-4931-47E6-BA6A-407CBD079E47}" type="slidenum">
              <a:rPr dirty="0"/>
              <a:t>86</a:t>
            </a:fld>
            <a:endParaRPr dirty="0"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645870" y="4338673"/>
            <a:ext cx="480659" cy="2476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17549" y="1098550"/>
            <a:ext cx="6337300" cy="356870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100">
              <a:latin typeface="Times New Roman"/>
              <a:cs typeface="Times New Roman"/>
            </a:endParaRPr>
          </a:p>
          <a:p>
            <a:pPr marL="741045">
              <a:lnSpc>
                <a:spcPct val="100000"/>
              </a:lnSpc>
            </a:pPr>
            <a:r>
              <a:rPr sz="1100" b="1" dirty="0">
                <a:solidFill>
                  <a:srgbClr val="FF0000"/>
                </a:solidFill>
                <a:latin typeface="Cambria"/>
                <a:cs typeface="Cambria"/>
              </a:rPr>
              <a:t>Hasil </a:t>
            </a:r>
            <a:r>
              <a:rPr sz="1100" b="1" spc="-5" dirty="0">
                <a:solidFill>
                  <a:srgbClr val="FF0000"/>
                </a:solidFill>
                <a:latin typeface="Cambria"/>
                <a:cs typeface="Cambria"/>
              </a:rPr>
              <a:t>Ukur OTDR</a:t>
            </a:r>
            <a:r>
              <a:rPr sz="1100" b="1" spc="10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100" b="1" dirty="0">
                <a:solidFill>
                  <a:srgbClr val="FF0000"/>
                </a:solidFill>
                <a:latin typeface="Cambria"/>
                <a:cs typeface="Cambria"/>
              </a:rPr>
              <a:t>::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450">
              <a:latin typeface="Times New Roman"/>
              <a:cs typeface="Times New Roman"/>
            </a:endParaRPr>
          </a:p>
          <a:p>
            <a:pPr marL="741045">
              <a:lnSpc>
                <a:spcPct val="100000"/>
              </a:lnSpc>
            </a:pPr>
            <a:r>
              <a:rPr sz="1100" dirty="0">
                <a:latin typeface="Cambria"/>
                <a:cs typeface="Cambria"/>
              </a:rPr>
              <a:t>Beberapa </a:t>
            </a:r>
            <a:r>
              <a:rPr sz="1100" spc="5" dirty="0">
                <a:latin typeface="Cambria"/>
                <a:cs typeface="Cambria"/>
              </a:rPr>
              <a:t>hasil </a:t>
            </a:r>
            <a:r>
              <a:rPr sz="1100" dirty="0">
                <a:latin typeface="Cambria"/>
                <a:cs typeface="Cambria"/>
              </a:rPr>
              <a:t>ukur OTDR, yaitu </a:t>
            </a:r>
            <a:r>
              <a:rPr sz="1100" spc="-5" dirty="0">
                <a:latin typeface="Cambria"/>
                <a:cs typeface="Cambria"/>
              </a:rPr>
              <a:t>antara </a:t>
            </a:r>
            <a:r>
              <a:rPr sz="1100" dirty="0">
                <a:latin typeface="Cambria"/>
                <a:cs typeface="Cambria"/>
              </a:rPr>
              <a:t>lain</a:t>
            </a:r>
            <a:r>
              <a:rPr sz="1100" spc="25" dirty="0">
                <a:latin typeface="Cambria"/>
                <a:cs typeface="Cambria"/>
              </a:rPr>
              <a:t> </a:t>
            </a:r>
            <a:r>
              <a:rPr sz="1100" dirty="0">
                <a:latin typeface="Cambria"/>
                <a:cs typeface="Cambria"/>
              </a:rPr>
              <a:t>: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550">
              <a:latin typeface="Times New Roman"/>
              <a:cs typeface="Times New Roman"/>
            </a:endParaRPr>
          </a:p>
          <a:p>
            <a:pPr marL="976630" indent="-236220">
              <a:lnSpc>
                <a:spcPct val="100000"/>
              </a:lnSpc>
              <a:spcBef>
                <a:spcPts val="5"/>
              </a:spcBef>
              <a:buFont typeface="Wingdings"/>
              <a:buChar char=""/>
              <a:tabLst>
                <a:tab pos="976630" algn="l"/>
                <a:tab pos="977265" algn="l"/>
              </a:tabLst>
            </a:pPr>
            <a:r>
              <a:rPr sz="1100" dirty="0">
                <a:latin typeface="Cambria"/>
                <a:cs typeface="Cambria"/>
              </a:rPr>
              <a:t>Jarak gangguan.</a:t>
            </a:r>
            <a:endParaRPr sz="1100">
              <a:latin typeface="Cambria"/>
              <a:cs typeface="Cambria"/>
            </a:endParaRPr>
          </a:p>
          <a:p>
            <a:pPr marL="976630" indent="-236220">
              <a:lnSpc>
                <a:spcPct val="100000"/>
              </a:lnSpc>
              <a:spcBef>
                <a:spcPts val="695"/>
              </a:spcBef>
              <a:buFont typeface="Wingdings"/>
              <a:buChar char=""/>
              <a:tabLst>
                <a:tab pos="976630" algn="l"/>
                <a:tab pos="977265" algn="l"/>
              </a:tabLst>
            </a:pPr>
            <a:r>
              <a:rPr sz="1100" dirty="0">
                <a:latin typeface="Cambria"/>
                <a:cs typeface="Cambria"/>
              </a:rPr>
              <a:t>Panjang kabel </a:t>
            </a:r>
            <a:r>
              <a:rPr sz="1100" spc="-5" dirty="0">
                <a:latin typeface="Cambria"/>
                <a:cs typeface="Cambria"/>
              </a:rPr>
              <a:t>secara</a:t>
            </a:r>
            <a:r>
              <a:rPr sz="1100" spc="10" dirty="0">
                <a:latin typeface="Cambria"/>
                <a:cs typeface="Cambria"/>
              </a:rPr>
              <a:t> </a:t>
            </a:r>
            <a:r>
              <a:rPr sz="1100" dirty="0">
                <a:latin typeface="Cambria"/>
                <a:cs typeface="Cambria"/>
              </a:rPr>
              <a:t>keseluruhan.</a:t>
            </a:r>
            <a:endParaRPr sz="1100">
              <a:latin typeface="Cambria"/>
              <a:cs typeface="Cambria"/>
            </a:endParaRPr>
          </a:p>
          <a:p>
            <a:pPr marL="976630" indent="-236220">
              <a:lnSpc>
                <a:spcPct val="100000"/>
              </a:lnSpc>
              <a:spcBef>
                <a:spcPts val="670"/>
              </a:spcBef>
              <a:buFont typeface="Wingdings"/>
              <a:buChar char=""/>
              <a:tabLst>
                <a:tab pos="976630" algn="l"/>
                <a:tab pos="977265" algn="l"/>
              </a:tabLst>
            </a:pPr>
            <a:r>
              <a:rPr sz="1100" dirty="0">
                <a:latin typeface="Cambria"/>
                <a:cs typeface="Cambria"/>
              </a:rPr>
              <a:t>Redaman per </a:t>
            </a:r>
            <a:r>
              <a:rPr sz="1100" spc="-10" dirty="0">
                <a:latin typeface="Cambria"/>
                <a:cs typeface="Cambria"/>
              </a:rPr>
              <a:t>kilometer.</a:t>
            </a:r>
            <a:endParaRPr sz="1100">
              <a:latin typeface="Cambria"/>
              <a:cs typeface="Cambria"/>
            </a:endParaRPr>
          </a:p>
          <a:p>
            <a:pPr marL="976630" indent="-236220">
              <a:lnSpc>
                <a:spcPct val="100000"/>
              </a:lnSpc>
              <a:spcBef>
                <a:spcPts val="695"/>
              </a:spcBef>
              <a:buFont typeface="Wingdings"/>
              <a:buChar char=""/>
              <a:tabLst>
                <a:tab pos="976630" algn="l"/>
                <a:tab pos="977265" algn="l"/>
              </a:tabLst>
            </a:pPr>
            <a:r>
              <a:rPr sz="1100" dirty="0">
                <a:latin typeface="Cambria"/>
                <a:cs typeface="Cambria"/>
              </a:rPr>
              <a:t>Letak kejadian</a:t>
            </a:r>
            <a:r>
              <a:rPr sz="1100" spc="-5" dirty="0">
                <a:latin typeface="Cambria"/>
                <a:cs typeface="Cambria"/>
              </a:rPr>
              <a:t> (event).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 marL="374650">
              <a:lnSpc>
                <a:spcPct val="100000"/>
              </a:lnSpc>
              <a:spcBef>
                <a:spcPts val="1130"/>
              </a:spcBef>
            </a:pPr>
            <a:r>
              <a:rPr sz="700" spc="5" dirty="0">
                <a:latin typeface="Calibri"/>
                <a:cs typeface="Calibri"/>
              </a:rPr>
              <a:t>Page </a:t>
            </a:r>
            <a:r>
              <a:rPr sz="700" dirty="0">
                <a:latin typeface="Calibri"/>
                <a:cs typeface="Calibri"/>
              </a:rPr>
              <a:t>-</a:t>
            </a:r>
            <a:r>
              <a:rPr sz="700" spc="25" dirty="0">
                <a:latin typeface="Calibri"/>
                <a:cs typeface="Calibri"/>
              </a:rPr>
              <a:t> </a:t>
            </a:r>
            <a:r>
              <a:rPr sz="700" spc="15" dirty="0">
                <a:latin typeface="Calibri"/>
                <a:cs typeface="Calibri"/>
              </a:rPr>
              <a:t>193</a:t>
            </a:r>
            <a:endParaRPr sz="7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039859" y="1448802"/>
            <a:ext cx="198760" cy="20042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267450" y="4006710"/>
            <a:ext cx="370416" cy="32789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17549" y="5391150"/>
            <a:ext cx="6337300" cy="355600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150">
              <a:latin typeface="Times New Roman"/>
              <a:cs typeface="Times New Roman"/>
            </a:endParaRPr>
          </a:p>
          <a:p>
            <a:pPr marL="374650">
              <a:lnSpc>
                <a:spcPct val="100000"/>
              </a:lnSpc>
            </a:pPr>
            <a:r>
              <a:rPr sz="700" spc="5" dirty="0">
                <a:latin typeface="Calibri"/>
                <a:cs typeface="Calibri"/>
              </a:rPr>
              <a:t>Page </a:t>
            </a:r>
            <a:r>
              <a:rPr sz="700" dirty="0">
                <a:latin typeface="Calibri"/>
                <a:cs typeface="Calibri"/>
              </a:rPr>
              <a:t>-</a:t>
            </a:r>
            <a:r>
              <a:rPr sz="700" spc="25" dirty="0">
                <a:latin typeface="Calibri"/>
                <a:cs typeface="Calibri"/>
              </a:rPr>
              <a:t> </a:t>
            </a:r>
            <a:r>
              <a:rPr sz="700" spc="15" dirty="0">
                <a:latin typeface="Calibri"/>
                <a:cs typeface="Calibri"/>
              </a:rPr>
              <a:t>194</a:t>
            </a:r>
            <a:endParaRPr sz="7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645870" y="8619760"/>
            <a:ext cx="480659" cy="2467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104481" y="6185425"/>
            <a:ext cx="2956718" cy="155139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535"/>
              </a:lnSpc>
            </a:pPr>
            <a:fld id="{81D60167-4931-47E6-BA6A-407CBD079E47}" type="slidenum">
              <a:rPr dirty="0"/>
              <a:t>87</a:t>
            </a:fld>
            <a:endParaRPr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3645870" y="4338673"/>
            <a:ext cx="480659" cy="2476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503751" y="1787478"/>
            <a:ext cx="2367280" cy="1711325"/>
          </a:xfrm>
          <a:custGeom>
            <a:avLst/>
            <a:gdLst/>
            <a:ahLst/>
            <a:cxnLst/>
            <a:rect l="l" t="t" r="r" b="b"/>
            <a:pathLst>
              <a:path w="2367279" h="1711325">
                <a:moveTo>
                  <a:pt x="0" y="0"/>
                </a:moveTo>
                <a:lnTo>
                  <a:pt x="2366918" y="0"/>
                </a:lnTo>
                <a:lnTo>
                  <a:pt x="2366918" y="1711113"/>
                </a:lnTo>
                <a:lnTo>
                  <a:pt x="0" y="1711113"/>
                </a:lnTo>
                <a:lnTo>
                  <a:pt x="0" y="0"/>
                </a:lnTo>
                <a:close/>
              </a:path>
            </a:pathLst>
          </a:custGeom>
          <a:ln w="17669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789281" y="2365586"/>
            <a:ext cx="1862005" cy="58584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261122" y="2534709"/>
            <a:ext cx="952500" cy="318770"/>
          </a:xfrm>
          <a:custGeom>
            <a:avLst/>
            <a:gdLst/>
            <a:ahLst/>
            <a:cxnLst/>
            <a:rect l="l" t="t" r="r" b="b"/>
            <a:pathLst>
              <a:path w="952500" h="318769">
                <a:moveTo>
                  <a:pt x="793750" y="0"/>
                </a:moveTo>
                <a:lnTo>
                  <a:pt x="158750" y="0"/>
                </a:lnTo>
                <a:lnTo>
                  <a:pt x="108572" y="8114"/>
                </a:lnTo>
                <a:lnTo>
                  <a:pt x="64994" y="30710"/>
                </a:lnTo>
                <a:lnTo>
                  <a:pt x="30629" y="65167"/>
                </a:lnTo>
                <a:lnTo>
                  <a:pt x="8093" y="108861"/>
                </a:lnTo>
                <a:lnTo>
                  <a:pt x="0" y="159172"/>
                </a:lnTo>
                <a:lnTo>
                  <a:pt x="8093" y="209484"/>
                </a:lnTo>
                <a:lnTo>
                  <a:pt x="30629" y="253178"/>
                </a:lnTo>
                <a:lnTo>
                  <a:pt x="64994" y="287634"/>
                </a:lnTo>
                <a:lnTo>
                  <a:pt x="108572" y="310231"/>
                </a:lnTo>
                <a:lnTo>
                  <a:pt x="158750" y="318345"/>
                </a:lnTo>
                <a:lnTo>
                  <a:pt x="793750" y="318345"/>
                </a:lnTo>
                <a:lnTo>
                  <a:pt x="843926" y="310231"/>
                </a:lnTo>
                <a:lnTo>
                  <a:pt x="887505" y="287634"/>
                </a:lnTo>
                <a:lnTo>
                  <a:pt x="921870" y="253178"/>
                </a:lnTo>
                <a:lnTo>
                  <a:pt x="944406" y="209484"/>
                </a:lnTo>
                <a:lnTo>
                  <a:pt x="952500" y="159172"/>
                </a:lnTo>
                <a:lnTo>
                  <a:pt x="944406" y="108861"/>
                </a:lnTo>
                <a:lnTo>
                  <a:pt x="921870" y="65167"/>
                </a:lnTo>
                <a:lnTo>
                  <a:pt x="887505" y="30710"/>
                </a:lnTo>
                <a:lnTo>
                  <a:pt x="843926" y="8114"/>
                </a:lnTo>
                <a:lnTo>
                  <a:pt x="79375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261122" y="2534709"/>
            <a:ext cx="952500" cy="318770"/>
          </a:xfrm>
          <a:custGeom>
            <a:avLst/>
            <a:gdLst/>
            <a:ahLst/>
            <a:cxnLst/>
            <a:rect l="l" t="t" r="r" b="b"/>
            <a:pathLst>
              <a:path w="952500" h="318769">
                <a:moveTo>
                  <a:pt x="0" y="159173"/>
                </a:moveTo>
                <a:lnTo>
                  <a:pt x="8093" y="108862"/>
                </a:lnTo>
                <a:lnTo>
                  <a:pt x="30629" y="65167"/>
                </a:lnTo>
                <a:lnTo>
                  <a:pt x="64994" y="30711"/>
                </a:lnTo>
                <a:lnTo>
                  <a:pt x="108572" y="8114"/>
                </a:lnTo>
                <a:lnTo>
                  <a:pt x="158749" y="0"/>
                </a:lnTo>
                <a:lnTo>
                  <a:pt x="793749" y="0"/>
                </a:lnTo>
                <a:lnTo>
                  <a:pt x="843927" y="8114"/>
                </a:lnTo>
                <a:lnTo>
                  <a:pt x="887505" y="30711"/>
                </a:lnTo>
                <a:lnTo>
                  <a:pt x="921870" y="65167"/>
                </a:lnTo>
                <a:lnTo>
                  <a:pt x="944406" y="108862"/>
                </a:lnTo>
                <a:lnTo>
                  <a:pt x="952499" y="159173"/>
                </a:lnTo>
                <a:lnTo>
                  <a:pt x="944406" y="209484"/>
                </a:lnTo>
                <a:lnTo>
                  <a:pt x="921870" y="253179"/>
                </a:lnTo>
                <a:lnTo>
                  <a:pt x="887505" y="287635"/>
                </a:lnTo>
                <a:lnTo>
                  <a:pt x="843927" y="310231"/>
                </a:lnTo>
                <a:lnTo>
                  <a:pt x="793749" y="318346"/>
                </a:lnTo>
                <a:lnTo>
                  <a:pt x="158749" y="318346"/>
                </a:lnTo>
                <a:lnTo>
                  <a:pt x="108572" y="310231"/>
                </a:lnTo>
                <a:lnTo>
                  <a:pt x="64994" y="287635"/>
                </a:lnTo>
                <a:lnTo>
                  <a:pt x="30629" y="253179"/>
                </a:lnTo>
                <a:lnTo>
                  <a:pt x="8093" y="209484"/>
                </a:lnTo>
                <a:lnTo>
                  <a:pt x="0" y="159173"/>
                </a:lnTo>
                <a:close/>
              </a:path>
            </a:pathLst>
          </a:custGeom>
          <a:ln w="17681">
            <a:solidFill>
              <a:srgbClr val="385D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957953" y="2598178"/>
            <a:ext cx="1618615" cy="94615"/>
          </a:xfrm>
          <a:custGeom>
            <a:avLst/>
            <a:gdLst/>
            <a:ahLst/>
            <a:cxnLst/>
            <a:rect l="l" t="t" r="r" b="b"/>
            <a:pathLst>
              <a:path w="1618614" h="94614">
                <a:moveTo>
                  <a:pt x="0" y="56480"/>
                </a:moveTo>
                <a:lnTo>
                  <a:pt x="57896" y="64823"/>
                </a:lnTo>
                <a:lnTo>
                  <a:pt x="114851" y="72796"/>
                </a:lnTo>
                <a:lnTo>
                  <a:pt x="169922" y="80027"/>
                </a:lnTo>
                <a:lnTo>
                  <a:pt x="222166" y="86148"/>
                </a:lnTo>
                <a:lnTo>
                  <a:pt x="270642" y="90786"/>
                </a:lnTo>
                <a:lnTo>
                  <a:pt x="314407" y="93571"/>
                </a:lnTo>
                <a:lnTo>
                  <a:pt x="352520" y="94134"/>
                </a:lnTo>
                <a:lnTo>
                  <a:pt x="400334" y="87882"/>
                </a:lnTo>
                <a:lnTo>
                  <a:pt x="430246" y="74718"/>
                </a:lnTo>
                <a:lnTo>
                  <a:pt x="455568" y="59495"/>
                </a:lnTo>
                <a:lnTo>
                  <a:pt x="489612" y="47066"/>
                </a:lnTo>
                <a:lnTo>
                  <a:pt x="536431" y="38462"/>
                </a:lnTo>
                <a:lnTo>
                  <a:pt x="588758" y="31181"/>
                </a:lnTo>
                <a:lnTo>
                  <a:pt x="642921" y="24783"/>
                </a:lnTo>
                <a:lnTo>
                  <a:pt x="695249" y="18826"/>
                </a:lnTo>
                <a:lnTo>
                  <a:pt x="746046" y="12354"/>
                </a:lnTo>
                <a:lnTo>
                  <a:pt x="796843" y="5883"/>
                </a:lnTo>
                <a:lnTo>
                  <a:pt x="845804" y="1176"/>
                </a:lnTo>
                <a:lnTo>
                  <a:pt x="891093" y="0"/>
                </a:lnTo>
                <a:lnTo>
                  <a:pt x="930109" y="3971"/>
                </a:lnTo>
                <a:lnTo>
                  <a:pt x="964535" y="11766"/>
                </a:lnTo>
                <a:lnTo>
                  <a:pt x="998961" y="20738"/>
                </a:lnTo>
                <a:lnTo>
                  <a:pt x="1037976" y="28240"/>
                </a:lnTo>
                <a:lnTo>
                  <a:pt x="1083036" y="35153"/>
                </a:lnTo>
                <a:lnTo>
                  <a:pt x="1131615" y="42360"/>
                </a:lnTo>
                <a:lnTo>
                  <a:pt x="1182336" y="47213"/>
                </a:lnTo>
                <a:lnTo>
                  <a:pt x="1233822" y="47066"/>
                </a:lnTo>
                <a:lnTo>
                  <a:pt x="1287909" y="37726"/>
                </a:lnTo>
                <a:lnTo>
                  <a:pt x="1344596" y="21768"/>
                </a:lnTo>
                <a:lnTo>
                  <a:pt x="1399754" y="6692"/>
                </a:lnTo>
                <a:lnTo>
                  <a:pt x="1449251" y="0"/>
                </a:lnTo>
                <a:lnTo>
                  <a:pt x="1493775" y="6030"/>
                </a:lnTo>
                <a:lnTo>
                  <a:pt x="1534933" y="20003"/>
                </a:lnTo>
                <a:lnTo>
                  <a:pt x="1569971" y="35741"/>
                </a:lnTo>
                <a:lnTo>
                  <a:pt x="1596135" y="47066"/>
                </a:lnTo>
                <a:lnTo>
                  <a:pt x="1611474" y="52509"/>
                </a:lnTo>
                <a:lnTo>
                  <a:pt x="1617861" y="55303"/>
                </a:lnTo>
                <a:lnTo>
                  <a:pt x="1618282" y="56333"/>
                </a:lnTo>
                <a:lnTo>
                  <a:pt x="1615719" y="56480"/>
                </a:lnTo>
              </a:path>
            </a:pathLst>
          </a:custGeom>
          <a:ln w="19896">
            <a:solidFill>
              <a:srgbClr val="FF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637050" y="2602135"/>
            <a:ext cx="264795" cy="0"/>
          </a:xfrm>
          <a:custGeom>
            <a:avLst/>
            <a:gdLst/>
            <a:ahLst/>
            <a:cxnLst/>
            <a:rect l="l" t="t" r="r" b="b"/>
            <a:pathLst>
              <a:path w="264795">
                <a:moveTo>
                  <a:pt x="0" y="0"/>
                </a:moveTo>
                <a:lnTo>
                  <a:pt x="264583" y="0"/>
                </a:lnTo>
              </a:path>
            </a:pathLst>
          </a:custGeom>
          <a:ln w="3979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637050" y="2582238"/>
            <a:ext cx="264795" cy="40005"/>
          </a:xfrm>
          <a:custGeom>
            <a:avLst/>
            <a:gdLst/>
            <a:ahLst/>
            <a:cxnLst/>
            <a:rect l="l" t="t" r="r" b="b"/>
            <a:pathLst>
              <a:path w="264795" h="40005">
                <a:moveTo>
                  <a:pt x="0" y="0"/>
                </a:moveTo>
                <a:lnTo>
                  <a:pt x="264583" y="0"/>
                </a:lnTo>
                <a:lnTo>
                  <a:pt x="264583" y="39793"/>
                </a:lnTo>
                <a:lnTo>
                  <a:pt x="0" y="39793"/>
                </a:lnTo>
                <a:lnTo>
                  <a:pt x="0" y="0"/>
                </a:lnTo>
                <a:close/>
              </a:path>
            </a:pathLst>
          </a:custGeom>
          <a:ln w="1768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503466" y="2781206"/>
            <a:ext cx="793750" cy="934719"/>
          </a:xfrm>
          <a:custGeom>
            <a:avLst/>
            <a:gdLst/>
            <a:ahLst/>
            <a:cxnLst/>
            <a:rect l="l" t="t" r="r" b="b"/>
            <a:pathLst>
              <a:path w="793750" h="934720">
                <a:moveTo>
                  <a:pt x="0" y="0"/>
                </a:moveTo>
                <a:lnTo>
                  <a:pt x="8370" y="47083"/>
                </a:lnTo>
                <a:lnTo>
                  <a:pt x="17173" y="94836"/>
                </a:lnTo>
                <a:lnTo>
                  <a:pt x="26843" y="143930"/>
                </a:lnTo>
                <a:lnTo>
                  <a:pt x="37811" y="195035"/>
                </a:lnTo>
                <a:lnTo>
                  <a:pt x="50511" y="248820"/>
                </a:lnTo>
                <a:lnTo>
                  <a:pt x="62855" y="296720"/>
                </a:lnTo>
                <a:lnTo>
                  <a:pt x="76702" y="347371"/>
                </a:lnTo>
                <a:lnTo>
                  <a:pt x="91551" y="399573"/>
                </a:lnTo>
                <a:lnTo>
                  <a:pt x="106902" y="452128"/>
                </a:lnTo>
                <a:lnTo>
                  <a:pt x="122252" y="503836"/>
                </a:lnTo>
                <a:lnTo>
                  <a:pt x="137102" y="553499"/>
                </a:lnTo>
                <a:lnTo>
                  <a:pt x="149780" y="602904"/>
                </a:lnTo>
                <a:lnTo>
                  <a:pt x="160353" y="653366"/>
                </a:lnTo>
                <a:lnTo>
                  <a:pt x="170926" y="702982"/>
                </a:lnTo>
                <a:lnTo>
                  <a:pt x="183604" y="749848"/>
                </a:lnTo>
                <a:lnTo>
                  <a:pt x="200491" y="792059"/>
                </a:lnTo>
                <a:lnTo>
                  <a:pt x="223692" y="827711"/>
                </a:lnTo>
                <a:lnTo>
                  <a:pt x="260118" y="862038"/>
                </a:lnTo>
                <a:lnTo>
                  <a:pt x="303529" y="889255"/>
                </a:lnTo>
                <a:lnTo>
                  <a:pt x="352540" y="909973"/>
                </a:lnTo>
                <a:lnTo>
                  <a:pt x="405764" y="924801"/>
                </a:lnTo>
                <a:lnTo>
                  <a:pt x="461817" y="934348"/>
                </a:lnTo>
                <a:lnTo>
                  <a:pt x="553764" y="933792"/>
                </a:lnTo>
                <a:lnTo>
                  <a:pt x="663412" y="921018"/>
                </a:lnTo>
                <a:lnTo>
                  <a:pt x="755246" y="906022"/>
                </a:lnTo>
                <a:lnTo>
                  <a:pt x="793749" y="898802"/>
                </a:lnTo>
              </a:path>
            </a:pathLst>
          </a:custGeom>
          <a:ln w="2648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042649" y="2660721"/>
            <a:ext cx="438784" cy="341630"/>
          </a:xfrm>
          <a:custGeom>
            <a:avLst/>
            <a:gdLst/>
            <a:ahLst/>
            <a:cxnLst/>
            <a:rect l="l" t="t" r="r" b="b"/>
            <a:pathLst>
              <a:path w="438785" h="341630">
                <a:moveTo>
                  <a:pt x="0" y="170779"/>
                </a:moveTo>
                <a:lnTo>
                  <a:pt x="5794" y="131621"/>
                </a:lnTo>
                <a:lnTo>
                  <a:pt x="22298" y="95675"/>
                </a:lnTo>
                <a:lnTo>
                  <a:pt x="48196" y="63965"/>
                </a:lnTo>
                <a:lnTo>
                  <a:pt x="82170" y="37518"/>
                </a:lnTo>
                <a:lnTo>
                  <a:pt x="122904" y="17358"/>
                </a:lnTo>
                <a:lnTo>
                  <a:pt x="169080" y="4510"/>
                </a:lnTo>
                <a:lnTo>
                  <a:pt x="219383" y="0"/>
                </a:lnTo>
                <a:lnTo>
                  <a:pt x="269686" y="4510"/>
                </a:lnTo>
                <a:lnTo>
                  <a:pt x="315863" y="17358"/>
                </a:lnTo>
                <a:lnTo>
                  <a:pt x="356596" y="37518"/>
                </a:lnTo>
                <a:lnTo>
                  <a:pt x="390571" y="63965"/>
                </a:lnTo>
                <a:lnTo>
                  <a:pt x="416468" y="95675"/>
                </a:lnTo>
                <a:lnTo>
                  <a:pt x="432973" y="131621"/>
                </a:lnTo>
                <a:lnTo>
                  <a:pt x="438767" y="170779"/>
                </a:lnTo>
                <a:lnTo>
                  <a:pt x="432973" y="209937"/>
                </a:lnTo>
                <a:lnTo>
                  <a:pt x="416468" y="245884"/>
                </a:lnTo>
                <a:lnTo>
                  <a:pt x="390571" y="277593"/>
                </a:lnTo>
                <a:lnTo>
                  <a:pt x="356596" y="304040"/>
                </a:lnTo>
                <a:lnTo>
                  <a:pt x="315863" y="324200"/>
                </a:lnTo>
                <a:lnTo>
                  <a:pt x="269686" y="337048"/>
                </a:lnTo>
                <a:lnTo>
                  <a:pt x="219383" y="341559"/>
                </a:lnTo>
                <a:lnTo>
                  <a:pt x="169080" y="337048"/>
                </a:lnTo>
                <a:lnTo>
                  <a:pt x="122904" y="324200"/>
                </a:lnTo>
                <a:lnTo>
                  <a:pt x="82170" y="304040"/>
                </a:lnTo>
                <a:lnTo>
                  <a:pt x="48196" y="277593"/>
                </a:lnTo>
                <a:lnTo>
                  <a:pt x="22298" y="245884"/>
                </a:lnTo>
                <a:lnTo>
                  <a:pt x="5794" y="209937"/>
                </a:lnTo>
                <a:lnTo>
                  <a:pt x="0" y="170779"/>
                </a:lnTo>
                <a:close/>
              </a:path>
            </a:pathLst>
          </a:custGeom>
          <a:ln w="265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051469" y="2672880"/>
            <a:ext cx="438784" cy="341630"/>
          </a:xfrm>
          <a:custGeom>
            <a:avLst/>
            <a:gdLst/>
            <a:ahLst/>
            <a:cxnLst/>
            <a:rect l="l" t="t" r="r" b="b"/>
            <a:pathLst>
              <a:path w="438785" h="341630">
                <a:moveTo>
                  <a:pt x="0" y="170779"/>
                </a:moveTo>
                <a:lnTo>
                  <a:pt x="5794" y="131621"/>
                </a:lnTo>
                <a:lnTo>
                  <a:pt x="22298" y="95675"/>
                </a:lnTo>
                <a:lnTo>
                  <a:pt x="48196" y="63965"/>
                </a:lnTo>
                <a:lnTo>
                  <a:pt x="82170" y="37518"/>
                </a:lnTo>
                <a:lnTo>
                  <a:pt x="122904" y="17358"/>
                </a:lnTo>
                <a:lnTo>
                  <a:pt x="169080" y="4510"/>
                </a:lnTo>
                <a:lnTo>
                  <a:pt x="219383" y="0"/>
                </a:lnTo>
                <a:lnTo>
                  <a:pt x="269686" y="4510"/>
                </a:lnTo>
                <a:lnTo>
                  <a:pt x="315863" y="17358"/>
                </a:lnTo>
                <a:lnTo>
                  <a:pt x="356596" y="37518"/>
                </a:lnTo>
                <a:lnTo>
                  <a:pt x="390571" y="63965"/>
                </a:lnTo>
                <a:lnTo>
                  <a:pt x="416468" y="95675"/>
                </a:lnTo>
                <a:lnTo>
                  <a:pt x="432973" y="131621"/>
                </a:lnTo>
                <a:lnTo>
                  <a:pt x="438767" y="170779"/>
                </a:lnTo>
                <a:lnTo>
                  <a:pt x="432973" y="209938"/>
                </a:lnTo>
                <a:lnTo>
                  <a:pt x="416468" y="245884"/>
                </a:lnTo>
                <a:lnTo>
                  <a:pt x="390571" y="277594"/>
                </a:lnTo>
                <a:lnTo>
                  <a:pt x="356596" y="304041"/>
                </a:lnTo>
                <a:lnTo>
                  <a:pt x="315863" y="324201"/>
                </a:lnTo>
                <a:lnTo>
                  <a:pt x="269686" y="337049"/>
                </a:lnTo>
                <a:lnTo>
                  <a:pt x="219383" y="341559"/>
                </a:lnTo>
                <a:lnTo>
                  <a:pt x="169080" y="337049"/>
                </a:lnTo>
                <a:lnTo>
                  <a:pt x="122904" y="324201"/>
                </a:lnTo>
                <a:lnTo>
                  <a:pt x="82170" y="304041"/>
                </a:lnTo>
                <a:lnTo>
                  <a:pt x="48196" y="277594"/>
                </a:lnTo>
                <a:lnTo>
                  <a:pt x="22298" y="245884"/>
                </a:lnTo>
                <a:lnTo>
                  <a:pt x="5794" y="209938"/>
                </a:lnTo>
                <a:lnTo>
                  <a:pt x="0" y="170779"/>
                </a:lnTo>
                <a:close/>
              </a:path>
            </a:pathLst>
          </a:custGeom>
          <a:ln w="265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069108" y="2680618"/>
            <a:ext cx="438150" cy="340995"/>
          </a:xfrm>
          <a:custGeom>
            <a:avLst/>
            <a:gdLst/>
            <a:ahLst/>
            <a:cxnLst/>
            <a:rect l="l" t="t" r="r" b="b"/>
            <a:pathLst>
              <a:path w="438150" h="340994">
                <a:moveTo>
                  <a:pt x="0" y="170227"/>
                </a:moveTo>
                <a:lnTo>
                  <a:pt x="5779" y="131195"/>
                </a:lnTo>
                <a:lnTo>
                  <a:pt x="22242" y="95365"/>
                </a:lnTo>
                <a:lnTo>
                  <a:pt x="48074" y="63758"/>
                </a:lnTo>
                <a:lnTo>
                  <a:pt x="81963" y="37396"/>
                </a:lnTo>
                <a:lnTo>
                  <a:pt x="122595" y="17302"/>
                </a:lnTo>
                <a:lnTo>
                  <a:pt x="168656" y="4495"/>
                </a:lnTo>
                <a:lnTo>
                  <a:pt x="218832" y="0"/>
                </a:lnTo>
                <a:lnTo>
                  <a:pt x="269008" y="4495"/>
                </a:lnTo>
                <a:lnTo>
                  <a:pt x="315069" y="17302"/>
                </a:lnTo>
                <a:lnTo>
                  <a:pt x="355700" y="37396"/>
                </a:lnTo>
                <a:lnTo>
                  <a:pt x="389589" y="63758"/>
                </a:lnTo>
                <a:lnTo>
                  <a:pt x="415422" y="95365"/>
                </a:lnTo>
                <a:lnTo>
                  <a:pt x="431885" y="131195"/>
                </a:lnTo>
                <a:lnTo>
                  <a:pt x="437664" y="170227"/>
                </a:lnTo>
                <a:lnTo>
                  <a:pt x="431885" y="209258"/>
                </a:lnTo>
                <a:lnTo>
                  <a:pt x="415422" y="245088"/>
                </a:lnTo>
                <a:lnTo>
                  <a:pt x="389589" y="276695"/>
                </a:lnTo>
                <a:lnTo>
                  <a:pt x="355700" y="303057"/>
                </a:lnTo>
                <a:lnTo>
                  <a:pt x="315069" y="323151"/>
                </a:lnTo>
                <a:lnTo>
                  <a:pt x="269008" y="335958"/>
                </a:lnTo>
                <a:lnTo>
                  <a:pt x="218832" y="340454"/>
                </a:lnTo>
                <a:lnTo>
                  <a:pt x="168656" y="335958"/>
                </a:lnTo>
                <a:lnTo>
                  <a:pt x="122595" y="323151"/>
                </a:lnTo>
                <a:lnTo>
                  <a:pt x="81963" y="303057"/>
                </a:lnTo>
                <a:lnTo>
                  <a:pt x="48074" y="276695"/>
                </a:lnTo>
                <a:lnTo>
                  <a:pt x="22242" y="245088"/>
                </a:lnTo>
                <a:lnTo>
                  <a:pt x="5779" y="209258"/>
                </a:lnTo>
                <a:lnTo>
                  <a:pt x="0" y="170227"/>
                </a:lnTo>
                <a:close/>
              </a:path>
            </a:pathLst>
          </a:custGeom>
          <a:ln w="265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086747" y="2683932"/>
            <a:ext cx="438784" cy="341630"/>
          </a:xfrm>
          <a:custGeom>
            <a:avLst/>
            <a:gdLst/>
            <a:ahLst/>
            <a:cxnLst/>
            <a:rect l="l" t="t" r="r" b="b"/>
            <a:pathLst>
              <a:path w="438785" h="341630">
                <a:moveTo>
                  <a:pt x="0" y="170779"/>
                </a:moveTo>
                <a:lnTo>
                  <a:pt x="5794" y="131621"/>
                </a:lnTo>
                <a:lnTo>
                  <a:pt x="22298" y="95675"/>
                </a:lnTo>
                <a:lnTo>
                  <a:pt x="48196" y="63965"/>
                </a:lnTo>
                <a:lnTo>
                  <a:pt x="82170" y="37518"/>
                </a:lnTo>
                <a:lnTo>
                  <a:pt x="122904" y="17358"/>
                </a:lnTo>
                <a:lnTo>
                  <a:pt x="169080" y="4510"/>
                </a:lnTo>
                <a:lnTo>
                  <a:pt x="219383" y="0"/>
                </a:lnTo>
                <a:lnTo>
                  <a:pt x="269686" y="4510"/>
                </a:lnTo>
                <a:lnTo>
                  <a:pt x="315863" y="17358"/>
                </a:lnTo>
                <a:lnTo>
                  <a:pt x="356596" y="37518"/>
                </a:lnTo>
                <a:lnTo>
                  <a:pt x="390571" y="63965"/>
                </a:lnTo>
                <a:lnTo>
                  <a:pt x="416468" y="95675"/>
                </a:lnTo>
                <a:lnTo>
                  <a:pt x="432973" y="131621"/>
                </a:lnTo>
                <a:lnTo>
                  <a:pt x="438767" y="170779"/>
                </a:lnTo>
                <a:lnTo>
                  <a:pt x="432973" y="209938"/>
                </a:lnTo>
                <a:lnTo>
                  <a:pt x="416468" y="245884"/>
                </a:lnTo>
                <a:lnTo>
                  <a:pt x="390571" y="277594"/>
                </a:lnTo>
                <a:lnTo>
                  <a:pt x="356596" y="304041"/>
                </a:lnTo>
                <a:lnTo>
                  <a:pt x="315863" y="324201"/>
                </a:lnTo>
                <a:lnTo>
                  <a:pt x="269686" y="337049"/>
                </a:lnTo>
                <a:lnTo>
                  <a:pt x="219383" y="341559"/>
                </a:lnTo>
                <a:lnTo>
                  <a:pt x="169080" y="337049"/>
                </a:lnTo>
                <a:lnTo>
                  <a:pt x="122904" y="324201"/>
                </a:lnTo>
                <a:lnTo>
                  <a:pt x="82170" y="304041"/>
                </a:lnTo>
                <a:lnTo>
                  <a:pt x="48196" y="277594"/>
                </a:lnTo>
                <a:lnTo>
                  <a:pt x="22298" y="245884"/>
                </a:lnTo>
                <a:lnTo>
                  <a:pt x="5794" y="209938"/>
                </a:lnTo>
                <a:lnTo>
                  <a:pt x="0" y="170779"/>
                </a:lnTo>
                <a:close/>
              </a:path>
            </a:pathLst>
          </a:custGeom>
          <a:ln w="265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515688" y="2641793"/>
            <a:ext cx="915035" cy="78740"/>
          </a:xfrm>
          <a:custGeom>
            <a:avLst/>
            <a:gdLst/>
            <a:ahLst/>
            <a:cxnLst/>
            <a:rect l="l" t="t" r="r" b="b"/>
            <a:pathLst>
              <a:path w="915035" h="78739">
                <a:moveTo>
                  <a:pt x="915017" y="78618"/>
                </a:moveTo>
                <a:lnTo>
                  <a:pt x="876283" y="58927"/>
                </a:lnTo>
                <a:lnTo>
                  <a:pt x="836426" y="40347"/>
                </a:lnTo>
                <a:lnTo>
                  <a:pt x="794321" y="23989"/>
                </a:lnTo>
                <a:lnTo>
                  <a:pt x="748844" y="10964"/>
                </a:lnTo>
                <a:lnTo>
                  <a:pt x="698871" y="2382"/>
                </a:lnTo>
                <a:lnTo>
                  <a:pt x="652156" y="0"/>
                </a:lnTo>
                <a:lnTo>
                  <a:pt x="600938" y="1777"/>
                </a:lnTo>
                <a:lnTo>
                  <a:pt x="547118" y="6126"/>
                </a:lnTo>
                <a:lnTo>
                  <a:pt x="492598" y="11457"/>
                </a:lnTo>
                <a:lnTo>
                  <a:pt x="439279" y="16184"/>
                </a:lnTo>
                <a:lnTo>
                  <a:pt x="389062" y="18718"/>
                </a:lnTo>
                <a:lnTo>
                  <a:pt x="122482" y="13272"/>
                </a:lnTo>
                <a:lnTo>
                  <a:pt x="80041" y="10996"/>
                </a:lnTo>
                <a:lnTo>
                  <a:pt x="22177" y="5423"/>
                </a:lnTo>
                <a:lnTo>
                  <a:pt x="0" y="2382"/>
                </a:lnTo>
              </a:path>
            </a:pathLst>
          </a:custGeom>
          <a:ln w="2652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101459" y="2778994"/>
            <a:ext cx="814069" cy="1000125"/>
          </a:xfrm>
          <a:custGeom>
            <a:avLst/>
            <a:gdLst/>
            <a:ahLst/>
            <a:cxnLst/>
            <a:rect l="l" t="t" r="r" b="b"/>
            <a:pathLst>
              <a:path w="814069" h="1000125">
                <a:moveTo>
                  <a:pt x="813593" y="0"/>
                </a:moveTo>
                <a:lnTo>
                  <a:pt x="805014" y="50383"/>
                </a:lnTo>
                <a:lnTo>
                  <a:pt x="795990" y="101483"/>
                </a:lnTo>
                <a:lnTo>
                  <a:pt x="786079" y="154018"/>
                </a:lnTo>
                <a:lnTo>
                  <a:pt x="774837" y="208705"/>
                </a:lnTo>
                <a:lnTo>
                  <a:pt x="761819" y="266261"/>
                </a:lnTo>
                <a:lnTo>
                  <a:pt x="751080" y="309986"/>
                </a:lnTo>
                <a:lnTo>
                  <a:pt x="739156" y="356008"/>
                </a:lnTo>
                <a:lnTo>
                  <a:pt x="726369" y="403519"/>
                </a:lnTo>
                <a:lnTo>
                  <a:pt x="713042" y="451711"/>
                </a:lnTo>
                <a:lnTo>
                  <a:pt x="699500" y="499777"/>
                </a:lnTo>
                <a:lnTo>
                  <a:pt x="686066" y="546908"/>
                </a:lnTo>
                <a:lnTo>
                  <a:pt x="673064" y="592296"/>
                </a:lnTo>
                <a:lnTo>
                  <a:pt x="660069" y="645163"/>
                </a:lnTo>
                <a:lnTo>
                  <a:pt x="649231" y="699163"/>
                </a:lnTo>
                <a:lnTo>
                  <a:pt x="638393" y="752257"/>
                </a:lnTo>
                <a:lnTo>
                  <a:pt x="625398" y="802407"/>
                </a:lnTo>
                <a:lnTo>
                  <a:pt x="608089" y="847577"/>
                </a:lnTo>
                <a:lnTo>
                  <a:pt x="584308" y="885727"/>
                </a:lnTo>
                <a:lnTo>
                  <a:pt x="553730" y="916884"/>
                </a:lnTo>
                <a:lnTo>
                  <a:pt x="518015" y="942683"/>
                </a:lnTo>
                <a:lnTo>
                  <a:pt x="477986" y="963500"/>
                </a:lnTo>
                <a:lnTo>
                  <a:pt x="434464" y="979714"/>
                </a:lnTo>
                <a:lnTo>
                  <a:pt x="388272" y="991701"/>
                </a:lnTo>
                <a:lnTo>
                  <a:pt x="340230" y="999839"/>
                </a:lnTo>
                <a:lnTo>
                  <a:pt x="245984" y="999245"/>
                </a:lnTo>
                <a:lnTo>
                  <a:pt x="133595" y="985575"/>
                </a:lnTo>
                <a:lnTo>
                  <a:pt x="39466" y="969528"/>
                </a:lnTo>
                <a:lnTo>
                  <a:pt x="0" y="961802"/>
                </a:lnTo>
              </a:path>
            </a:pathLst>
          </a:custGeom>
          <a:ln w="2648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937102" y="2650771"/>
            <a:ext cx="450215" cy="363855"/>
          </a:xfrm>
          <a:custGeom>
            <a:avLst/>
            <a:gdLst/>
            <a:ahLst/>
            <a:cxnLst/>
            <a:rect l="l" t="t" r="r" b="b"/>
            <a:pathLst>
              <a:path w="450214" h="363855">
                <a:moveTo>
                  <a:pt x="449791" y="181833"/>
                </a:moveTo>
                <a:lnTo>
                  <a:pt x="443851" y="140140"/>
                </a:lnTo>
                <a:lnTo>
                  <a:pt x="426932" y="101867"/>
                </a:lnTo>
                <a:lnTo>
                  <a:pt x="400384" y="68105"/>
                </a:lnTo>
                <a:lnTo>
                  <a:pt x="365556" y="39946"/>
                </a:lnTo>
                <a:lnTo>
                  <a:pt x="323799" y="18481"/>
                </a:lnTo>
                <a:lnTo>
                  <a:pt x="276462" y="4802"/>
                </a:lnTo>
                <a:lnTo>
                  <a:pt x="224895" y="0"/>
                </a:lnTo>
                <a:lnTo>
                  <a:pt x="173329" y="4802"/>
                </a:lnTo>
                <a:lnTo>
                  <a:pt x="125992" y="18481"/>
                </a:lnTo>
                <a:lnTo>
                  <a:pt x="84234" y="39946"/>
                </a:lnTo>
                <a:lnTo>
                  <a:pt x="49407" y="68105"/>
                </a:lnTo>
                <a:lnTo>
                  <a:pt x="22858" y="101867"/>
                </a:lnTo>
                <a:lnTo>
                  <a:pt x="5939" y="140140"/>
                </a:lnTo>
                <a:lnTo>
                  <a:pt x="0" y="181833"/>
                </a:lnTo>
                <a:lnTo>
                  <a:pt x="5939" y="223526"/>
                </a:lnTo>
                <a:lnTo>
                  <a:pt x="22858" y="261799"/>
                </a:lnTo>
                <a:lnTo>
                  <a:pt x="49407" y="295561"/>
                </a:lnTo>
                <a:lnTo>
                  <a:pt x="84234" y="323720"/>
                </a:lnTo>
                <a:lnTo>
                  <a:pt x="125992" y="345185"/>
                </a:lnTo>
                <a:lnTo>
                  <a:pt x="173329" y="358864"/>
                </a:lnTo>
                <a:lnTo>
                  <a:pt x="224895" y="363667"/>
                </a:lnTo>
                <a:lnTo>
                  <a:pt x="276462" y="358864"/>
                </a:lnTo>
                <a:lnTo>
                  <a:pt x="323799" y="345185"/>
                </a:lnTo>
                <a:lnTo>
                  <a:pt x="365556" y="323720"/>
                </a:lnTo>
                <a:lnTo>
                  <a:pt x="400384" y="295561"/>
                </a:lnTo>
                <a:lnTo>
                  <a:pt x="426932" y="261799"/>
                </a:lnTo>
                <a:lnTo>
                  <a:pt x="443851" y="223526"/>
                </a:lnTo>
                <a:lnTo>
                  <a:pt x="449791" y="181833"/>
                </a:lnTo>
                <a:close/>
              </a:path>
            </a:pathLst>
          </a:custGeom>
          <a:ln w="265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928283" y="2664037"/>
            <a:ext cx="448945" cy="363855"/>
          </a:xfrm>
          <a:custGeom>
            <a:avLst/>
            <a:gdLst/>
            <a:ahLst/>
            <a:cxnLst/>
            <a:rect l="l" t="t" r="r" b="b"/>
            <a:pathLst>
              <a:path w="448944" h="363855">
                <a:moveTo>
                  <a:pt x="448689" y="181833"/>
                </a:moveTo>
                <a:lnTo>
                  <a:pt x="442764" y="140140"/>
                </a:lnTo>
                <a:lnTo>
                  <a:pt x="425886" y="101867"/>
                </a:lnTo>
                <a:lnTo>
                  <a:pt x="399403" y="68105"/>
                </a:lnTo>
                <a:lnTo>
                  <a:pt x="364660" y="39946"/>
                </a:lnTo>
                <a:lnTo>
                  <a:pt x="323005" y="18481"/>
                </a:lnTo>
                <a:lnTo>
                  <a:pt x="275784" y="4802"/>
                </a:lnTo>
                <a:lnTo>
                  <a:pt x="224344" y="0"/>
                </a:lnTo>
                <a:lnTo>
                  <a:pt x="172904" y="4802"/>
                </a:lnTo>
                <a:lnTo>
                  <a:pt x="125683" y="18481"/>
                </a:lnTo>
                <a:lnTo>
                  <a:pt x="84028" y="39946"/>
                </a:lnTo>
                <a:lnTo>
                  <a:pt x="49286" y="68105"/>
                </a:lnTo>
                <a:lnTo>
                  <a:pt x="22802" y="101867"/>
                </a:lnTo>
                <a:lnTo>
                  <a:pt x="5925" y="140140"/>
                </a:lnTo>
                <a:lnTo>
                  <a:pt x="0" y="181833"/>
                </a:lnTo>
                <a:lnTo>
                  <a:pt x="5925" y="223526"/>
                </a:lnTo>
                <a:lnTo>
                  <a:pt x="22802" y="261799"/>
                </a:lnTo>
                <a:lnTo>
                  <a:pt x="49286" y="295561"/>
                </a:lnTo>
                <a:lnTo>
                  <a:pt x="84028" y="323720"/>
                </a:lnTo>
                <a:lnTo>
                  <a:pt x="125683" y="345185"/>
                </a:lnTo>
                <a:lnTo>
                  <a:pt x="172904" y="358864"/>
                </a:lnTo>
                <a:lnTo>
                  <a:pt x="224344" y="363667"/>
                </a:lnTo>
                <a:lnTo>
                  <a:pt x="275784" y="358864"/>
                </a:lnTo>
                <a:lnTo>
                  <a:pt x="323005" y="345185"/>
                </a:lnTo>
                <a:lnTo>
                  <a:pt x="364660" y="323720"/>
                </a:lnTo>
                <a:lnTo>
                  <a:pt x="399403" y="295561"/>
                </a:lnTo>
                <a:lnTo>
                  <a:pt x="425886" y="261799"/>
                </a:lnTo>
                <a:lnTo>
                  <a:pt x="442764" y="223526"/>
                </a:lnTo>
                <a:lnTo>
                  <a:pt x="448689" y="181833"/>
                </a:lnTo>
                <a:close/>
              </a:path>
            </a:pathLst>
          </a:custGeom>
          <a:ln w="265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910644" y="2672880"/>
            <a:ext cx="450215" cy="362585"/>
          </a:xfrm>
          <a:custGeom>
            <a:avLst/>
            <a:gdLst/>
            <a:ahLst/>
            <a:cxnLst/>
            <a:rect l="l" t="t" r="r" b="b"/>
            <a:pathLst>
              <a:path w="450214" h="362585">
                <a:moveTo>
                  <a:pt x="449791" y="181280"/>
                </a:moveTo>
                <a:lnTo>
                  <a:pt x="443851" y="139714"/>
                </a:lnTo>
                <a:lnTo>
                  <a:pt x="426932" y="101558"/>
                </a:lnTo>
                <a:lnTo>
                  <a:pt x="400384" y="67898"/>
                </a:lnTo>
                <a:lnTo>
                  <a:pt x="365556" y="39825"/>
                </a:lnTo>
                <a:lnTo>
                  <a:pt x="323799" y="18425"/>
                </a:lnTo>
                <a:lnTo>
                  <a:pt x="276462" y="4787"/>
                </a:lnTo>
                <a:lnTo>
                  <a:pt x="224895" y="0"/>
                </a:lnTo>
                <a:lnTo>
                  <a:pt x="173329" y="4787"/>
                </a:lnTo>
                <a:lnTo>
                  <a:pt x="125992" y="18425"/>
                </a:lnTo>
                <a:lnTo>
                  <a:pt x="84234" y="39825"/>
                </a:lnTo>
                <a:lnTo>
                  <a:pt x="49407" y="67898"/>
                </a:lnTo>
                <a:lnTo>
                  <a:pt x="22858" y="101558"/>
                </a:lnTo>
                <a:lnTo>
                  <a:pt x="5939" y="139714"/>
                </a:lnTo>
                <a:lnTo>
                  <a:pt x="0" y="181280"/>
                </a:lnTo>
                <a:lnTo>
                  <a:pt x="5939" y="222846"/>
                </a:lnTo>
                <a:lnTo>
                  <a:pt x="22858" y="261003"/>
                </a:lnTo>
                <a:lnTo>
                  <a:pt x="49407" y="294662"/>
                </a:lnTo>
                <a:lnTo>
                  <a:pt x="84234" y="322736"/>
                </a:lnTo>
                <a:lnTo>
                  <a:pt x="125992" y="344135"/>
                </a:lnTo>
                <a:lnTo>
                  <a:pt x="173329" y="357773"/>
                </a:lnTo>
                <a:lnTo>
                  <a:pt x="224895" y="362561"/>
                </a:lnTo>
                <a:lnTo>
                  <a:pt x="276462" y="357773"/>
                </a:lnTo>
                <a:lnTo>
                  <a:pt x="323799" y="344135"/>
                </a:lnTo>
                <a:lnTo>
                  <a:pt x="365556" y="322736"/>
                </a:lnTo>
                <a:lnTo>
                  <a:pt x="400384" y="294662"/>
                </a:lnTo>
                <a:lnTo>
                  <a:pt x="426932" y="261003"/>
                </a:lnTo>
                <a:lnTo>
                  <a:pt x="443851" y="222846"/>
                </a:lnTo>
                <a:lnTo>
                  <a:pt x="449791" y="181280"/>
                </a:lnTo>
                <a:close/>
              </a:path>
            </a:pathLst>
          </a:custGeom>
          <a:ln w="2650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891902" y="2676196"/>
            <a:ext cx="450215" cy="363855"/>
          </a:xfrm>
          <a:custGeom>
            <a:avLst/>
            <a:gdLst/>
            <a:ahLst/>
            <a:cxnLst/>
            <a:rect l="l" t="t" r="r" b="b"/>
            <a:pathLst>
              <a:path w="450214" h="363855">
                <a:moveTo>
                  <a:pt x="449791" y="181833"/>
                </a:moveTo>
                <a:lnTo>
                  <a:pt x="443851" y="140140"/>
                </a:lnTo>
                <a:lnTo>
                  <a:pt x="426932" y="101867"/>
                </a:lnTo>
                <a:lnTo>
                  <a:pt x="400384" y="68105"/>
                </a:lnTo>
                <a:lnTo>
                  <a:pt x="365556" y="39946"/>
                </a:lnTo>
                <a:lnTo>
                  <a:pt x="323799" y="18481"/>
                </a:lnTo>
                <a:lnTo>
                  <a:pt x="276462" y="4802"/>
                </a:lnTo>
                <a:lnTo>
                  <a:pt x="224895" y="0"/>
                </a:lnTo>
                <a:lnTo>
                  <a:pt x="173329" y="4802"/>
                </a:lnTo>
                <a:lnTo>
                  <a:pt x="125992" y="18481"/>
                </a:lnTo>
                <a:lnTo>
                  <a:pt x="84234" y="39946"/>
                </a:lnTo>
                <a:lnTo>
                  <a:pt x="49407" y="68105"/>
                </a:lnTo>
                <a:lnTo>
                  <a:pt x="22858" y="101867"/>
                </a:lnTo>
                <a:lnTo>
                  <a:pt x="5939" y="140140"/>
                </a:lnTo>
                <a:lnTo>
                  <a:pt x="0" y="181833"/>
                </a:lnTo>
                <a:lnTo>
                  <a:pt x="5939" y="223525"/>
                </a:lnTo>
                <a:lnTo>
                  <a:pt x="22858" y="261798"/>
                </a:lnTo>
                <a:lnTo>
                  <a:pt x="49407" y="295560"/>
                </a:lnTo>
                <a:lnTo>
                  <a:pt x="84234" y="323719"/>
                </a:lnTo>
                <a:lnTo>
                  <a:pt x="125992" y="345184"/>
                </a:lnTo>
                <a:lnTo>
                  <a:pt x="173329" y="358864"/>
                </a:lnTo>
                <a:lnTo>
                  <a:pt x="224895" y="363666"/>
                </a:lnTo>
                <a:lnTo>
                  <a:pt x="276462" y="358864"/>
                </a:lnTo>
                <a:lnTo>
                  <a:pt x="323799" y="345184"/>
                </a:lnTo>
                <a:lnTo>
                  <a:pt x="365556" y="323719"/>
                </a:lnTo>
                <a:lnTo>
                  <a:pt x="400384" y="295560"/>
                </a:lnTo>
                <a:lnTo>
                  <a:pt x="426932" y="261798"/>
                </a:lnTo>
                <a:lnTo>
                  <a:pt x="443851" y="223525"/>
                </a:lnTo>
                <a:lnTo>
                  <a:pt x="449791" y="181833"/>
                </a:lnTo>
                <a:close/>
              </a:path>
            </a:pathLst>
          </a:custGeom>
          <a:ln w="265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988917" y="2630121"/>
            <a:ext cx="938530" cy="83820"/>
          </a:xfrm>
          <a:custGeom>
            <a:avLst/>
            <a:gdLst/>
            <a:ahLst/>
            <a:cxnLst/>
            <a:rect l="l" t="t" r="r" b="b"/>
            <a:pathLst>
              <a:path w="938530" h="83819">
                <a:moveTo>
                  <a:pt x="0" y="83657"/>
                </a:moveTo>
                <a:lnTo>
                  <a:pt x="39713" y="62705"/>
                </a:lnTo>
                <a:lnTo>
                  <a:pt x="80579" y="42934"/>
                </a:lnTo>
                <a:lnTo>
                  <a:pt x="123749" y="25527"/>
                </a:lnTo>
                <a:lnTo>
                  <a:pt x="170377" y="11667"/>
                </a:lnTo>
                <a:lnTo>
                  <a:pt x="221614" y="2535"/>
                </a:lnTo>
                <a:lnTo>
                  <a:pt x="269511" y="0"/>
                </a:lnTo>
                <a:lnTo>
                  <a:pt x="322025" y="1891"/>
                </a:lnTo>
                <a:lnTo>
                  <a:pt x="377206" y="6518"/>
                </a:lnTo>
                <a:lnTo>
                  <a:pt x="433105" y="12192"/>
                </a:lnTo>
                <a:lnTo>
                  <a:pt x="487774" y="17222"/>
                </a:lnTo>
                <a:lnTo>
                  <a:pt x="539262" y="19918"/>
                </a:lnTo>
                <a:lnTo>
                  <a:pt x="812586" y="14123"/>
                </a:lnTo>
                <a:lnTo>
                  <a:pt x="856101" y="11701"/>
                </a:lnTo>
                <a:lnTo>
                  <a:pt x="915429" y="5771"/>
                </a:lnTo>
                <a:lnTo>
                  <a:pt x="938167" y="2535"/>
                </a:lnTo>
              </a:path>
            </a:pathLst>
          </a:custGeom>
          <a:ln w="2652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656608" y="3025493"/>
            <a:ext cx="120650" cy="922019"/>
          </a:xfrm>
          <a:custGeom>
            <a:avLst/>
            <a:gdLst/>
            <a:ahLst/>
            <a:cxnLst/>
            <a:rect l="l" t="t" r="r" b="b"/>
            <a:pathLst>
              <a:path w="120650" h="922020">
                <a:moveTo>
                  <a:pt x="60082" y="0"/>
                </a:moveTo>
                <a:lnTo>
                  <a:pt x="32471" y="51449"/>
                </a:lnTo>
                <a:lnTo>
                  <a:pt x="24598" y="88934"/>
                </a:lnTo>
                <a:lnTo>
                  <a:pt x="17597" y="135006"/>
                </a:lnTo>
                <a:lnTo>
                  <a:pt x="11592" y="188714"/>
                </a:lnTo>
                <a:lnTo>
                  <a:pt x="6706" y="249111"/>
                </a:lnTo>
                <a:lnTo>
                  <a:pt x="3063" y="315246"/>
                </a:lnTo>
                <a:lnTo>
                  <a:pt x="786" y="386172"/>
                </a:lnTo>
                <a:lnTo>
                  <a:pt x="0" y="460938"/>
                </a:lnTo>
                <a:lnTo>
                  <a:pt x="786" y="535705"/>
                </a:lnTo>
                <a:lnTo>
                  <a:pt x="3063" y="606631"/>
                </a:lnTo>
                <a:lnTo>
                  <a:pt x="6706" y="672767"/>
                </a:lnTo>
                <a:lnTo>
                  <a:pt x="11592" y="733164"/>
                </a:lnTo>
                <a:lnTo>
                  <a:pt x="17597" y="786872"/>
                </a:lnTo>
                <a:lnTo>
                  <a:pt x="24598" y="832944"/>
                </a:lnTo>
                <a:lnTo>
                  <a:pt x="32471" y="870429"/>
                </a:lnTo>
                <a:lnTo>
                  <a:pt x="50336" y="915846"/>
                </a:lnTo>
                <a:lnTo>
                  <a:pt x="60082" y="921879"/>
                </a:lnTo>
                <a:lnTo>
                  <a:pt x="69828" y="915846"/>
                </a:lnTo>
                <a:lnTo>
                  <a:pt x="87693" y="870429"/>
                </a:lnTo>
                <a:lnTo>
                  <a:pt x="95566" y="832944"/>
                </a:lnTo>
                <a:lnTo>
                  <a:pt x="102567" y="786872"/>
                </a:lnTo>
                <a:lnTo>
                  <a:pt x="108572" y="733164"/>
                </a:lnTo>
                <a:lnTo>
                  <a:pt x="113458" y="672767"/>
                </a:lnTo>
                <a:lnTo>
                  <a:pt x="117101" y="606631"/>
                </a:lnTo>
                <a:lnTo>
                  <a:pt x="119378" y="535705"/>
                </a:lnTo>
                <a:lnTo>
                  <a:pt x="120164" y="460938"/>
                </a:lnTo>
                <a:lnTo>
                  <a:pt x="119378" y="386172"/>
                </a:lnTo>
                <a:lnTo>
                  <a:pt x="117101" y="315246"/>
                </a:lnTo>
                <a:lnTo>
                  <a:pt x="113458" y="249111"/>
                </a:lnTo>
                <a:lnTo>
                  <a:pt x="108572" y="188714"/>
                </a:lnTo>
                <a:lnTo>
                  <a:pt x="102567" y="135006"/>
                </a:lnTo>
                <a:lnTo>
                  <a:pt x="95566" y="88934"/>
                </a:lnTo>
                <a:lnTo>
                  <a:pt x="87693" y="51449"/>
                </a:lnTo>
                <a:lnTo>
                  <a:pt x="69828" y="6032"/>
                </a:lnTo>
                <a:lnTo>
                  <a:pt x="60082" y="0"/>
                </a:lnTo>
                <a:close/>
              </a:path>
            </a:pathLst>
          </a:custGeom>
          <a:solidFill>
            <a:srgbClr val="E46C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656608" y="3025493"/>
            <a:ext cx="120650" cy="922019"/>
          </a:xfrm>
          <a:custGeom>
            <a:avLst/>
            <a:gdLst/>
            <a:ahLst/>
            <a:cxnLst/>
            <a:rect l="l" t="t" r="r" b="b"/>
            <a:pathLst>
              <a:path w="120650" h="922020">
                <a:moveTo>
                  <a:pt x="0" y="460939"/>
                </a:moveTo>
                <a:lnTo>
                  <a:pt x="786" y="386172"/>
                </a:lnTo>
                <a:lnTo>
                  <a:pt x="3063" y="315246"/>
                </a:lnTo>
                <a:lnTo>
                  <a:pt x="6706" y="249111"/>
                </a:lnTo>
                <a:lnTo>
                  <a:pt x="11592" y="188714"/>
                </a:lnTo>
                <a:lnTo>
                  <a:pt x="17597" y="135006"/>
                </a:lnTo>
                <a:lnTo>
                  <a:pt x="24598" y="88934"/>
                </a:lnTo>
                <a:lnTo>
                  <a:pt x="32471" y="51449"/>
                </a:lnTo>
                <a:lnTo>
                  <a:pt x="50336" y="6032"/>
                </a:lnTo>
                <a:lnTo>
                  <a:pt x="60082" y="0"/>
                </a:lnTo>
                <a:lnTo>
                  <a:pt x="69827" y="6032"/>
                </a:lnTo>
                <a:lnTo>
                  <a:pt x="87693" y="51449"/>
                </a:lnTo>
                <a:lnTo>
                  <a:pt x="95566" y="88934"/>
                </a:lnTo>
                <a:lnTo>
                  <a:pt x="102566" y="135006"/>
                </a:lnTo>
                <a:lnTo>
                  <a:pt x="108572" y="188714"/>
                </a:lnTo>
                <a:lnTo>
                  <a:pt x="113458" y="249111"/>
                </a:lnTo>
                <a:lnTo>
                  <a:pt x="117101" y="315246"/>
                </a:lnTo>
                <a:lnTo>
                  <a:pt x="119378" y="386172"/>
                </a:lnTo>
                <a:lnTo>
                  <a:pt x="120164" y="460939"/>
                </a:lnTo>
                <a:lnTo>
                  <a:pt x="119378" y="535706"/>
                </a:lnTo>
                <a:lnTo>
                  <a:pt x="117101" y="606631"/>
                </a:lnTo>
                <a:lnTo>
                  <a:pt x="113458" y="672767"/>
                </a:lnTo>
                <a:lnTo>
                  <a:pt x="108572" y="733164"/>
                </a:lnTo>
                <a:lnTo>
                  <a:pt x="102566" y="786872"/>
                </a:lnTo>
                <a:lnTo>
                  <a:pt x="95566" y="832944"/>
                </a:lnTo>
                <a:lnTo>
                  <a:pt x="87693" y="870429"/>
                </a:lnTo>
                <a:lnTo>
                  <a:pt x="69827" y="915845"/>
                </a:lnTo>
                <a:lnTo>
                  <a:pt x="60082" y="921878"/>
                </a:lnTo>
                <a:lnTo>
                  <a:pt x="50336" y="915845"/>
                </a:lnTo>
                <a:lnTo>
                  <a:pt x="32471" y="870429"/>
                </a:lnTo>
                <a:lnTo>
                  <a:pt x="24598" y="832944"/>
                </a:lnTo>
                <a:lnTo>
                  <a:pt x="17597" y="786872"/>
                </a:lnTo>
                <a:lnTo>
                  <a:pt x="11592" y="733164"/>
                </a:lnTo>
                <a:lnTo>
                  <a:pt x="6706" y="672767"/>
                </a:lnTo>
                <a:lnTo>
                  <a:pt x="3063" y="606631"/>
                </a:lnTo>
                <a:lnTo>
                  <a:pt x="786" y="535706"/>
                </a:lnTo>
                <a:lnTo>
                  <a:pt x="0" y="460939"/>
                </a:lnTo>
                <a:close/>
              </a:path>
            </a:pathLst>
          </a:custGeom>
          <a:ln w="17639">
            <a:solidFill>
              <a:srgbClr val="E46C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136261" y="3173612"/>
            <a:ext cx="568960" cy="629285"/>
          </a:xfrm>
          <a:custGeom>
            <a:avLst/>
            <a:gdLst/>
            <a:ahLst/>
            <a:cxnLst/>
            <a:rect l="l" t="t" r="r" b="b"/>
            <a:pathLst>
              <a:path w="568959" h="629285">
                <a:moveTo>
                  <a:pt x="0" y="628955"/>
                </a:moveTo>
                <a:lnTo>
                  <a:pt x="568854" y="628955"/>
                </a:lnTo>
                <a:lnTo>
                  <a:pt x="568854" y="0"/>
                </a:lnTo>
                <a:lnTo>
                  <a:pt x="0" y="0"/>
                </a:lnTo>
                <a:lnTo>
                  <a:pt x="0" y="6289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136261" y="3173613"/>
            <a:ext cx="568960" cy="629285"/>
          </a:xfrm>
          <a:custGeom>
            <a:avLst/>
            <a:gdLst/>
            <a:ahLst/>
            <a:cxnLst/>
            <a:rect l="l" t="t" r="r" b="b"/>
            <a:pathLst>
              <a:path w="568959" h="629285">
                <a:moveTo>
                  <a:pt x="0" y="0"/>
                </a:moveTo>
                <a:lnTo>
                  <a:pt x="568854" y="0"/>
                </a:lnTo>
                <a:lnTo>
                  <a:pt x="568854" y="628955"/>
                </a:lnTo>
                <a:lnTo>
                  <a:pt x="0" y="628955"/>
                </a:lnTo>
                <a:lnTo>
                  <a:pt x="0" y="0"/>
                </a:lnTo>
                <a:close/>
              </a:path>
            </a:pathLst>
          </a:custGeom>
          <a:ln w="176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045861" y="3025493"/>
            <a:ext cx="113030" cy="922019"/>
          </a:xfrm>
          <a:custGeom>
            <a:avLst/>
            <a:gdLst/>
            <a:ahLst/>
            <a:cxnLst/>
            <a:rect l="l" t="t" r="r" b="b"/>
            <a:pathLst>
              <a:path w="113029" h="922020">
                <a:moveTo>
                  <a:pt x="56224" y="0"/>
                </a:moveTo>
                <a:lnTo>
                  <a:pt x="30386" y="51449"/>
                </a:lnTo>
                <a:lnTo>
                  <a:pt x="23019" y="88934"/>
                </a:lnTo>
                <a:lnTo>
                  <a:pt x="16467" y="135006"/>
                </a:lnTo>
                <a:lnTo>
                  <a:pt x="10848" y="188714"/>
                </a:lnTo>
                <a:lnTo>
                  <a:pt x="6275" y="249111"/>
                </a:lnTo>
                <a:lnTo>
                  <a:pt x="2866" y="315246"/>
                </a:lnTo>
                <a:lnTo>
                  <a:pt x="735" y="386172"/>
                </a:lnTo>
                <a:lnTo>
                  <a:pt x="0" y="460938"/>
                </a:lnTo>
                <a:lnTo>
                  <a:pt x="735" y="535705"/>
                </a:lnTo>
                <a:lnTo>
                  <a:pt x="2866" y="606631"/>
                </a:lnTo>
                <a:lnTo>
                  <a:pt x="6275" y="672767"/>
                </a:lnTo>
                <a:lnTo>
                  <a:pt x="10848" y="733164"/>
                </a:lnTo>
                <a:lnTo>
                  <a:pt x="16467" y="786872"/>
                </a:lnTo>
                <a:lnTo>
                  <a:pt x="23019" y="832944"/>
                </a:lnTo>
                <a:lnTo>
                  <a:pt x="30386" y="870429"/>
                </a:lnTo>
                <a:lnTo>
                  <a:pt x="47104" y="915846"/>
                </a:lnTo>
                <a:lnTo>
                  <a:pt x="56224" y="921879"/>
                </a:lnTo>
                <a:lnTo>
                  <a:pt x="65343" y="915846"/>
                </a:lnTo>
                <a:lnTo>
                  <a:pt x="82062" y="870429"/>
                </a:lnTo>
                <a:lnTo>
                  <a:pt x="89429" y="832944"/>
                </a:lnTo>
                <a:lnTo>
                  <a:pt x="95980" y="786872"/>
                </a:lnTo>
                <a:lnTo>
                  <a:pt x="101600" y="733164"/>
                </a:lnTo>
                <a:lnTo>
                  <a:pt x="106172" y="672767"/>
                </a:lnTo>
                <a:lnTo>
                  <a:pt x="109581" y="606631"/>
                </a:lnTo>
                <a:lnTo>
                  <a:pt x="111712" y="535705"/>
                </a:lnTo>
                <a:lnTo>
                  <a:pt x="112448" y="460938"/>
                </a:lnTo>
                <a:lnTo>
                  <a:pt x="111712" y="386172"/>
                </a:lnTo>
                <a:lnTo>
                  <a:pt x="109581" y="315246"/>
                </a:lnTo>
                <a:lnTo>
                  <a:pt x="106172" y="249111"/>
                </a:lnTo>
                <a:lnTo>
                  <a:pt x="101600" y="188714"/>
                </a:lnTo>
                <a:lnTo>
                  <a:pt x="95980" y="135006"/>
                </a:lnTo>
                <a:lnTo>
                  <a:pt x="89429" y="88934"/>
                </a:lnTo>
                <a:lnTo>
                  <a:pt x="82062" y="51449"/>
                </a:lnTo>
                <a:lnTo>
                  <a:pt x="65343" y="6032"/>
                </a:lnTo>
                <a:lnTo>
                  <a:pt x="56224" y="0"/>
                </a:lnTo>
                <a:close/>
              </a:path>
            </a:pathLst>
          </a:custGeom>
          <a:solidFill>
            <a:srgbClr val="E46C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045861" y="3025493"/>
            <a:ext cx="113030" cy="922019"/>
          </a:xfrm>
          <a:custGeom>
            <a:avLst/>
            <a:gdLst/>
            <a:ahLst/>
            <a:cxnLst/>
            <a:rect l="l" t="t" r="r" b="b"/>
            <a:pathLst>
              <a:path w="113029" h="922020">
                <a:moveTo>
                  <a:pt x="0" y="460939"/>
                </a:moveTo>
                <a:lnTo>
                  <a:pt x="735" y="386172"/>
                </a:lnTo>
                <a:lnTo>
                  <a:pt x="2866" y="315246"/>
                </a:lnTo>
                <a:lnTo>
                  <a:pt x="6275" y="249111"/>
                </a:lnTo>
                <a:lnTo>
                  <a:pt x="10847" y="188714"/>
                </a:lnTo>
                <a:lnTo>
                  <a:pt x="16467" y="135006"/>
                </a:lnTo>
                <a:lnTo>
                  <a:pt x="23018" y="88934"/>
                </a:lnTo>
                <a:lnTo>
                  <a:pt x="30385" y="51449"/>
                </a:lnTo>
                <a:lnTo>
                  <a:pt x="47104" y="6032"/>
                </a:lnTo>
                <a:lnTo>
                  <a:pt x="56223" y="0"/>
                </a:lnTo>
                <a:lnTo>
                  <a:pt x="65343" y="6032"/>
                </a:lnTo>
                <a:lnTo>
                  <a:pt x="82062" y="51449"/>
                </a:lnTo>
                <a:lnTo>
                  <a:pt x="89429" y="88934"/>
                </a:lnTo>
                <a:lnTo>
                  <a:pt x="95980" y="135006"/>
                </a:lnTo>
                <a:lnTo>
                  <a:pt x="101599" y="188714"/>
                </a:lnTo>
                <a:lnTo>
                  <a:pt x="106172" y="249111"/>
                </a:lnTo>
                <a:lnTo>
                  <a:pt x="109581" y="315246"/>
                </a:lnTo>
                <a:lnTo>
                  <a:pt x="111712" y="386172"/>
                </a:lnTo>
                <a:lnTo>
                  <a:pt x="112447" y="460939"/>
                </a:lnTo>
                <a:lnTo>
                  <a:pt x="111712" y="535706"/>
                </a:lnTo>
                <a:lnTo>
                  <a:pt x="109581" y="606631"/>
                </a:lnTo>
                <a:lnTo>
                  <a:pt x="106172" y="672767"/>
                </a:lnTo>
                <a:lnTo>
                  <a:pt x="101599" y="733164"/>
                </a:lnTo>
                <a:lnTo>
                  <a:pt x="95980" y="786872"/>
                </a:lnTo>
                <a:lnTo>
                  <a:pt x="89429" y="832944"/>
                </a:lnTo>
                <a:lnTo>
                  <a:pt x="82062" y="870429"/>
                </a:lnTo>
                <a:lnTo>
                  <a:pt x="65343" y="915845"/>
                </a:lnTo>
                <a:lnTo>
                  <a:pt x="56223" y="921878"/>
                </a:lnTo>
                <a:lnTo>
                  <a:pt x="47104" y="915845"/>
                </a:lnTo>
                <a:lnTo>
                  <a:pt x="30385" y="870429"/>
                </a:lnTo>
                <a:lnTo>
                  <a:pt x="23018" y="832944"/>
                </a:lnTo>
                <a:lnTo>
                  <a:pt x="16467" y="786872"/>
                </a:lnTo>
                <a:lnTo>
                  <a:pt x="10847" y="733164"/>
                </a:lnTo>
                <a:lnTo>
                  <a:pt x="6275" y="672767"/>
                </a:lnTo>
                <a:lnTo>
                  <a:pt x="2866" y="606631"/>
                </a:lnTo>
                <a:lnTo>
                  <a:pt x="735" y="535706"/>
                </a:lnTo>
                <a:lnTo>
                  <a:pt x="0" y="460939"/>
                </a:lnTo>
                <a:close/>
              </a:path>
            </a:pathLst>
          </a:custGeom>
          <a:ln w="17639">
            <a:solidFill>
              <a:srgbClr val="E46C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680861" y="3173613"/>
            <a:ext cx="59055" cy="629285"/>
          </a:xfrm>
          <a:custGeom>
            <a:avLst/>
            <a:gdLst/>
            <a:ahLst/>
            <a:cxnLst/>
            <a:rect l="l" t="t" r="r" b="b"/>
            <a:pathLst>
              <a:path w="59054" h="629285">
                <a:moveTo>
                  <a:pt x="29213" y="0"/>
                </a:moveTo>
                <a:lnTo>
                  <a:pt x="10942" y="69087"/>
                </a:lnTo>
                <a:lnTo>
                  <a:pt x="6418" y="117787"/>
                </a:lnTo>
                <a:lnTo>
                  <a:pt x="2969" y="176178"/>
                </a:lnTo>
                <a:lnTo>
                  <a:pt x="771" y="242370"/>
                </a:lnTo>
                <a:lnTo>
                  <a:pt x="0" y="314477"/>
                </a:lnTo>
                <a:lnTo>
                  <a:pt x="771" y="386584"/>
                </a:lnTo>
                <a:lnTo>
                  <a:pt x="2969" y="452776"/>
                </a:lnTo>
                <a:lnTo>
                  <a:pt x="6418" y="511167"/>
                </a:lnTo>
                <a:lnTo>
                  <a:pt x="10942" y="559867"/>
                </a:lnTo>
                <a:lnTo>
                  <a:pt x="22515" y="620649"/>
                </a:lnTo>
                <a:lnTo>
                  <a:pt x="29213" y="628954"/>
                </a:lnTo>
                <a:lnTo>
                  <a:pt x="35912" y="620649"/>
                </a:lnTo>
                <a:lnTo>
                  <a:pt x="47486" y="559867"/>
                </a:lnTo>
                <a:lnTo>
                  <a:pt x="52010" y="511167"/>
                </a:lnTo>
                <a:lnTo>
                  <a:pt x="55459" y="452776"/>
                </a:lnTo>
                <a:lnTo>
                  <a:pt x="57657" y="386584"/>
                </a:lnTo>
                <a:lnTo>
                  <a:pt x="58428" y="314477"/>
                </a:lnTo>
                <a:lnTo>
                  <a:pt x="57657" y="242370"/>
                </a:lnTo>
                <a:lnTo>
                  <a:pt x="55459" y="176178"/>
                </a:lnTo>
                <a:lnTo>
                  <a:pt x="52010" y="117787"/>
                </a:lnTo>
                <a:lnTo>
                  <a:pt x="47486" y="69087"/>
                </a:lnTo>
                <a:lnTo>
                  <a:pt x="35912" y="8305"/>
                </a:lnTo>
                <a:lnTo>
                  <a:pt x="2921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6680861" y="3173613"/>
            <a:ext cx="59055" cy="629285"/>
          </a:xfrm>
          <a:custGeom>
            <a:avLst/>
            <a:gdLst/>
            <a:ahLst/>
            <a:cxnLst/>
            <a:rect l="l" t="t" r="r" b="b"/>
            <a:pathLst>
              <a:path w="59054" h="629285">
                <a:moveTo>
                  <a:pt x="0" y="314477"/>
                </a:moveTo>
                <a:lnTo>
                  <a:pt x="771" y="242370"/>
                </a:lnTo>
                <a:lnTo>
                  <a:pt x="2969" y="176178"/>
                </a:lnTo>
                <a:lnTo>
                  <a:pt x="6418" y="117787"/>
                </a:lnTo>
                <a:lnTo>
                  <a:pt x="10942" y="69087"/>
                </a:lnTo>
                <a:lnTo>
                  <a:pt x="22515" y="8305"/>
                </a:lnTo>
                <a:lnTo>
                  <a:pt x="29214" y="0"/>
                </a:lnTo>
                <a:lnTo>
                  <a:pt x="35912" y="8305"/>
                </a:lnTo>
                <a:lnTo>
                  <a:pt x="47486" y="69087"/>
                </a:lnTo>
                <a:lnTo>
                  <a:pt x="52010" y="117787"/>
                </a:lnTo>
                <a:lnTo>
                  <a:pt x="55459" y="176178"/>
                </a:lnTo>
                <a:lnTo>
                  <a:pt x="57656" y="242370"/>
                </a:lnTo>
                <a:lnTo>
                  <a:pt x="58428" y="314477"/>
                </a:lnTo>
                <a:lnTo>
                  <a:pt x="57656" y="386584"/>
                </a:lnTo>
                <a:lnTo>
                  <a:pt x="55459" y="452777"/>
                </a:lnTo>
                <a:lnTo>
                  <a:pt x="52010" y="511167"/>
                </a:lnTo>
                <a:lnTo>
                  <a:pt x="47486" y="559868"/>
                </a:lnTo>
                <a:lnTo>
                  <a:pt x="35912" y="620649"/>
                </a:lnTo>
                <a:lnTo>
                  <a:pt x="29214" y="628955"/>
                </a:lnTo>
                <a:lnTo>
                  <a:pt x="22515" y="620649"/>
                </a:lnTo>
                <a:lnTo>
                  <a:pt x="10942" y="559868"/>
                </a:lnTo>
                <a:lnTo>
                  <a:pt x="6418" y="511167"/>
                </a:lnTo>
                <a:lnTo>
                  <a:pt x="2969" y="452777"/>
                </a:lnTo>
                <a:lnTo>
                  <a:pt x="771" y="386584"/>
                </a:lnTo>
                <a:lnTo>
                  <a:pt x="0" y="314477"/>
                </a:lnTo>
                <a:close/>
              </a:path>
            </a:pathLst>
          </a:custGeom>
          <a:ln w="1763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6607202" y="1401507"/>
            <a:ext cx="290830" cy="1823085"/>
          </a:xfrm>
          <a:custGeom>
            <a:avLst/>
            <a:gdLst/>
            <a:ahLst/>
            <a:cxnLst/>
            <a:rect l="l" t="t" r="r" b="b"/>
            <a:pathLst>
              <a:path w="290829" h="1823085">
                <a:moveTo>
                  <a:pt x="56469" y="5294"/>
                </a:moveTo>
                <a:lnTo>
                  <a:pt x="97403" y="1022"/>
                </a:lnTo>
                <a:lnTo>
                  <a:pt x="136619" y="0"/>
                </a:lnTo>
                <a:lnTo>
                  <a:pt x="172400" y="5475"/>
                </a:lnTo>
                <a:lnTo>
                  <a:pt x="203029" y="20699"/>
                </a:lnTo>
                <a:lnTo>
                  <a:pt x="223654" y="33022"/>
                </a:lnTo>
                <a:lnTo>
                  <a:pt x="241455" y="43496"/>
                </a:lnTo>
                <a:lnTo>
                  <a:pt x="267942" y="103263"/>
                </a:lnTo>
                <a:lnTo>
                  <a:pt x="276310" y="174737"/>
                </a:lnTo>
                <a:lnTo>
                  <a:pt x="280913" y="246955"/>
                </a:lnTo>
                <a:lnTo>
                  <a:pt x="283184" y="290698"/>
                </a:lnTo>
                <a:lnTo>
                  <a:pt x="285302" y="338561"/>
                </a:lnTo>
                <a:lnTo>
                  <a:pt x="287166" y="389821"/>
                </a:lnTo>
                <a:lnTo>
                  <a:pt x="288674" y="443751"/>
                </a:lnTo>
                <a:lnTo>
                  <a:pt x="289726" y="499624"/>
                </a:lnTo>
                <a:lnTo>
                  <a:pt x="290221" y="556717"/>
                </a:lnTo>
                <a:lnTo>
                  <a:pt x="290059" y="614302"/>
                </a:lnTo>
                <a:lnTo>
                  <a:pt x="289140" y="671655"/>
                </a:lnTo>
                <a:lnTo>
                  <a:pt x="287361" y="728049"/>
                </a:lnTo>
                <a:lnTo>
                  <a:pt x="284623" y="782759"/>
                </a:lnTo>
                <a:lnTo>
                  <a:pt x="280826" y="835059"/>
                </a:lnTo>
                <a:lnTo>
                  <a:pt x="275867" y="884224"/>
                </a:lnTo>
                <a:lnTo>
                  <a:pt x="269648" y="929527"/>
                </a:lnTo>
                <a:lnTo>
                  <a:pt x="258236" y="987972"/>
                </a:lnTo>
                <a:lnTo>
                  <a:pt x="243266" y="1045467"/>
                </a:lnTo>
                <a:lnTo>
                  <a:pt x="225472" y="1101701"/>
                </a:lnTo>
                <a:lnTo>
                  <a:pt x="205592" y="1156361"/>
                </a:lnTo>
                <a:lnTo>
                  <a:pt x="184360" y="1209134"/>
                </a:lnTo>
                <a:lnTo>
                  <a:pt x="162513" y="1259709"/>
                </a:lnTo>
                <a:lnTo>
                  <a:pt x="140785" y="1307772"/>
                </a:lnTo>
                <a:lnTo>
                  <a:pt x="119914" y="1353012"/>
                </a:lnTo>
                <a:lnTo>
                  <a:pt x="100634" y="1395115"/>
                </a:lnTo>
                <a:lnTo>
                  <a:pt x="83682" y="1433769"/>
                </a:lnTo>
                <a:lnTo>
                  <a:pt x="69792" y="1468663"/>
                </a:lnTo>
                <a:lnTo>
                  <a:pt x="42052" y="1540146"/>
                </a:lnTo>
                <a:lnTo>
                  <a:pt x="23576" y="1584191"/>
                </a:lnTo>
                <a:lnTo>
                  <a:pt x="11554" y="1616684"/>
                </a:lnTo>
                <a:lnTo>
                  <a:pt x="3174" y="1653509"/>
                </a:lnTo>
                <a:lnTo>
                  <a:pt x="0" y="1704895"/>
                </a:lnTo>
                <a:lnTo>
                  <a:pt x="2758" y="1760373"/>
                </a:lnTo>
                <a:lnTo>
                  <a:pt x="7390" y="1804780"/>
                </a:lnTo>
                <a:lnTo>
                  <a:pt x="9836" y="1822951"/>
                </a:lnTo>
              </a:path>
            </a:pathLst>
          </a:custGeom>
          <a:ln w="264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002241" y="1195000"/>
            <a:ext cx="528320" cy="477520"/>
          </a:xfrm>
          <a:custGeom>
            <a:avLst/>
            <a:gdLst/>
            <a:ahLst/>
            <a:cxnLst/>
            <a:rect l="l" t="t" r="r" b="b"/>
            <a:pathLst>
              <a:path w="528319" h="477519">
                <a:moveTo>
                  <a:pt x="0" y="477520"/>
                </a:moveTo>
                <a:lnTo>
                  <a:pt x="528064" y="477520"/>
                </a:lnTo>
                <a:lnTo>
                  <a:pt x="528064" y="0"/>
                </a:lnTo>
                <a:lnTo>
                  <a:pt x="0" y="0"/>
                </a:lnTo>
                <a:lnTo>
                  <a:pt x="0" y="477520"/>
                </a:lnTo>
                <a:close/>
              </a:path>
            </a:pathLst>
          </a:custGeom>
          <a:solidFill>
            <a:srgbClr val="DCE6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002241" y="1195000"/>
            <a:ext cx="528320" cy="477520"/>
          </a:xfrm>
          <a:custGeom>
            <a:avLst/>
            <a:gdLst/>
            <a:ahLst/>
            <a:cxnLst/>
            <a:rect l="l" t="t" r="r" b="b"/>
            <a:pathLst>
              <a:path w="528319" h="477519">
                <a:moveTo>
                  <a:pt x="0" y="0"/>
                </a:moveTo>
                <a:lnTo>
                  <a:pt x="528064" y="0"/>
                </a:lnTo>
                <a:lnTo>
                  <a:pt x="528064" y="477519"/>
                </a:lnTo>
                <a:lnTo>
                  <a:pt x="0" y="477519"/>
                </a:lnTo>
                <a:lnTo>
                  <a:pt x="0" y="0"/>
                </a:lnTo>
                <a:close/>
              </a:path>
            </a:pathLst>
          </a:custGeom>
          <a:ln w="17664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102563" y="1286744"/>
            <a:ext cx="252729" cy="294640"/>
          </a:xfrm>
          <a:custGeom>
            <a:avLst/>
            <a:gdLst/>
            <a:ahLst/>
            <a:cxnLst/>
            <a:rect l="l" t="t" r="r" b="b"/>
            <a:pathLst>
              <a:path w="252730" h="294640">
                <a:moveTo>
                  <a:pt x="151188" y="0"/>
                </a:moveTo>
                <a:lnTo>
                  <a:pt x="101267" y="0"/>
                </a:lnTo>
                <a:lnTo>
                  <a:pt x="61849" y="7979"/>
                </a:lnTo>
                <a:lnTo>
                  <a:pt x="29660" y="29739"/>
                </a:lnTo>
                <a:lnTo>
                  <a:pt x="7958" y="62014"/>
                </a:lnTo>
                <a:lnTo>
                  <a:pt x="0" y="101537"/>
                </a:lnTo>
                <a:lnTo>
                  <a:pt x="0" y="192491"/>
                </a:lnTo>
                <a:lnTo>
                  <a:pt x="7958" y="232014"/>
                </a:lnTo>
                <a:lnTo>
                  <a:pt x="29660" y="264289"/>
                </a:lnTo>
                <a:lnTo>
                  <a:pt x="61849" y="286049"/>
                </a:lnTo>
                <a:lnTo>
                  <a:pt x="101267" y="294029"/>
                </a:lnTo>
                <a:lnTo>
                  <a:pt x="151188" y="294029"/>
                </a:lnTo>
                <a:lnTo>
                  <a:pt x="190606" y="286049"/>
                </a:lnTo>
                <a:lnTo>
                  <a:pt x="222795" y="264289"/>
                </a:lnTo>
                <a:lnTo>
                  <a:pt x="244497" y="232014"/>
                </a:lnTo>
                <a:lnTo>
                  <a:pt x="252455" y="192491"/>
                </a:lnTo>
                <a:lnTo>
                  <a:pt x="252455" y="101537"/>
                </a:lnTo>
                <a:lnTo>
                  <a:pt x="244497" y="62014"/>
                </a:lnTo>
                <a:lnTo>
                  <a:pt x="222795" y="29739"/>
                </a:lnTo>
                <a:lnTo>
                  <a:pt x="190606" y="7979"/>
                </a:lnTo>
                <a:lnTo>
                  <a:pt x="151188" y="0"/>
                </a:lnTo>
                <a:close/>
              </a:path>
            </a:pathLst>
          </a:custGeom>
          <a:solidFill>
            <a:srgbClr val="FFFF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102563" y="1286744"/>
            <a:ext cx="252729" cy="294640"/>
          </a:xfrm>
          <a:custGeom>
            <a:avLst/>
            <a:gdLst/>
            <a:ahLst/>
            <a:cxnLst/>
            <a:rect l="l" t="t" r="r" b="b"/>
            <a:pathLst>
              <a:path w="252730" h="294640">
                <a:moveTo>
                  <a:pt x="0" y="101537"/>
                </a:moveTo>
                <a:lnTo>
                  <a:pt x="7958" y="62014"/>
                </a:lnTo>
                <a:lnTo>
                  <a:pt x="29660" y="29739"/>
                </a:lnTo>
                <a:lnTo>
                  <a:pt x="61849" y="7979"/>
                </a:lnTo>
                <a:lnTo>
                  <a:pt x="101267" y="0"/>
                </a:lnTo>
                <a:lnTo>
                  <a:pt x="151188" y="0"/>
                </a:lnTo>
                <a:lnTo>
                  <a:pt x="190606" y="7979"/>
                </a:lnTo>
                <a:lnTo>
                  <a:pt x="222795" y="29739"/>
                </a:lnTo>
                <a:lnTo>
                  <a:pt x="244498" y="62014"/>
                </a:lnTo>
                <a:lnTo>
                  <a:pt x="252456" y="101537"/>
                </a:lnTo>
                <a:lnTo>
                  <a:pt x="252456" y="192490"/>
                </a:lnTo>
                <a:lnTo>
                  <a:pt x="244498" y="232013"/>
                </a:lnTo>
                <a:lnTo>
                  <a:pt x="222795" y="264288"/>
                </a:lnTo>
                <a:lnTo>
                  <a:pt x="190606" y="286049"/>
                </a:lnTo>
                <a:lnTo>
                  <a:pt x="151188" y="294028"/>
                </a:lnTo>
                <a:lnTo>
                  <a:pt x="101267" y="294028"/>
                </a:lnTo>
                <a:lnTo>
                  <a:pt x="61849" y="286049"/>
                </a:lnTo>
                <a:lnTo>
                  <a:pt x="29660" y="264288"/>
                </a:lnTo>
                <a:lnTo>
                  <a:pt x="7958" y="232013"/>
                </a:lnTo>
                <a:lnTo>
                  <a:pt x="0" y="192490"/>
                </a:lnTo>
                <a:lnTo>
                  <a:pt x="0" y="101537"/>
                </a:lnTo>
                <a:close/>
              </a:path>
            </a:pathLst>
          </a:custGeom>
          <a:ln w="17658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480673" y="1221531"/>
            <a:ext cx="131211" cy="42666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6124134" y="1157417"/>
            <a:ext cx="528320" cy="477520"/>
          </a:xfrm>
          <a:custGeom>
            <a:avLst/>
            <a:gdLst/>
            <a:ahLst/>
            <a:cxnLst/>
            <a:rect l="l" t="t" r="r" b="b"/>
            <a:pathLst>
              <a:path w="528320" h="477519">
                <a:moveTo>
                  <a:pt x="0" y="477520"/>
                </a:moveTo>
                <a:lnTo>
                  <a:pt x="528063" y="477520"/>
                </a:lnTo>
                <a:lnTo>
                  <a:pt x="528063" y="0"/>
                </a:lnTo>
                <a:lnTo>
                  <a:pt x="0" y="0"/>
                </a:lnTo>
                <a:lnTo>
                  <a:pt x="0" y="477520"/>
                </a:lnTo>
                <a:close/>
              </a:path>
            </a:pathLst>
          </a:custGeom>
          <a:solidFill>
            <a:srgbClr val="DCE6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6124133" y="1157417"/>
            <a:ext cx="528320" cy="477520"/>
          </a:xfrm>
          <a:custGeom>
            <a:avLst/>
            <a:gdLst/>
            <a:ahLst/>
            <a:cxnLst/>
            <a:rect l="l" t="t" r="r" b="b"/>
            <a:pathLst>
              <a:path w="528320" h="477519">
                <a:moveTo>
                  <a:pt x="528064" y="477519"/>
                </a:moveTo>
                <a:lnTo>
                  <a:pt x="0" y="477519"/>
                </a:lnTo>
                <a:lnTo>
                  <a:pt x="0" y="0"/>
                </a:lnTo>
                <a:lnTo>
                  <a:pt x="528064" y="0"/>
                </a:lnTo>
                <a:lnTo>
                  <a:pt x="528064" y="477519"/>
                </a:lnTo>
                <a:close/>
              </a:path>
            </a:pathLst>
          </a:custGeom>
          <a:ln w="17664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6299420" y="1249163"/>
            <a:ext cx="252729" cy="294640"/>
          </a:xfrm>
          <a:custGeom>
            <a:avLst/>
            <a:gdLst/>
            <a:ahLst/>
            <a:cxnLst/>
            <a:rect l="l" t="t" r="r" b="b"/>
            <a:pathLst>
              <a:path w="252729" h="294640">
                <a:moveTo>
                  <a:pt x="151188" y="0"/>
                </a:moveTo>
                <a:lnTo>
                  <a:pt x="101267" y="0"/>
                </a:lnTo>
                <a:lnTo>
                  <a:pt x="61849" y="7979"/>
                </a:lnTo>
                <a:lnTo>
                  <a:pt x="29660" y="29739"/>
                </a:lnTo>
                <a:lnTo>
                  <a:pt x="7958" y="62014"/>
                </a:lnTo>
                <a:lnTo>
                  <a:pt x="0" y="101536"/>
                </a:lnTo>
                <a:lnTo>
                  <a:pt x="0" y="192490"/>
                </a:lnTo>
                <a:lnTo>
                  <a:pt x="7958" y="232013"/>
                </a:lnTo>
                <a:lnTo>
                  <a:pt x="29660" y="264288"/>
                </a:lnTo>
                <a:lnTo>
                  <a:pt x="61849" y="286048"/>
                </a:lnTo>
                <a:lnTo>
                  <a:pt x="101267" y="294027"/>
                </a:lnTo>
                <a:lnTo>
                  <a:pt x="151188" y="294027"/>
                </a:lnTo>
                <a:lnTo>
                  <a:pt x="190606" y="286048"/>
                </a:lnTo>
                <a:lnTo>
                  <a:pt x="222795" y="264288"/>
                </a:lnTo>
                <a:lnTo>
                  <a:pt x="244497" y="232013"/>
                </a:lnTo>
                <a:lnTo>
                  <a:pt x="252455" y="192490"/>
                </a:lnTo>
                <a:lnTo>
                  <a:pt x="252455" y="101536"/>
                </a:lnTo>
                <a:lnTo>
                  <a:pt x="244497" y="62014"/>
                </a:lnTo>
                <a:lnTo>
                  <a:pt x="222795" y="29739"/>
                </a:lnTo>
                <a:lnTo>
                  <a:pt x="190606" y="7979"/>
                </a:lnTo>
                <a:lnTo>
                  <a:pt x="151188" y="0"/>
                </a:lnTo>
                <a:close/>
              </a:path>
            </a:pathLst>
          </a:custGeom>
          <a:solidFill>
            <a:srgbClr val="FFFF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6299420" y="1249162"/>
            <a:ext cx="252729" cy="294640"/>
          </a:xfrm>
          <a:custGeom>
            <a:avLst/>
            <a:gdLst/>
            <a:ahLst/>
            <a:cxnLst/>
            <a:rect l="l" t="t" r="r" b="b"/>
            <a:pathLst>
              <a:path w="252729" h="294640">
                <a:moveTo>
                  <a:pt x="252456" y="192490"/>
                </a:moveTo>
                <a:lnTo>
                  <a:pt x="244498" y="232013"/>
                </a:lnTo>
                <a:lnTo>
                  <a:pt x="222795" y="264288"/>
                </a:lnTo>
                <a:lnTo>
                  <a:pt x="190606" y="286049"/>
                </a:lnTo>
                <a:lnTo>
                  <a:pt x="151188" y="294028"/>
                </a:lnTo>
                <a:lnTo>
                  <a:pt x="101267" y="294028"/>
                </a:lnTo>
                <a:lnTo>
                  <a:pt x="61849" y="286049"/>
                </a:lnTo>
                <a:lnTo>
                  <a:pt x="29660" y="264288"/>
                </a:lnTo>
                <a:lnTo>
                  <a:pt x="7958" y="232013"/>
                </a:lnTo>
                <a:lnTo>
                  <a:pt x="0" y="192490"/>
                </a:lnTo>
                <a:lnTo>
                  <a:pt x="0" y="101537"/>
                </a:lnTo>
                <a:lnTo>
                  <a:pt x="7958" y="62014"/>
                </a:lnTo>
                <a:lnTo>
                  <a:pt x="29660" y="29739"/>
                </a:lnTo>
                <a:lnTo>
                  <a:pt x="61849" y="7979"/>
                </a:lnTo>
                <a:lnTo>
                  <a:pt x="101267" y="0"/>
                </a:lnTo>
                <a:lnTo>
                  <a:pt x="151188" y="0"/>
                </a:lnTo>
                <a:lnTo>
                  <a:pt x="190606" y="7979"/>
                </a:lnTo>
                <a:lnTo>
                  <a:pt x="222795" y="29739"/>
                </a:lnTo>
                <a:lnTo>
                  <a:pt x="244498" y="62014"/>
                </a:lnTo>
                <a:lnTo>
                  <a:pt x="252456" y="101537"/>
                </a:lnTo>
                <a:lnTo>
                  <a:pt x="252456" y="192490"/>
                </a:lnTo>
                <a:close/>
              </a:path>
            </a:pathLst>
          </a:custGeom>
          <a:ln w="17658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6040349" y="1185050"/>
            <a:ext cx="146645" cy="42888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 txBox="1"/>
          <p:nvPr/>
        </p:nvSpPr>
        <p:spPr>
          <a:xfrm>
            <a:off x="922800" y="1682055"/>
            <a:ext cx="751840" cy="4584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2705" algn="ctr">
              <a:lnSpc>
                <a:spcPts val="1510"/>
              </a:lnSpc>
              <a:spcBef>
                <a:spcPts val="100"/>
              </a:spcBef>
            </a:pPr>
            <a:r>
              <a:rPr sz="1300" spc="-15" dirty="0">
                <a:latin typeface="Calibri"/>
                <a:cs typeface="Calibri"/>
              </a:rPr>
              <a:t>RX</a:t>
            </a:r>
            <a:r>
              <a:rPr sz="1300" spc="-55" dirty="0">
                <a:latin typeface="Calibri"/>
                <a:cs typeface="Calibri"/>
              </a:rPr>
              <a:t> </a:t>
            </a:r>
            <a:r>
              <a:rPr sz="1300" spc="-20" dirty="0">
                <a:latin typeface="Calibri"/>
                <a:cs typeface="Calibri"/>
              </a:rPr>
              <a:t>Side</a:t>
            </a:r>
            <a:endParaRPr sz="1300">
              <a:latin typeface="Calibri"/>
              <a:cs typeface="Calibri"/>
            </a:endParaRPr>
          </a:p>
          <a:p>
            <a:pPr marR="3810" algn="ctr">
              <a:lnSpc>
                <a:spcPts val="910"/>
              </a:lnSpc>
            </a:pPr>
            <a:r>
              <a:rPr sz="800" spc="5" dirty="0">
                <a:latin typeface="Calibri"/>
                <a:cs typeface="Calibri"/>
              </a:rPr>
              <a:t>OTB (dinding)</a:t>
            </a:r>
            <a:endParaRPr sz="800">
              <a:latin typeface="Calibri"/>
              <a:cs typeface="Calibri"/>
            </a:endParaRPr>
          </a:p>
          <a:p>
            <a:pPr marR="5080" algn="ctr">
              <a:lnSpc>
                <a:spcPct val="100000"/>
              </a:lnSpc>
              <a:spcBef>
                <a:spcPts val="25"/>
              </a:spcBef>
            </a:pPr>
            <a:r>
              <a:rPr sz="800" spc="5" dirty="0">
                <a:latin typeface="Calibri"/>
                <a:cs typeface="Calibri"/>
              </a:rPr>
              <a:t>kapasitas 12</a:t>
            </a:r>
            <a:r>
              <a:rPr sz="800" spc="-20" dirty="0">
                <a:latin typeface="Calibri"/>
                <a:cs typeface="Calibri"/>
              </a:rPr>
              <a:t> </a:t>
            </a:r>
            <a:r>
              <a:rPr sz="800" spc="5" dirty="0">
                <a:latin typeface="Calibri"/>
                <a:cs typeface="Calibri"/>
              </a:rPr>
              <a:t>core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5996185" y="1642431"/>
            <a:ext cx="751840" cy="4705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35" algn="ctr">
              <a:lnSpc>
                <a:spcPts val="1545"/>
              </a:lnSpc>
              <a:spcBef>
                <a:spcPts val="100"/>
              </a:spcBef>
            </a:pPr>
            <a:r>
              <a:rPr sz="1300" spc="-15" dirty="0">
                <a:latin typeface="Calibri"/>
                <a:cs typeface="Calibri"/>
              </a:rPr>
              <a:t>TX</a:t>
            </a:r>
            <a:r>
              <a:rPr sz="1300" spc="-55" dirty="0">
                <a:latin typeface="Calibri"/>
                <a:cs typeface="Calibri"/>
              </a:rPr>
              <a:t> </a:t>
            </a:r>
            <a:r>
              <a:rPr sz="1300" spc="-20" dirty="0">
                <a:latin typeface="Calibri"/>
                <a:cs typeface="Calibri"/>
              </a:rPr>
              <a:t>Side</a:t>
            </a:r>
            <a:endParaRPr sz="1300">
              <a:latin typeface="Calibri"/>
              <a:cs typeface="Calibri"/>
            </a:endParaRPr>
          </a:p>
          <a:p>
            <a:pPr marR="3810" algn="ctr">
              <a:lnSpc>
                <a:spcPts val="944"/>
              </a:lnSpc>
            </a:pPr>
            <a:r>
              <a:rPr sz="800" spc="5" dirty="0">
                <a:latin typeface="Calibri"/>
                <a:cs typeface="Calibri"/>
              </a:rPr>
              <a:t>OTB (dinding)</a:t>
            </a:r>
            <a:endParaRPr sz="800">
              <a:latin typeface="Calibri"/>
              <a:cs typeface="Calibri"/>
            </a:endParaRPr>
          </a:p>
          <a:p>
            <a:pPr marR="5080" algn="ctr">
              <a:lnSpc>
                <a:spcPct val="100000"/>
              </a:lnSpc>
              <a:spcBef>
                <a:spcPts val="50"/>
              </a:spcBef>
            </a:pPr>
            <a:r>
              <a:rPr sz="800" spc="5" dirty="0">
                <a:latin typeface="Calibri"/>
                <a:cs typeface="Calibri"/>
              </a:rPr>
              <a:t>kapasitas 12</a:t>
            </a:r>
            <a:r>
              <a:rPr sz="800" spc="-20" dirty="0">
                <a:latin typeface="Calibri"/>
                <a:cs typeface="Calibri"/>
              </a:rPr>
              <a:t> </a:t>
            </a:r>
            <a:r>
              <a:rPr sz="800" spc="5" dirty="0">
                <a:latin typeface="Calibri"/>
                <a:cs typeface="Calibri"/>
              </a:rPr>
              <a:t>core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1449828" y="2948116"/>
            <a:ext cx="116205" cy="999490"/>
          </a:xfrm>
          <a:custGeom>
            <a:avLst/>
            <a:gdLst/>
            <a:ahLst/>
            <a:cxnLst/>
            <a:rect l="l" t="t" r="r" b="b"/>
            <a:pathLst>
              <a:path w="116205" h="999489">
                <a:moveTo>
                  <a:pt x="57877" y="0"/>
                </a:moveTo>
                <a:lnTo>
                  <a:pt x="31279" y="55767"/>
                </a:lnTo>
                <a:lnTo>
                  <a:pt x="23696" y="96399"/>
                </a:lnTo>
                <a:lnTo>
                  <a:pt x="16952" y="146337"/>
                </a:lnTo>
                <a:lnTo>
                  <a:pt x="11167" y="204554"/>
                </a:lnTo>
                <a:lnTo>
                  <a:pt x="6460" y="270020"/>
                </a:lnTo>
                <a:lnTo>
                  <a:pt x="2950" y="341707"/>
                </a:lnTo>
                <a:lnTo>
                  <a:pt x="757" y="418585"/>
                </a:lnTo>
                <a:lnTo>
                  <a:pt x="0" y="499628"/>
                </a:lnTo>
                <a:lnTo>
                  <a:pt x="757" y="580670"/>
                </a:lnTo>
                <a:lnTo>
                  <a:pt x="2950" y="657548"/>
                </a:lnTo>
                <a:lnTo>
                  <a:pt x="6460" y="729235"/>
                </a:lnTo>
                <a:lnTo>
                  <a:pt x="11167" y="794700"/>
                </a:lnTo>
                <a:lnTo>
                  <a:pt x="16952" y="852917"/>
                </a:lnTo>
                <a:lnTo>
                  <a:pt x="23696" y="902855"/>
                </a:lnTo>
                <a:lnTo>
                  <a:pt x="31279" y="943487"/>
                </a:lnTo>
                <a:lnTo>
                  <a:pt x="48489" y="992715"/>
                </a:lnTo>
                <a:lnTo>
                  <a:pt x="57877" y="999255"/>
                </a:lnTo>
                <a:lnTo>
                  <a:pt x="67265" y="992715"/>
                </a:lnTo>
                <a:lnTo>
                  <a:pt x="84475" y="943487"/>
                </a:lnTo>
                <a:lnTo>
                  <a:pt x="92059" y="902855"/>
                </a:lnTo>
                <a:lnTo>
                  <a:pt x="98803" y="852917"/>
                </a:lnTo>
                <a:lnTo>
                  <a:pt x="104588" y="794700"/>
                </a:lnTo>
                <a:lnTo>
                  <a:pt x="109295" y="729235"/>
                </a:lnTo>
                <a:lnTo>
                  <a:pt x="112804" y="657548"/>
                </a:lnTo>
                <a:lnTo>
                  <a:pt x="114997" y="580670"/>
                </a:lnTo>
                <a:lnTo>
                  <a:pt x="115755" y="499628"/>
                </a:lnTo>
                <a:lnTo>
                  <a:pt x="114997" y="418585"/>
                </a:lnTo>
                <a:lnTo>
                  <a:pt x="112804" y="341707"/>
                </a:lnTo>
                <a:lnTo>
                  <a:pt x="109295" y="270020"/>
                </a:lnTo>
                <a:lnTo>
                  <a:pt x="104588" y="204554"/>
                </a:lnTo>
                <a:lnTo>
                  <a:pt x="98803" y="146337"/>
                </a:lnTo>
                <a:lnTo>
                  <a:pt x="92059" y="96399"/>
                </a:lnTo>
                <a:lnTo>
                  <a:pt x="84475" y="55767"/>
                </a:lnTo>
                <a:lnTo>
                  <a:pt x="67265" y="6539"/>
                </a:lnTo>
                <a:lnTo>
                  <a:pt x="57877" y="0"/>
                </a:lnTo>
                <a:close/>
              </a:path>
            </a:pathLst>
          </a:custGeom>
          <a:solidFill>
            <a:srgbClr val="E46C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449828" y="2948116"/>
            <a:ext cx="116205" cy="999490"/>
          </a:xfrm>
          <a:custGeom>
            <a:avLst/>
            <a:gdLst/>
            <a:ahLst/>
            <a:cxnLst/>
            <a:rect l="l" t="t" r="r" b="b"/>
            <a:pathLst>
              <a:path w="116205" h="999489">
                <a:moveTo>
                  <a:pt x="0" y="499627"/>
                </a:moveTo>
                <a:lnTo>
                  <a:pt x="757" y="418585"/>
                </a:lnTo>
                <a:lnTo>
                  <a:pt x="2950" y="341706"/>
                </a:lnTo>
                <a:lnTo>
                  <a:pt x="6460" y="270019"/>
                </a:lnTo>
                <a:lnTo>
                  <a:pt x="11167" y="204553"/>
                </a:lnTo>
                <a:lnTo>
                  <a:pt x="16952" y="146337"/>
                </a:lnTo>
                <a:lnTo>
                  <a:pt x="23695" y="96399"/>
                </a:lnTo>
                <a:lnTo>
                  <a:pt x="31279" y="55767"/>
                </a:lnTo>
                <a:lnTo>
                  <a:pt x="48489" y="6539"/>
                </a:lnTo>
                <a:lnTo>
                  <a:pt x="57877" y="0"/>
                </a:lnTo>
                <a:lnTo>
                  <a:pt x="67265" y="6539"/>
                </a:lnTo>
                <a:lnTo>
                  <a:pt x="84475" y="55767"/>
                </a:lnTo>
                <a:lnTo>
                  <a:pt x="92059" y="96399"/>
                </a:lnTo>
                <a:lnTo>
                  <a:pt x="98803" y="146337"/>
                </a:lnTo>
                <a:lnTo>
                  <a:pt x="104588" y="204553"/>
                </a:lnTo>
                <a:lnTo>
                  <a:pt x="109295" y="270019"/>
                </a:lnTo>
                <a:lnTo>
                  <a:pt x="112804" y="341706"/>
                </a:lnTo>
                <a:lnTo>
                  <a:pt x="114998" y="418585"/>
                </a:lnTo>
                <a:lnTo>
                  <a:pt x="115755" y="499627"/>
                </a:lnTo>
                <a:lnTo>
                  <a:pt x="114998" y="580669"/>
                </a:lnTo>
                <a:lnTo>
                  <a:pt x="112804" y="657548"/>
                </a:lnTo>
                <a:lnTo>
                  <a:pt x="109295" y="729234"/>
                </a:lnTo>
                <a:lnTo>
                  <a:pt x="104588" y="794700"/>
                </a:lnTo>
                <a:lnTo>
                  <a:pt x="98803" y="852917"/>
                </a:lnTo>
                <a:lnTo>
                  <a:pt x="92059" y="902855"/>
                </a:lnTo>
                <a:lnTo>
                  <a:pt x="84475" y="943487"/>
                </a:lnTo>
                <a:lnTo>
                  <a:pt x="67265" y="992715"/>
                </a:lnTo>
                <a:lnTo>
                  <a:pt x="57877" y="999254"/>
                </a:lnTo>
                <a:lnTo>
                  <a:pt x="48489" y="992715"/>
                </a:lnTo>
                <a:lnTo>
                  <a:pt x="31279" y="943487"/>
                </a:lnTo>
                <a:lnTo>
                  <a:pt x="23695" y="902855"/>
                </a:lnTo>
                <a:lnTo>
                  <a:pt x="16952" y="852917"/>
                </a:lnTo>
                <a:lnTo>
                  <a:pt x="11167" y="794700"/>
                </a:lnTo>
                <a:lnTo>
                  <a:pt x="6460" y="729234"/>
                </a:lnTo>
                <a:lnTo>
                  <a:pt x="2950" y="657548"/>
                </a:lnTo>
                <a:lnTo>
                  <a:pt x="757" y="580669"/>
                </a:lnTo>
                <a:lnTo>
                  <a:pt x="0" y="499627"/>
                </a:lnTo>
                <a:close/>
              </a:path>
            </a:pathLst>
          </a:custGeom>
          <a:ln w="17639">
            <a:solidFill>
              <a:srgbClr val="E46C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947119" y="3108396"/>
            <a:ext cx="526415" cy="682625"/>
          </a:xfrm>
          <a:custGeom>
            <a:avLst/>
            <a:gdLst/>
            <a:ahLst/>
            <a:cxnLst/>
            <a:rect l="l" t="t" r="r" b="b"/>
            <a:pathLst>
              <a:path w="526415" h="682625">
                <a:moveTo>
                  <a:pt x="0" y="682013"/>
                </a:moveTo>
                <a:lnTo>
                  <a:pt x="525860" y="682013"/>
                </a:lnTo>
                <a:lnTo>
                  <a:pt x="525860" y="0"/>
                </a:lnTo>
                <a:lnTo>
                  <a:pt x="0" y="0"/>
                </a:lnTo>
                <a:lnTo>
                  <a:pt x="0" y="68201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947119" y="3108396"/>
            <a:ext cx="550545" cy="682625"/>
          </a:xfrm>
          <a:custGeom>
            <a:avLst/>
            <a:gdLst/>
            <a:ahLst/>
            <a:cxnLst/>
            <a:rect l="l" t="t" r="r" b="b"/>
            <a:pathLst>
              <a:path w="550544" h="682625">
                <a:moveTo>
                  <a:pt x="0" y="0"/>
                </a:moveTo>
                <a:lnTo>
                  <a:pt x="550113" y="0"/>
                </a:lnTo>
                <a:lnTo>
                  <a:pt x="550113" y="682013"/>
                </a:lnTo>
                <a:lnTo>
                  <a:pt x="0" y="682013"/>
                </a:lnTo>
                <a:lnTo>
                  <a:pt x="0" y="0"/>
                </a:lnTo>
                <a:close/>
              </a:path>
            </a:pathLst>
          </a:custGeom>
          <a:ln w="1765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860028" y="2948116"/>
            <a:ext cx="108585" cy="999490"/>
          </a:xfrm>
          <a:custGeom>
            <a:avLst/>
            <a:gdLst/>
            <a:ahLst/>
            <a:cxnLst/>
            <a:rect l="l" t="t" r="r" b="b"/>
            <a:pathLst>
              <a:path w="108584" h="999489">
                <a:moveTo>
                  <a:pt x="54019" y="0"/>
                </a:moveTo>
                <a:lnTo>
                  <a:pt x="29194" y="55767"/>
                </a:lnTo>
                <a:lnTo>
                  <a:pt x="22116" y="96399"/>
                </a:lnTo>
                <a:lnTo>
                  <a:pt x="15821" y="146337"/>
                </a:lnTo>
                <a:lnTo>
                  <a:pt x="10422" y="204554"/>
                </a:lnTo>
                <a:lnTo>
                  <a:pt x="6029" y="270020"/>
                </a:lnTo>
                <a:lnTo>
                  <a:pt x="2753" y="341707"/>
                </a:lnTo>
                <a:lnTo>
                  <a:pt x="707" y="418585"/>
                </a:lnTo>
                <a:lnTo>
                  <a:pt x="0" y="499628"/>
                </a:lnTo>
                <a:lnTo>
                  <a:pt x="707" y="580670"/>
                </a:lnTo>
                <a:lnTo>
                  <a:pt x="2753" y="657548"/>
                </a:lnTo>
                <a:lnTo>
                  <a:pt x="6029" y="729235"/>
                </a:lnTo>
                <a:lnTo>
                  <a:pt x="10422" y="794700"/>
                </a:lnTo>
                <a:lnTo>
                  <a:pt x="15821" y="852917"/>
                </a:lnTo>
                <a:lnTo>
                  <a:pt x="22116" y="902855"/>
                </a:lnTo>
                <a:lnTo>
                  <a:pt x="29194" y="943487"/>
                </a:lnTo>
                <a:lnTo>
                  <a:pt x="45256" y="992715"/>
                </a:lnTo>
                <a:lnTo>
                  <a:pt x="54019" y="999255"/>
                </a:lnTo>
                <a:lnTo>
                  <a:pt x="62781" y="992715"/>
                </a:lnTo>
                <a:lnTo>
                  <a:pt x="78843" y="943487"/>
                </a:lnTo>
                <a:lnTo>
                  <a:pt x="85922" y="902855"/>
                </a:lnTo>
                <a:lnTo>
                  <a:pt x="92216" y="852917"/>
                </a:lnTo>
                <a:lnTo>
                  <a:pt x="97615" y="794700"/>
                </a:lnTo>
                <a:lnTo>
                  <a:pt x="102008" y="729235"/>
                </a:lnTo>
                <a:lnTo>
                  <a:pt x="105284" y="657548"/>
                </a:lnTo>
                <a:lnTo>
                  <a:pt x="107331" y="580670"/>
                </a:lnTo>
                <a:lnTo>
                  <a:pt x="108038" y="499628"/>
                </a:lnTo>
                <a:lnTo>
                  <a:pt x="107331" y="418585"/>
                </a:lnTo>
                <a:lnTo>
                  <a:pt x="105284" y="341707"/>
                </a:lnTo>
                <a:lnTo>
                  <a:pt x="102008" y="270020"/>
                </a:lnTo>
                <a:lnTo>
                  <a:pt x="97615" y="204554"/>
                </a:lnTo>
                <a:lnTo>
                  <a:pt x="92216" y="146337"/>
                </a:lnTo>
                <a:lnTo>
                  <a:pt x="85922" y="96399"/>
                </a:lnTo>
                <a:lnTo>
                  <a:pt x="78843" y="55767"/>
                </a:lnTo>
                <a:lnTo>
                  <a:pt x="62781" y="6539"/>
                </a:lnTo>
                <a:lnTo>
                  <a:pt x="54019" y="0"/>
                </a:lnTo>
                <a:close/>
              </a:path>
            </a:pathLst>
          </a:custGeom>
          <a:solidFill>
            <a:srgbClr val="E46C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860028" y="2948116"/>
            <a:ext cx="108585" cy="999490"/>
          </a:xfrm>
          <a:custGeom>
            <a:avLst/>
            <a:gdLst/>
            <a:ahLst/>
            <a:cxnLst/>
            <a:rect l="l" t="t" r="r" b="b"/>
            <a:pathLst>
              <a:path w="108584" h="999489">
                <a:moveTo>
                  <a:pt x="0" y="499627"/>
                </a:moveTo>
                <a:lnTo>
                  <a:pt x="707" y="418585"/>
                </a:lnTo>
                <a:lnTo>
                  <a:pt x="2753" y="341706"/>
                </a:lnTo>
                <a:lnTo>
                  <a:pt x="6029" y="270019"/>
                </a:lnTo>
                <a:lnTo>
                  <a:pt x="10422" y="204553"/>
                </a:lnTo>
                <a:lnTo>
                  <a:pt x="15821" y="146337"/>
                </a:lnTo>
                <a:lnTo>
                  <a:pt x="22116" y="96399"/>
                </a:lnTo>
                <a:lnTo>
                  <a:pt x="29194" y="55767"/>
                </a:lnTo>
                <a:lnTo>
                  <a:pt x="45256" y="6539"/>
                </a:lnTo>
                <a:lnTo>
                  <a:pt x="54019" y="0"/>
                </a:lnTo>
                <a:lnTo>
                  <a:pt x="62781" y="6539"/>
                </a:lnTo>
                <a:lnTo>
                  <a:pt x="78843" y="55767"/>
                </a:lnTo>
                <a:lnTo>
                  <a:pt x="85922" y="96399"/>
                </a:lnTo>
                <a:lnTo>
                  <a:pt x="92216" y="146337"/>
                </a:lnTo>
                <a:lnTo>
                  <a:pt x="97615" y="204553"/>
                </a:lnTo>
                <a:lnTo>
                  <a:pt x="102008" y="270019"/>
                </a:lnTo>
                <a:lnTo>
                  <a:pt x="105284" y="341706"/>
                </a:lnTo>
                <a:lnTo>
                  <a:pt x="107331" y="418585"/>
                </a:lnTo>
                <a:lnTo>
                  <a:pt x="108038" y="499627"/>
                </a:lnTo>
                <a:lnTo>
                  <a:pt x="107331" y="580669"/>
                </a:lnTo>
                <a:lnTo>
                  <a:pt x="105284" y="657548"/>
                </a:lnTo>
                <a:lnTo>
                  <a:pt x="102008" y="729234"/>
                </a:lnTo>
                <a:lnTo>
                  <a:pt x="97615" y="794700"/>
                </a:lnTo>
                <a:lnTo>
                  <a:pt x="92216" y="852917"/>
                </a:lnTo>
                <a:lnTo>
                  <a:pt x="85922" y="902855"/>
                </a:lnTo>
                <a:lnTo>
                  <a:pt x="78843" y="943487"/>
                </a:lnTo>
                <a:lnTo>
                  <a:pt x="62781" y="992715"/>
                </a:lnTo>
                <a:lnTo>
                  <a:pt x="54019" y="999254"/>
                </a:lnTo>
                <a:lnTo>
                  <a:pt x="45256" y="992715"/>
                </a:lnTo>
                <a:lnTo>
                  <a:pt x="29194" y="943487"/>
                </a:lnTo>
                <a:lnTo>
                  <a:pt x="22116" y="902855"/>
                </a:lnTo>
                <a:lnTo>
                  <a:pt x="15821" y="852917"/>
                </a:lnTo>
                <a:lnTo>
                  <a:pt x="10422" y="794700"/>
                </a:lnTo>
                <a:lnTo>
                  <a:pt x="6029" y="729234"/>
                </a:lnTo>
                <a:lnTo>
                  <a:pt x="2753" y="657548"/>
                </a:lnTo>
                <a:lnTo>
                  <a:pt x="707" y="580669"/>
                </a:lnTo>
                <a:lnTo>
                  <a:pt x="0" y="499627"/>
                </a:lnTo>
                <a:close/>
              </a:path>
            </a:pathLst>
          </a:custGeom>
          <a:ln w="17639">
            <a:solidFill>
              <a:srgbClr val="E46C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501091" y="3108396"/>
            <a:ext cx="0" cy="682625"/>
          </a:xfrm>
          <a:custGeom>
            <a:avLst/>
            <a:gdLst/>
            <a:ahLst/>
            <a:cxnLst/>
            <a:rect l="l" t="t" r="r" b="b"/>
            <a:pathLst>
              <a:path h="682625">
                <a:moveTo>
                  <a:pt x="0" y="0"/>
                </a:moveTo>
                <a:lnTo>
                  <a:pt x="0" y="682012"/>
                </a:lnTo>
              </a:path>
            </a:pathLst>
          </a:custGeom>
          <a:ln w="5622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472980" y="3108396"/>
            <a:ext cx="56515" cy="682625"/>
          </a:xfrm>
          <a:custGeom>
            <a:avLst/>
            <a:gdLst/>
            <a:ahLst/>
            <a:cxnLst/>
            <a:rect l="l" t="t" r="r" b="b"/>
            <a:pathLst>
              <a:path w="56515" h="682625">
                <a:moveTo>
                  <a:pt x="0" y="341006"/>
                </a:moveTo>
                <a:lnTo>
                  <a:pt x="742" y="262817"/>
                </a:lnTo>
                <a:lnTo>
                  <a:pt x="2857" y="191040"/>
                </a:lnTo>
                <a:lnTo>
                  <a:pt x="6175" y="127724"/>
                </a:lnTo>
                <a:lnTo>
                  <a:pt x="10529" y="74915"/>
                </a:lnTo>
                <a:lnTo>
                  <a:pt x="15748" y="34660"/>
                </a:lnTo>
                <a:lnTo>
                  <a:pt x="28111" y="0"/>
                </a:lnTo>
                <a:lnTo>
                  <a:pt x="34557" y="9006"/>
                </a:lnTo>
                <a:lnTo>
                  <a:pt x="45694" y="74915"/>
                </a:lnTo>
                <a:lnTo>
                  <a:pt x="50047" y="127724"/>
                </a:lnTo>
                <a:lnTo>
                  <a:pt x="53366" y="191040"/>
                </a:lnTo>
                <a:lnTo>
                  <a:pt x="55481" y="262817"/>
                </a:lnTo>
                <a:lnTo>
                  <a:pt x="56223" y="341006"/>
                </a:lnTo>
                <a:lnTo>
                  <a:pt x="55481" y="419196"/>
                </a:lnTo>
                <a:lnTo>
                  <a:pt x="53366" y="490973"/>
                </a:lnTo>
                <a:lnTo>
                  <a:pt x="50047" y="554289"/>
                </a:lnTo>
                <a:lnTo>
                  <a:pt x="45694" y="607098"/>
                </a:lnTo>
                <a:lnTo>
                  <a:pt x="40474" y="647353"/>
                </a:lnTo>
                <a:lnTo>
                  <a:pt x="28111" y="682013"/>
                </a:lnTo>
                <a:lnTo>
                  <a:pt x="21666" y="673007"/>
                </a:lnTo>
                <a:lnTo>
                  <a:pt x="10529" y="607098"/>
                </a:lnTo>
                <a:lnTo>
                  <a:pt x="6175" y="554289"/>
                </a:lnTo>
                <a:lnTo>
                  <a:pt x="2857" y="490973"/>
                </a:lnTo>
                <a:lnTo>
                  <a:pt x="742" y="419196"/>
                </a:lnTo>
                <a:lnTo>
                  <a:pt x="0" y="341006"/>
                </a:lnTo>
                <a:close/>
              </a:path>
            </a:pathLst>
          </a:custGeom>
          <a:ln w="1763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763538" y="1427813"/>
            <a:ext cx="288290" cy="1769110"/>
          </a:xfrm>
          <a:custGeom>
            <a:avLst/>
            <a:gdLst/>
            <a:ahLst/>
            <a:cxnLst/>
            <a:rect l="l" t="t" r="r" b="b"/>
            <a:pathLst>
              <a:path w="288290" h="1769110">
                <a:moveTo>
                  <a:pt x="232088" y="5138"/>
                </a:moveTo>
                <a:lnTo>
                  <a:pt x="191445" y="992"/>
                </a:lnTo>
                <a:lnTo>
                  <a:pt x="152507" y="0"/>
                </a:lnTo>
                <a:lnTo>
                  <a:pt x="116979" y="5313"/>
                </a:lnTo>
                <a:lnTo>
                  <a:pt x="61401" y="34334"/>
                </a:lnTo>
                <a:lnTo>
                  <a:pt x="24711" y="88053"/>
                </a:lnTo>
                <a:lnTo>
                  <a:pt x="13807" y="169567"/>
                </a:lnTo>
                <a:lnTo>
                  <a:pt x="8909" y="245440"/>
                </a:lnTo>
                <a:lnTo>
                  <a:pt x="6514" y="291736"/>
                </a:lnTo>
                <a:lnTo>
                  <a:pt x="4319" y="342450"/>
                </a:lnTo>
                <a:lnTo>
                  <a:pt x="2447" y="396716"/>
                </a:lnTo>
                <a:lnTo>
                  <a:pt x="1022" y="453668"/>
                </a:lnTo>
                <a:lnTo>
                  <a:pt x="165" y="512438"/>
                </a:lnTo>
                <a:lnTo>
                  <a:pt x="0" y="572163"/>
                </a:lnTo>
                <a:lnTo>
                  <a:pt x="649" y="631974"/>
                </a:lnTo>
                <a:lnTo>
                  <a:pt x="2236" y="691007"/>
                </a:lnTo>
                <a:lnTo>
                  <a:pt x="4884" y="748394"/>
                </a:lnTo>
                <a:lnTo>
                  <a:pt x="8716" y="803270"/>
                </a:lnTo>
                <a:lnTo>
                  <a:pt x="13854" y="854768"/>
                </a:lnTo>
                <a:lnTo>
                  <a:pt x="20422" y="902023"/>
                </a:lnTo>
                <a:lnTo>
                  <a:pt x="31752" y="958738"/>
                </a:lnTo>
                <a:lnTo>
                  <a:pt x="46617" y="1014532"/>
                </a:lnTo>
                <a:lnTo>
                  <a:pt x="64284" y="1069102"/>
                </a:lnTo>
                <a:lnTo>
                  <a:pt x="84023" y="1122144"/>
                </a:lnTo>
                <a:lnTo>
                  <a:pt x="105104" y="1173356"/>
                </a:lnTo>
                <a:lnTo>
                  <a:pt x="126797" y="1222435"/>
                </a:lnTo>
                <a:lnTo>
                  <a:pt x="148370" y="1269076"/>
                </a:lnTo>
                <a:lnTo>
                  <a:pt x="169093" y="1312977"/>
                </a:lnTo>
                <a:lnTo>
                  <a:pt x="188237" y="1353834"/>
                </a:lnTo>
                <a:lnTo>
                  <a:pt x="205069" y="1391344"/>
                </a:lnTo>
                <a:lnTo>
                  <a:pt x="218859" y="1425205"/>
                </a:lnTo>
                <a:lnTo>
                  <a:pt x="246403" y="1494573"/>
                </a:lnTo>
                <a:lnTo>
                  <a:pt x="264748" y="1537316"/>
                </a:lnTo>
                <a:lnTo>
                  <a:pt x="276685" y="1568847"/>
                </a:lnTo>
                <a:lnTo>
                  <a:pt x="285005" y="1604582"/>
                </a:lnTo>
                <a:lnTo>
                  <a:pt x="288157" y="1654448"/>
                </a:lnTo>
                <a:lnTo>
                  <a:pt x="285419" y="1708284"/>
                </a:lnTo>
                <a:lnTo>
                  <a:pt x="280820" y="1751377"/>
                </a:lnTo>
                <a:lnTo>
                  <a:pt x="278391" y="1769011"/>
                </a:lnTo>
              </a:path>
            </a:pathLst>
          </a:custGeom>
          <a:ln w="264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5464449" y="2220844"/>
            <a:ext cx="109471" cy="47775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5464449" y="2073846"/>
            <a:ext cx="638120" cy="14699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5464449" y="2073846"/>
            <a:ext cx="747591" cy="62475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5573921" y="2551604"/>
            <a:ext cx="638119" cy="14699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6102568" y="2073846"/>
            <a:ext cx="109472" cy="47775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 txBox="1"/>
          <p:nvPr/>
        </p:nvSpPr>
        <p:spPr>
          <a:xfrm>
            <a:off x="5264861" y="1837164"/>
            <a:ext cx="462915" cy="14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latin typeface="Calibri"/>
                <a:cs typeface="Calibri"/>
              </a:rPr>
              <a:t>Patch</a:t>
            </a:r>
            <a:r>
              <a:rPr sz="800" spc="-30" dirty="0">
                <a:latin typeface="Calibri"/>
                <a:cs typeface="Calibri"/>
              </a:rPr>
              <a:t> </a:t>
            </a:r>
            <a:r>
              <a:rPr sz="800" spc="5" dirty="0">
                <a:latin typeface="Calibri"/>
                <a:cs typeface="Calibri"/>
              </a:rPr>
              <a:t>cord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5740865" y="1496821"/>
            <a:ext cx="365760" cy="724535"/>
          </a:xfrm>
          <a:custGeom>
            <a:avLst/>
            <a:gdLst/>
            <a:ahLst/>
            <a:cxnLst/>
            <a:rect l="l" t="t" r="r" b="b"/>
            <a:pathLst>
              <a:path w="365760" h="724535">
                <a:moveTo>
                  <a:pt x="365628" y="15475"/>
                </a:moveTo>
                <a:lnTo>
                  <a:pt x="325341" y="7660"/>
                </a:lnTo>
                <a:lnTo>
                  <a:pt x="285701" y="1837"/>
                </a:lnTo>
                <a:lnTo>
                  <a:pt x="247356" y="0"/>
                </a:lnTo>
                <a:lnTo>
                  <a:pt x="210952" y="4140"/>
                </a:lnTo>
                <a:lnTo>
                  <a:pt x="142246" y="29999"/>
                </a:lnTo>
                <a:lnTo>
                  <a:pt x="83897" y="77821"/>
                </a:lnTo>
                <a:lnTo>
                  <a:pt x="60506" y="112670"/>
                </a:lnTo>
                <a:lnTo>
                  <a:pt x="40395" y="154692"/>
                </a:lnTo>
                <a:lnTo>
                  <a:pt x="24081" y="199371"/>
                </a:lnTo>
                <a:lnTo>
                  <a:pt x="12083" y="242190"/>
                </a:lnTo>
                <a:lnTo>
                  <a:pt x="4099" y="280139"/>
                </a:lnTo>
                <a:lnTo>
                  <a:pt x="0" y="316227"/>
                </a:lnTo>
                <a:lnTo>
                  <a:pt x="561" y="354973"/>
                </a:lnTo>
                <a:lnTo>
                  <a:pt x="6560" y="400891"/>
                </a:lnTo>
                <a:lnTo>
                  <a:pt x="17873" y="447776"/>
                </a:lnTo>
                <a:lnTo>
                  <a:pt x="34976" y="502551"/>
                </a:lnTo>
                <a:lnTo>
                  <a:pt x="54156" y="558821"/>
                </a:lnTo>
                <a:lnTo>
                  <a:pt x="71700" y="610195"/>
                </a:lnTo>
                <a:lnTo>
                  <a:pt x="83897" y="650278"/>
                </a:lnTo>
                <a:lnTo>
                  <a:pt x="91169" y="683112"/>
                </a:lnTo>
                <a:lnTo>
                  <a:pt x="93392" y="703591"/>
                </a:lnTo>
                <a:lnTo>
                  <a:pt x="92248" y="715835"/>
                </a:lnTo>
                <a:lnTo>
                  <a:pt x="89421" y="723960"/>
                </a:lnTo>
              </a:path>
            </a:pathLst>
          </a:custGeom>
          <a:ln w="17648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 txBox="1"/>
          <p:nvPr/>
        </p:nvSpPr>
        <p:spPr>
          <a:xfrm rot="21480000">
            <a:off x="5722489" y="2620000"/>
            <a:ext cx="262064" cy="101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00"/>
              </a:lnSpc>
            </a:pPr>
            <a:r>
              <a:rPr sz="800" dirty="0">
                <a:latin typeface="Calibri"/>
                <a:cs typeface="Calibri"/>
              </a:rPr>
              <a:t>O</a:t>
            </a:r>
            <a:r>
              <a:rPr sz="800" spc="5" dirty="0">
                <a:latin typeface="Calibri"/>
                <a:cs typeface="Calibri"/>
              </a:rPr>
              <a:t>T</a:t>
            </a:r>
            <a:r>
              <a:rPr sz="800" spc="10" dirty="0">
                <a:latin typeface="Calibri"/>
                <a:cs typeface="Calibri"/>
              </a:rPr>
              <a:t>D</a:t>
            </a:r>
            <a:r>
              <a:rPr sz="800" dirty="0">
                <a:latin typeface="Calibri"/>
                <a:cs typeface="Calibri"/>
              </a:rPr>
              <a:t>R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1927136" y="1575036"/>
            <a:ext cx="531495" cy="14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800" spc="5" dirty="0">
                <a:latin typeface="Calibri"/>
                <a:cs typeface="Calibri"/>
              </a:rPr>
              <a:t>Port</a:t>
            </a:r>
            <a:r>
              <a:rPr sz="800" spc="-40" dirty="0">
                <a:latin typeface="Calibri"/>
                <a:cs typeface="Calibri"/>
              </a:rPr>
              <a:t> </a:t>
            </a:r>
            <a:r>
              <a:rPr sz="800" spc="5" dirty="0">
                <a:latin typeface="Calibri"/>
                <a:cs typeface="Calibri"/>
              </a:rPr>
              <a:t>ditutup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1582120" y="1397282"/>
            <a:ext cx="32384" cy="80010"/>
          </a:xfrm>
          <a:custGeom>
            <a:avLst/>
            <a:gdLst/>
            <a:ahLst/>
            <a:cxnLst/>
            <a:rect l="l" t="t" r="r" b="b"/>
            <a:pathLst>
              <a:path w="32384" h="80009">
                <a:moveTo>
                  <a:pt x="0" y="79586"/>
                </a:moveTo>
                <a:lnTo>
                  <a:pt x="31970" y="79586"/>
                </a:lnTo>
                <a:lnTo>
                  <a:pt x="31970" y="0"/>
                </a:lnTo>
                <a:lnTo>
                  <a:pt x="0" y="0"/>
                </a:lnTo>
                <a:lnTo>
                  <a:pt x="0" y="79586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1582120" y="1397281"/>
            <a:ext cx="32384" cy="80010"/>
          </a:xfrm>
          <a:custGeom>
            <a:avLst/>
            <a:gdLst/>
            <a:ahLst/>
            <a:cxnLst/>
            <a:rect l="l" t="t" r="r" b="b"/>
            <a:pathLst>
              <a:path w="32384" h="80009">
                <a:moveTo>
                  <a:pt x="0" y="0"/>
                </a:moveTo>
                <a:lnTo>
                  <a:pt x="31970" y="0"/>
                </a:lnTo>
                <a:lnTo>
                  <a:pt x="31970" y="79586"/>
                </a:lnTo>
                <a:lnTo>
                  <a:pt x="0" y="79586"/>
                </a:lnTo>
                <a:lnTo>
                  <a:pt x="0" y="0"/>
                </a:lnTo>
                <a:close/>
              </a:path>
            </a:pathLst>
          </a:custGeom>
          <a:ln w="17645">
            <a:solidFill>
              <a:srgbClr val="385D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1610063" y="1445582"/>
            <a:ext cx="1045210" cy="356870"/>
          </a:xfrm>
          <a:custGeom>
            <a:avLst/>
            <a:gdLst/>
            <a:ahLst/>
            <a:cxnLst/>
            <a:rect l="l" t="t" r="r" b="b"/>
            <a:pathLst>
              <a:path w="1045210" h="356869">
                <a:moveTo>
                  <a:pt x="0" y="0"/>
                </a:moveTo>
                <a:lnTo>
                  <a:pt x="374600" y="95565"/>
                </a:lnTo>
                <a:lnTo>
                  <a:pt x="429821" y="87416"/>
                </a:lnTo>
                <a:lnTo>
                  <a:pt x="486714" y="81765"/>
                </a:lnTo>
                <a:lnTo>
                  <a:pt x="544549" y="78551"/>
                </a:lnTo>
                <a:lnTo>
                  <a:pt x="602597" y="77708"/>
                </a:lnTo>
                <a:lnTo>
                  <a:pt x="660128" y="79175"/>
                </a:lnTo>
                <a:lnTo>
                  <a:pt x="716412" y="82887"/>
                </a:lnTo>
                <a:lnTo>
                  <a:pt x="770718" y="88781"/>
                </a:lnTo>
                <a:lnTo>
                  <a:pt x="822319" y="96793"/>
                </a:lnTo>
                <a:lnTo>
                  <a:pt x="870483" y="106861"/>
                </a:lnTo>
                <a:lnTo>
                  <a:pt x="914481" y="118921"/>
                </a:lnTo>
                <a:lnTo>
                  <a:pt x="953584" y="132909"/>
                </a:lnTo>
                <a:lnTo>
                  <a:pt x="1020348" y="171688"/>
                </a:lnTo>
                <a:lnTo>
                  <a:pt x="1044728" y="219362"/>
                </a:lnTo>
                <a:lnTo>
                  <a:pt x="1036792" y="243039"/>
                </a:lnTo>
                <a:lnTo>
                  <a:pt x="983094" y="287398"/>
                </a:lnTo>
                <a:lnTo>
                  <a:pt x="938302" y="307007"/>
                </a:lnTo>
                <a:lnTo>
                  <a:pt x="882196" y="324190"/>
                </a:lnTo>
                <a:lnTo>
                  <a:pt x="815259" y="338410"/>
                </a:lnTo>
                <a:lnTo>
                  <a:pt x="760038" y="346559"/>
                </a:lnTo>
                <a:lnTo>
                  <a:pt x="703145" y="352209"/>
                </a:lnTo>
                <a:lnTo>
                  <a:pt x="645309" y="355424"/>
                </a:lnTo>
                <a:lnTo>
                  <a:pt x="587262" y="356266"/>
                </a:lnTo>
                <a:lnTo>
                  <a:pt x="529731" y="354800"/>
                </a:lnTo>
                <a:lnTo>
                  <a:pt x="473447" y="351088"/>
                </a:lnTo>
                <a:lnTo>
                  <a:pt x="419140" y="345194"/>
                </a:lnTo>
                <a:lnTo>
                  <a:pt x="367540" y="337181"/>
                </a:lnTo>
                <a:lnTo>
                  <a:pt x="319376" y="327114"/>
                </a:lnTo>
                <a:lnTo>
                  <a:pt x="275378" y="315054"/>
                </a:lnTo>
                <a:lnTo>
                  <a:pt x="236275" y="301065"/>
                </a:lnTo>
                <a:lnTo>
                  <a:pt x="166689" y="259604"/>
                </a:lnTo>
                <a:lnTo>
                  <a:pt x="146631" y="205650"/>
                </a:lnTo>
                <a:lnTo>
                  <a:pt x="162255" y="178915"/>
                </a:lnTo>
                <a:lnTo>
                  <a:pt x="194698" y="153418"/>
                </a:lnTo>
                <a:lnTo>
                  <a:pt x="243748" y="129964"/>
                </a:lnTo>
                <a:lnTo>
                  <a:pt x="0" y="0"/>
                </a:lnTo>
                <a:close/>
              </a:path>
            </a:pathLst>
          </a:custGeom>
          <a:ln w="127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717549" y="1098550"/>
            <a:ext cx="6337300" cy="3568700"/>
          </a:xfrm>
          <a:custGeom>
            <a:avLst/>
            <a:gdLst/>
            <a:ahLst/>
            <a:cxnLst/>
            <a:rect l="l" t="t" r="r" b="b"/>
            <a:pathLst>
              <a:path w="6337300" h="3568700">
                <a:moveTo>
                  <a:pt x="0" y="0"/>
                </a:moveTo>
                <a:lnTo>
                  <a:pt x="6337300" y="0"/>
                </a:lnTo>
                <a:lnTo>
                  <a:pt x="6337300" y="3568700"/>
                </a:lnTo>
                <a:lnTo>
                  <a:pt x="0" y="35687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3645870" y="8619760"/>
            <a:ext cx="480659" cy="2467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4149344" y="6625335"/>
            <a:ext cx="533400" cy="53340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 txBox="1"/>
          <p:nvPr/>
        </p:nvSpPr>
        <p:spPr>
          <a:xfrm>
            <a:off x="717549" y="5391150"/>
            <a:ext cx="6337300" cy="3688702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4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850" dirty="0">
              <a:latin typeface="Times New Roman"/>
              <a:cs typeface="Times New Roman"/>
            </a:endParaRPr>
          </a:p>
          <a:p>
            <a:pPr marL="4078604" marR="611505">
              <a:lnSpc>
                <a:spcPct val="105000"/>
              </a:lnSpc>
            </a:pPr>
            <a:r>
              <a:rPr sz="1200" spc="10" dirty="0">
                <a:solidFill>
                  <a:srgbClr val="FF0000"/>
                </a:solidFill>
                <a:latin typeface="Calibri"/>
                <a:cs typeface="Calibri"/>
              </a:rPr>
              <a:t>Peserta melakukan  </a:t>
            </a:r>
            <a:r>
              <a:rPr sz="1200" spc="15" dirty="0">
                <a:solidFill>
                  <a:srgbClr val="FF0000"/>
                </a:solidFill>
                <a:latin typeface="Calibri"/>
                <a:cs typeface="Calibri"/>
              </a:rPr>
              <a:t>pengukuran dengan</a:t>
            </a:r>
            <a:r>
              <a:rPr sz="1200" spc="-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200" spc="15" dirty="0">
                <a:solidFill>
                  <a:srgbClr val="FF0000"/>
                </a:solidFill>
                <a:latin typeface="Calibri"/>
                <a:cs typeface="Calibri"/>
              </a:rPr>
              <a:t>OPM</a:t>
            </a:r>
            <a:endParaRPr sz="12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4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lang="en-US" sz="14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 dirty="0">
              <a:latin typeface="Times New Roman"/>
              <a:cs typeface="Times New Roman"/>
            </a:endParaRPr>
          </a:p>
          <a:p>
            <a:pPr marL="374650">
              <a:lnSpc>
                <a:spcPct val="100000"/>
              </a:lnSpc>
            </a:pPr>
            <a:endParaRPr lang="en-US" sz="700" dirty="0">
              <a:latin typeface="Calibri"/>
              <a:cs typeface="Calibri"/>
            </a:endParaRPr>
          </a:p>
          <a:p>
            <a:pPr marL="374650">
              <a:lnSpc>
                <a:spcPct val="100000"/>
              </a:lnSpc>
            </a:pPr>
            <a:endParaRPr sz="700" dirty="0">
              <a:latin typeface="Calibri"/>
              <a:cs typeface="Calibri"/>
            </a:endParaRPr>
          </a:p>
        </p:txBody>
      </p:sp>
      <p:sp>
        <p:nvSpPr>
          <p:cNvPr id="69" name="object 69"/>
          <p:cNvSpPr/>
          <p:nvPr/>
        </p:nvSpPr>
        <p:spPr>
          <a:xfrm>
            <a:off x="1346200" y="5741670"/>
            <a:ext cx="2147534" cy="300695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2820032" y="6878690"/>
            <a:ext cx="280670" cy="156210"/>
          </a:xfrm>
          <a:custGeom>
            <a:avLst/>
            <a:gdLst/>
            <a:ahLst/>
            <a:cxnLst/>
            <a:rect l="l" t="t" r="r" b="b"/>
            <a:pathLst>
              <a:path w="280669" h="156209">
                <a:moveTo>
                  <a:pt x="20855" y="0"/>
                </a:moveTo>
                <a:lnTo>
                  <a:pt x="0" y="103666"/>
                </a:lnTo>
                <a:lnTo>
                  <a:pt x="259396" y="155759"/>
                </a:lnTo>
                <a:lnTo>
                  <a:pt x="280250" y="52092"/>
                </a:lnTo>
                <a:lnTo>
                  <a:pt x="2085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2820032" y="6878690"/>
            <a:ext cx="280670" cy="156210"/>
          </a:xfrm>
          <a:custGeom>
            <a:avLst/>
            <a:gdLst/>
            <a:ahLst/>
            <a:cxnLst/>
            <a:rect l="l" t="t" r="r" b="b"/>
            <a:pathLst>
              <a:path w="280669" h="156209">
                <a:moveTo>
                  <a:pt x="20855" y="0"/>
                </a:moveTo>
                <a:lnTo>
                  <a:pt x="280250" y="52092"/>
                </a:lnTo>
                <a:lnTo>
                  <a:pt x="259395" y="155758"/>
                </a:lnTo>
                <a:lnTo>
                  <a:pt x="0" y="103665"/>
                </a:lnTo>
                <a:lnTo>
                  <a:pt x="20855" y="0"/>
                </a:lnTo>
                <a:close/>
              </a:path>
            </a:pathLst>
          </a:custGeom>
          <a:ln w="17627">
            <a:solidFill>
              <a:srgbClr val="385D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1757851" y="7444396"/>
            <a:ext cx="281940" cy="161290"/>
          </a:xfrm>
          <a:custGeom>
            <a:avLst/>
            <a:gdLst/>
            <a:ahLst/>
            <a:cxnLst/>
            <a:rect l="l" t="t" r="r" b="b"/>
            <a:pathLst>
              <a:path w="281939" h="161290">
                <a:moveTo>
                  <a:pt x="258165" y="0"/>
                </a:moveTo>
                <a:lnTo>
                  <a:pt x="0" y="57868"/>
                </a:lnTo>
                <a:lnTo>
                  <a:pt x="23167" y="161043"/>
                </a:lnTo>
                <a:lnTo>
                  <a:pt x="281332" y="103174"/>
                </a:lnTo>
                <a:lnTo>
                  <a:pt x="25816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1757851" y="7444397"/>
            <a:ext cx="281940" cy="161290"/>
          </a:xfrm>
          <a:custGeom>
            <a:avLst/>
            <a:gdLst/>
            <a:ahLst/>
            <a:cxnLst/>
            <a:rect l="l" t="t" r="r" b="b"/>
            <a:pathLst>
              <a:path w="281939" h="161290">
                <a:moveTo>
                  <a:pt x="0" y="57868"/>
                </a:moveTo>
                <a:lnTo>
                  <a:pt x="258165" y="0"/>
                </a:lnTo>
                <a:lnTo>
                  <a:pt x="281333" y="103174"/>
                </a:lnTo>
                <a:lnTo>
                  <a:pt x="23167" y="161042"/>
                </a:lnTo>
                <a:lnTo>
                  <a:pt x="0" y="57868"/>
                </a:lnTo>
                <a:close/>
              </a:path>
            </a:pathLst>
          </a:custGeom>
          <a:ln w="17627">
            <a:solidFill>
              <a:srgbClr val="385D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535"/>
              </a:lnSpc>
            </a:pPr>
            <a:fld id="{81D60167-4931-47E6-BA6A-407CBD079E47}" type="slidenum">
              <a:rPr dirty="0"/>
              <a:t>9</a:t>
            </a:fld>
            <a:endParaRPr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37519</TotalTime>
  <Words>8179</Words>
  <Application>Microsoft Office PowerPoint</Application>
  <PresentationFormat>Kustom</PresentationFormat>
  <Paragraphs>2919</Paragraphs>
  <Slides>87</Slides>
  <Notes>0</Notes>
  <HiddenSlides>28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Judul Slide</vt:lpstr>
      </vt:variant>
      <vt:variant>
        <vt:i4>87</vt:i4>
      </vt:variant>
    </vt:vector>
  </HeadingPairs>
  <TitlesOfParts>
    <vt:vector size="88" baseType="lpstr">
      <vt:lpstr>Office Theme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SATRIO</dc:creator>
  <cp:lastModifiedBy>golempo@gmail.com</cp:lastModifiedBy>
  <cp:revision>18</cp:revision>
  <dcterms:created xsi:type="dcterms:W3CDTF">2019-12-09T03:33:10Z</dcterms:created>
  <dcterms:modified xsi:type="dcterms:W3CDTF">2022-01-03T03:02:32Z</dcterms:modified>
</cp:coreProperties>
</file>